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8.xml" ContentType="application/vnd.openxmlformats-officedocument.drawingml.chart+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9.xml" ContentType="application/vnd.openxmlformats-officedocument.drawingml.chart+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7" r:id="rId1"/>
  </p:sldMasterIdLst>
  <p:notesMasterIdLst>
    <p:notesMasterId r:id="rId33"/>
  </p:notesMasterIdLst>
  <p:handoutMasterIdLst>
    <p:handoutMasterId r:id="rId34"/>
  </p:handoutMasterIdLst>
  <p:sldIdLst>
    <p:sldId id="549" r:id="rId2"/>
    <p:sldId id="1216" r:id="rId3"/>
    <p:sldId id="1235" r:id="rId4"/>
    <p:sldId id="1236" r:id="rId5"/>
    <p:sldId id="1237" r:id="rId6"/>
    <p:sldId id="1256" r:id="rId7"/>
    <p:sldId id="1249" r:id="rId8"/>
    <p:sldId id="1250" r:id="rId9"/>
    <p:sldId id="1251" r:id="rId10"/>
    <p:sldId id="1195" r:id="rId11"/>
    <p:sldId id="1228" r:id="rId12"/>
    <p:sldId id="1252" r:id="rId13"/>
    <p:sldId id="1199" r:id="rId14"/>
    <p:sldId id="1230" r:id="rId15"/>
    <p:sldId id="1211" r:id="rId16"/>
    <p:sldId id="1232" r:id="rId17"/>
    <p:sldId id="1212" r:id="rId18"/>
    <p:sldId id="1233" r:id="rId19"/>
    <p:sldId id="1245" r:id="rId20"/>
    <p:sldId id="1254" r:id="rId21"/>
    <p:sldId id="1204" r:id="rId22"/>
    <p:sldId id="1231" r:id="rId23"/>
    <p:sldId id="1234" r:id="rId24"/>
    <p:sldId id="1244" r:id="rId25"/>
    <p:sldId id="1248" r:id="rId26"/>
    <p:sldId id="1238" r:id="rId27"/>
    <p:sldId id="1225" r:id="rId28"/>
    <p:sldId id="1224" r:id="rId29"/>
    <p:sldId id="1222" r:id="rId30"/>
    <p:sldId id="1223" r:id="rId31"/>
    <p:sldId id="1221" r:id="rId32"/>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4319" userDrawn="1">
          <p15:clr>
            <a:srgbClr val="A4A3A4"/>
          </p15:clr>
        </p15:guide>
        <p15:guide id="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D5E9"/>
    <a:srgbClr val="A7A7A7"/>
    <a:srgbClr val="ABC674"/>
    <a:srgbClr val="FFDF79"/>
    <a:srgbClr val="E6B9B8"/>
    <a:srgbClr val="4F81BD"/>
    <a:srgbClr val="003366"/>
    <a:srgbClr val="000099"/>
    <a:srgbClr val="F2DCDB"/>
    <a:srgbClr val="85A7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07" autoAdjust="0"/>
    <p:restoredTop sz="94624" autoAdjust="0"/>
  </p:normalViewPr>
  <p:slideViewPr>
    <p:cSldViewPr snapToGrid="0">
      <p:cViewPr varScale="1">
        <p:scale>
          <a:sx n="69" d="100"/>
          <a:sy n="69" d="100"/>
        </p:scale>
        <p:origin x="744" y="72"/>
      </p:cViewPr>
      <p:guideLst>
        <p:guide orient="horz" pos="4319"/>
        <p:guide/>
      </p:guideLst>
    </p:cSldViewPr>
  </p:slideViewPr>
  <p:outlineViewPr>
    <p:cViewPr>
      <p:scale>
        <a:sx n="33" d="100"/>
        <a:sy n="33" d="100"/>
      </p:scale>
      <p:origin x="0" y="561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file:///C:\Users\aditya.rai\Desktop\Salt_sugar_Classgraph.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1" Type="http://schemas.openxmlformats.org/officeDocument/2006/relationships/oleObject" Target="file:///C:\Users\aditya.rai\Desktop\Salt_sugar_Classgraph.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aditya.rai\Desktop\Salt_sugar_Classgraph.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aditya.rai\Desktop\Salt_sugar_Classgraph.xlsx" TargetMode="External"/></Relationships>
</file>

<file path=ppt/charts/_rels/chart14.xml.rels><?xml version="1.0" encoding="UTF-8" standalone="yes"?>
<Relationships xmlns="http://schemas.openxmlformats.org/package/2006/relationships"><Relationship Id="rId3" Type="http://schemas.openxmlformats.org/officeDocument/2006/relationships/oleObject" Target="file:///C:\Users\aditya.rai\Desktop\Salt_sugar_Classgraph.xlsx" TargetMode="External"/><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1" Type="http://schemas.openxmlformats.org/officeDocument/2006/relationships/oleObject" Target="file:///C:\Users\aditya.rai\Desktop\Salt_sugar_Classgraph.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aditya.rai\Desktop\Salt_sugar_Classgraph.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aditya.rai\Desktop\Salt_sugar_Classgraph.xlsx"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file:///C:\Users\aditya.rai\Desktop\Salt_sugar_Classgraph.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itya.rai\Desktop\Graph_salt_sugar.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itya.rai\Desktop\Graph_salt_sugar.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itya.rai\Desktop\Graph_salt_sugar.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10.10.20.30\Engineering\Landscape%20study\June%202018\salt-sugar\WIP\x\Graph_salt_sugar.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10.10.20.30\Engineering\Landscape%20study\June%202018\salt-sugar\WIP\x\Graph_salt_sugar.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EE7079"/>
              </a:solidFill>
              <a:ln>
                <a:noFill/>
              </a:ln>
              <a:effectLst/>
            </c:spPr>
            <c:extLst>
              <c:ext xmlns:c16="http://schemas.microsoft.com/office/drawing/2014/chart" uri="{C3380CC4-5D6E-409C-BE32-E72D297353CC}">
                <c16:uniqueId val="{00000000-BEC5-43C5-AE39-2A1332DB7B80}"/>
              </c:ext>
            </c:extLst>
          </c:dPt>
          <c:dPt>
            <c:idx val="1"/>
            <c:invertIfNegative val="0"/>
            <c:bubble3D val="0"/>
            <c:spPr>
              <a:solidFill>
                <a:srgbClr val="3C6E7F"/>
              </a:solidFill>
              <a:ln>
                <a:noFill/>
              </a:ln>
              <a:effectLst/>
            </c:spPr>
            <c:extLst>
              <c:ext xmlns:c16="http://schemas.microsoft.com/office/drawing/2014/chart" uri="{C3380CC4-5D6E-409C-BE32-E72D297353CC}">
                <c16:uniqueId val="{00000001-BEC5-43C5-AE39-2A1332DB7B80}"/>
              </c:ext>
            </c:extLst>
          </c:dPt>
          <c:dPt>
            <c:idx val="2"/>
            <c:invertIfNegative val="0"/>
            <c:bubble3D val="0"/>
            <c:spPr>
              <a:solidFill>
                <a:srgbClr val="FFCB08"/>
              </a:solidFill>
              <a:ln>
                <a:noFill/>
              </a:ln>
              <a:effectLst/>
            </c:spPr>
            <c:extLst>
              <c:ext xmlns:c16="http://schemas.microsoft.com/office/drawing/2014/chart" uri="{C3380CC4-5D6E-409C-BE32-E72D297353CC}">
                <c16:uniqueId val="{00000002-BEC5-43C5-AE39-2A1332DB7B80}"/>
              </c:ext>
            </c:extLst>
          </c:dPt>
          <c:dPt>
            <c:idx val="3"/>
            <c:invertIfNegative val="0"/>
            <c:bubble3D val="0"/>
            <c:spPr>
              <a:solidFill>
                <a:srgbClr val="1C9E83"/>
              </a:solidFill>
              <a:ln>
                <a:noFill/>
              </a:ln>
              <a:effectLst/>
            </c:spPr>
            <c:extLst>
              <c:ext xmlns:c16="http://schemas.microsoft.com/office/drawing/2014/chart" uri="{C3380CC4-5D6E-409C-BE32-E72D297353CC}">
                <c16:uniqueId val="{00000003-BEC5-43C5-AE39-2A1332DB7B80}"/>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20</c:v>
                </c:pt>
                <c:pt idx="1">
                  <c:v>30</c:v>
                </c:pt>
                <c:pt idx="2">
                  <c:v>40</c:v>
                </c:pt>
                <c:pt idx="3">
                  <c:v>50</c:v>
                </c:pt>
              </c:numCache>
            </c:numRef>
          </c:val>
          <c:extLst>
            <c:ext xmlns:c16="http://schemas.microsoft.com/office/drawing/2014/chart" uri="{C3380CC4-5D6E-409C-BE32-E72D297353CC}">
              <c16:uniqueId val="{00000004-BEC5-43C5-AE39-2A1332DB7B80}"/>
            </c:ext>
          </c:extLst>
        </c:ser>
        <c:dLbls>
          <c:showLegendKey val="0"/>
          <c:showVal val="0"/>
          <c:showCatName val="0"/>
          <c:showSerName val="0"/>
          <c:showPercent val="0"/>
          <c:showBubbleSize val="0"/>
        </c:dLbls>
        <c:gapWidth val="24"/>
        <c:overlap val="100"/>
        <c:axId val="130700800"/>
        <c:axId val="130702336"/>
      </c:barChart>
      <c:catAx>
        <c:axId val="130700800"/>
        <c:scaling>
          <c:orientation val="minMax"/>
        </c:scaling>
        <c:delete val="1"/>
        <c:axPos val="l"/>
        <c:numFmt formatCode="General" sourceLinked="1"/>
        <c:majorTickMark val="none"/>
        <c:minorTickMark val="none"/>
        <c:tickLblPos val="none"/>
        <c:crossAx val="130702336"/>
        <c:crosses val="autoZero"/>
        <c:auto val="1"/>
        <c:lblAlgn val="ctr"/>
        <c:lblOffset val="100"/>
        <c:noMultiLvlLbl val="0"/>
      </c:catAx>
      <c:valAx>
        <c:axId val="130702336"/>
        <c:scaling>
          <c:orientation val="minMax"/>
        </c:scaling>
        <c:delete val="1"/>
        <c:axPos val="b"/>
        <c:numFmt formatCode="General" sourceLinked="1"/>
        <c:majorTickMark val="none"/>
        <c:minorTickMark val="none"/>
        <c:tickLblPos val="none"/>
        <c:crossAx val="130700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CPC!$E$1</c:f>
              <c:strCache>
                <c:ptCount val="1"/>
                <c:pt idx="0">
                  <c:v>Frequency</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CPC!$D$2:$D$11</c:f>
              <c:strCache>
                <c:ptCount val="10"/>
                <c:pt idx="0">
                  <c:v>A21D</c:v>
                </c:pt>
                <c:pt idx="1">
                  <c:v>A23L</c:v>
                </c:pt>
                <c:pt idx="2">
                  <c:v>A23G</c:v>
                </c:pt>
                <c:pt idx="3">
                  <c:v>A23V</c:v>
                </c:pt>
                <c:pt idx="4">
                  <c:v>A61K</c:v>
                </c:pt>
                <c:pt idx="5">
                  <c:v>A23C</c:v>
                </c:pt>
                <c:pt idx="6">
                  <c:v>A23P</c:v>
                </c:pt>
                <c:pt idx="7">
                  <c:v>A23B</c:v>
                </c:pt>
                <c:pt idx="8">
                  <c:v>A23Y</c:v>
                </c:pt>
                <c:pt idx="9">
                  <c:v>Others</c:v>
                </c:pt>
              </c:strCache>
            </c:strRef>
          </c:cat>
          <c:val>
            <c:numRef>
              <c:f>CPC!$E$2:$E$11</c:f>
              <c:numCache>
                <c:formatCode>General</c:formatCode>
                <c:ptCount val="10"/>
                <c:pt idx="0">
                  <c:v>377</c:v>
                </c:pt>
                <c:pt idx="1">
                  <c:v>305</c:v>
                </c:pt>
                <c:pt idx="2">
                  <c:v>225</c:v>
                </c:pt>
                <c:pt idx="3">
                  <c:v>96</c:v>
                </c:pt>
                <c:pt idx="4">
                  <c:v>29</c:v>
                </c:pt>
                <c:pt idx="5">
                  <c:v>9</c:v>
                </c:pt>
                <c:pt idx="6">
                  <c:v>7</c:v>
                </c:pt>
                <c:pt idx="7">
                  <c:v>5</c:v>
                </c:pt>
                <c:pt idx="8">
                  <c:v>5</c:v>
                </c:pt>
                <c:pt idx="9">
                  <c:v>19</c:v>
                </c:pt>
              </c:numCache>
            </c:numRef>
          </c:val>
          <c:extLst>
            <c:ext xmlns:c16="http://schemas.microsoft.com/office/drawing/2014/chart" uri="{C3380CC4-5D6E-409C-BE32-E72D297353CC}">
              <c16:uniqueId val="{00000000-5B17-4851-9714-0FB2BF3294C7}"/>
            </c:ext>
          </c:extLst>
        </c:ser>
        <c:dLbls>
          <c:showLegendKey val="0"/>
          <c:showVal val="0"/>
          <c:showCatName val="0"/>
          <c:showSerName val="0"/>
          <c:showPercent val="0"/>
          <c:showBubbleSize val="0"/>
        </c:dLbls>
        <c:gapWidth val="164"/>
        <c:overlap val="-22"/>
        <c:axId val="56633600"/>
        <c:axId val="56725888"/>
      </c:barChart>
      <c:catAx>
        <c:axId val="5663360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25888"/>
        <c:crosses val="autoZero"/>
        <c:auto val="1"/>
        <c:lblAlgn val="ctr"/>
        <c:lblOffset val="100"/>
        <c:noMultiLvlLbl val="0"/>
      </c:catAx>
      <c:valAx>
        <c:axId val="56725888"/>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633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itchFamily="34" charset="0"/>
                <a:cs typeface="Arial" pitchFamily="34" charset="0"/>
              </a:defRPr>
            </a:pPr>
            <a:r>
              <a:rPr lang="en-US">
                <a:latin typeface="Arial" pitchFamily="34" charset="0"/>
                <a:cs typeface="Arial" pitchFamily="34" charset="0"/>
              </a:rPr>
              <a:t>A21D</a:t>
            </a:r>
          </a:p>
        </c:rich>
      </c:tx>
      <c:layout>
        <c:manualLayout>
          <c:xMode val="edge"/>
          <c:yMode val="edge"/>
          <c:x val="0.33539440393265019"/>
          <c:y val="0.83964939567739405"/>
        </c:manualLayout>
      </c:layout>
      <c:overlay val="0"/>
    </c:title>
    <c:autoTitleDeleted val="0"/>
    <c:plotArea>
      <c:layout>
        <c:manualLayout>
          <c:layoutTarget val="inner"/>
          <c:xMode val="edge"/>
          <c:yMode val="edge"/>
          <c:x val="0.19952927302425269"/>
          <c:y val="0.19023265610317228"/>
          <c:w val="0.47182937046458112"/>
          <c:h val="0.58651015845241361"/>
        </c:manualLayout>
      </c:layout>
      <c:pieChart>
        <c:varyColors val="1"/>
        <c:ser>
          <c:idx val="0"/>
          <c:order val="0"/>
          <c:tx>
            <c:strRef>
              <c:f>CPC!$I$1</c:f>
              <c:strCache>
                <c:ptCount val="1"/>
                <c:pt idx="0">
                  <c:v>Frequency</c:v>
                </c:pt>
              </c:strCache>
            </c:strRef>
          </c:tx>
          <c:dLbls>
            <c:dLbl>
              <c:idx val="1"/>
              <c:layout>
                <c:manualLayout>
                  <c:x val="-2.5469687792522441E-2"/>
                  <c:y val="5.7316377594031021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50ED-406D-8D1C-7EDE3DD71C46}"/>
                </c:ext>
              </c:extLst>
            </c:dLbl>
            <c:dLbl>
              <c:idx val="2"/>
              <c:layout>
                <c:manualLayout>
                  <c:x val="-0.15769506084466753"/>
                  <c:y val="0.11926281993794056"/>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50ED-406D-8D1C-7EDE3DD71C46}"/>
                </c:ext>
              </c:extLst>
            </c:dLbl>
            <c:dLbl>
              <c:idx val="4"/>
              <c:layout>
                <c:manualLayout>
                  <c:x val="-7.1630304024496938E-2"/>
                  <c:y val="-0.1230930046787630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50ED-406D-8D1C-7EDE3DD71C46}"/>
                </c:ext>
              </c:extLst>
            </c:dLbl>
            <c:dLbl>
              <c:idx val="5"/>
              <c:layout>
                <c:manualLayout>
                  <c:x val="0.14811946423981689"/>
                  <c:y val="-6.7257379864553962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50ED-406D-8D1C-7EDE3DD71C46}"/>
                </c:ext>
              </c:extLst>
            </c:dLbl>
            <c:dLbl>
              <c:idx val="6"/>
              <c:layout>
                <c:manualLayout>
                  <c:x val="0.25548501749781288"/>
                  <c:y val="-8.069793449731828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50ED-406D-8D1C-7EDE3DD71C46}"/>
                </c:ext>
              </c:extLst>
            </c:dLbl>
            <c:spPr>
              <a:noFill/>
              <a:ln>
                <a:noFill/>
              </a:ln>
              <a:effectLst/>
            </c:spPr>
            <c:txPr>
              <a:bodyPr/>
              <a:lstStyle/>
              <a:p>
                <a:pPr>
                  <a:defRPr sz="900">
                    <a:latin typeface="Arial" pitchFamily="34" charset="0"/>
                    <a:cs typeface="Arial"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CPC!$H$2:$H$7</c:f>
              <c:strCache>
                <c:ptCount val="6"/>
                <c:pt idx="0">
                  <c:v>Others</c:v>
                </c:pt>
                <c:pt idx="1">
                  <c:v>A21D 2/36</c:v>
                </c:pt>
                <c:pt idx="2">
                  <c:v>A21D 13/062</c:v>
                </c:pt>
                <c:pt idx="3">
                  <c:v>A21D 23/66</c:v>
                </c:pt>
                <c:pt idx="4">
                  <c:v>A21D 13/00</c:v>
                </c:pt>
                <c:pt idx="5">
                  <c:v>A21D 2/32</c:v>
                </c:pt>
              </c:strCache>
            </c:strRef>
          </c:cat>
          <c:val>
            <c:numRef>
              <c:f>CPC!$I$2:$I$7</c:f>
              <c:numCache>
                <c:formatCode>General</c:formatCode>
                <c:ptCount val="6"/>
                <c:pt idx="0">
                  <c:v>258</c:v>
                </c:pt>
                <c:pt idx="1">
                  <c:v>59</c:v>
                </c:pt>
                <c:pt idx="2">
                  <c:v>34</c:v>
                </c:pt>
                <c:pt idx="3">
                  <c:v>17</c:v>
                </c:pt>
                <c:pt idx="4">
                  <c:v>4</c:v>
                </c:pt>
                <c:pt idx="5">
                  <c:v>4</c:v>
                </c:pt>
              </c:numCache>
            </c:numRef>
          </c:val>
          <c:extLst>
            <c:ext xmlns:c16="http://schemas.microsoft.com/office/drawing/2014/chart" uri="{C3380CC4-5D6E-409C-BE32-E72D297353CC}">
              <c16:uniqueId val="{00000005-50ED-406D-8D1C-7EDE3DD71C46}"/>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itchFamily="34" charset="0"/>
                <a:cs typeface="Arial" pitchFamily="34" charset="0"/>
              </a:defRPr>
            </a:pPr>
            <a:r>
              <a:rPr lang="en-US">
                <a:latin typeface="Arial" pitchFamily="34" charset="0"/>
                <a:cs typeface="Arial" pitchFamily="34" charset="0"/>
              </a:rPr>
              <a:t>A23L</a:t>
            </a:r>
          </a:p>
        </c:rich>
      </c:tx>
      <c:layout>
        <c:manualLayout>
          <c:xMode val="edge"/>
          <c:yMode val="edge"/>
          <c:x val="0.41793967891822731"/>
          <c:y val="0.86284810403139289"/>
        </c:manualLayout>
      </c:layout>
      <c:overlay val="0"/>
    </c:title>
    <c:autoTitleDeleted val="0"/>
    <c:plotArea>
      <c:layout>
        <c:manualLayout>
          <c:layoutTarget val="inner"/>
          <c:xMode val="edge"/>
          <c:yMode val="edge"/>
          <c:x val="0.23853231685261991"/>
          <c:y val="0.24025378625674021"/>
          <c:w val="0.45579755710748171"/>
          <c:h val="0.57265575432371962"/>
        </c:manualLayout>
      </c:layout>
      <c:pieChart>
        <c:varyColors val="1"/>
        <c:ser>
          <c:idx val="0"/>
          <c:order val="0"/>
          <c:tx>
            <c:strRef>
              <c:f>CPC!$M$1</c:f>
              <c:strCache>
                <c:ptCount val="1"/>
                <c:pt idx="0">
                  <c:v>Frequency</c:v>
                </c:pt>
              </c:strCache>
            </c:strRef>
          </c:tx>
          <c:dLbls>
            <c:dLbl>
              <c:idx val="1"/>
              <c:layout>
                <c:manualLayout>
                  <c:x val="-0.21043799212598496"/>
                  <c:y val="-9.4826429305033239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2428-4FFA-8B90-2AF98AF1504F}"/>
                </c:ext>
              </c:extLst>
            </c:dLbl>
            <c:dLbl>
              <c:idx val="2"/>
              <c:layout>
                <c:manualLayout>
                  <c:x val="0.18210567318661139"/>
                  <c:y val="-6.6806610327982033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2428-4FFA-8B90-2AF98AF1504F}"/>
                </c:ext>
              </c:extLst>
            </c:dLbl>
            <c:dLbl>
              <c:idx val="3"/>
              <c:layout>
                <c:manualLayout>
                  <c:x val="-5.7607720909886528E-2"/>
                  <c:y val="-0.1058619194339837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2428-4FFA-8B90-2AF98AF1504F}"/>
                </c:ext>
              </c:extLst>
            </c:dLbl>
            <c:dLbl>
              <c:idx val="4"/>
              <c:layout>
                <c:manualLayout>
                  <c:x val="0.13227963692038489"/>
                  <c:y val="-0.1202245806230746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428-4FFA-8B90-2AF98AF1504F}"/>
                </c:ext>
              </c:extLst>
            </c:dLbl>
            <c:dLbl>
              <c:idx val="5"/>
              <c:layout>
                <c:manualLayout>
                  <c:x val="0.28393099300087643"/>
                  <c:y val="0.1889923542165933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2428-4FFA-8B90-2AF98AF1504F}"/>
                </c:ext>
              </c:extLst>
            </c:dLbl>
            <c:dLbl>
              <c:idx val="6"/>
              <c:layout>
                <c:manualLayout>
                  <c:x val="0.2903770231846039"/>
                  <c:y val="1.810795389706727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428-4FFA-8B90-2AF98AF1504F}"/>
                </c:ext>
              </c:extLst>
            </c:dLbl>
            <c:spPr>
              <a:noFill/>
              <a:ln>
                <a:noFill/>
              </a:ln>
              <a:effectLst/>
            </c:spPr>
            <c:txPr>
              <a:bodyPr/>
              <a:lstStyle/>
              <a:p>
                <a:pPr>
                  <a:defRPr sz="900">
                    <a:latin typeface="Arial" pitchFamily="34" charset="0"/>
                    <a:cs typeface="Arial"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CPC!$L$2:$L$4</c:f>
              <c:strCache>
                <c:ptCount val="3"/>
                <c:pt idx="0">
                  <c:v>Others</c:v>
                </c:pt>
                <c:pt idx="1">
                  <c:v>A23L 29/35</c:v>
                </c:pt>
                <c:pt idx="2">
                  <c:v>A23L 27/00</c:v>
                </c:pt>
              </c:strCache>
            </c:strRef>
          </c:cat>
          <c:val>
            <c:numRef>
              <c:f>CPC!$M$2:$M$4</c:f>
              <c:numCache>
                <c:formatCode>General</c:formatCode>
                <c:ptCount val="3"/>
                <c:pt idx="0">
                  <c:v>290</c:v>
                </c:pt>
                <c:pt idx="1">
                  <c:v>9</c:v>
                </c:pt>
                <c:pt idx="2">
                  <c:v>2</c:v>
                </c:pt>
              </c:numCache>
            </c:numRef>
          </c:val>
          <c:extLst>
            <c:ext xmlns:c16="http://schemas.microsoft.com/office/drawing/2014/chart" uri="{C3380CC4-5D6E-409C-BE32-E72D297353CC}">
              <c16:uniqueId val="{00000006-2428-4FFA-8B90-2AF98AF1504F}"/>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itchFamily="34" charset="0"/>
                <a:cs typeface="Arial" pitchFamily="34" charset="0"/>
              </a:defRPr>
            </a:pPr>
            <a:r>
              <a:rPr lang="en-US">
                <a:latin typeface="Arial" pitchFamily="34" charset="0"/>
                <a:cs typeface="Arial" pitchFamily="34" charset="0"/>
              </a:rPr>
              <a:t>A23G</a:t>
            </a:r>
          </a:p>
        </c:rich>
      </c:tx>
      <c:layout>
        <c:manualLayout>
          <c:xMode val="edge"/>
          <c:yMode val="edge"/>
          <c:x val="0.40169263998250232"/>
          <c:y val="0.86293156445542563"/>
        </c:manualLayout>
      </c:layout>
      <c:overlay val="0"/>
    </c:title>
    <c:autoTitleDeleted val="0"/>
    <c:plotArea>
      <c:layout>
        <c:manualLayout>
          <c:layoutTarget val="inner"/>
          <c:xMode val="edge"/>
          <c:yMode val="edge"/>
          <c:x val="0.25370543525809275"/>
          <c:y val="0.24595494008173877"/>
          <c:w val="0.40578384733158357"/>
          <c:h val="0.53546715174674686"/>
        </c:manualLayout>
      </c:layout>
      <c:pieChart>
        <c:varyColors val="1"/>
        <c:ser>
          <c:idx val="0"/>
          <c:order val="0"/>
          <c:tx>
            <c:strRef>
              <c:f>CPC!$Q$1</c:f>
              <c:strCache>
                <c:ptCount val="1"/>
                <c:pt idx="0">
                  <c:v>Frequency</c:v>
                </c:pt>
              </c:strCache>
            </c:strRef>
          </c:tx>
          <c:dLbls>
            <c:dLbl>
              <c:idx val="1"/>
              <c:layout>
                <c:manualLayout>
                  <c:x val="-0.15650945975503136"/>
                  <c:y val="8.278965129358818E-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EAD5-483D-88D2-C795624C0DFF}"/>
                </c:ext>
              </c:extLst>
            </c:dLbl>
            <c:dLbl>
              <c:idx val="2"/>
              <c:layout>
                <c:manualLayout>
                  <c:x val="-0.20448026027996499"/>
                  <c:y val="-5.1157507750555567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EAD5-483D-88D2-C795624C0DFF}"/>
                </c:ext>
              </c:extLst>
            </c:dLbl>
            <c:dLbl>
              <c:idx val="3"/>
              <c:layout>
                <c:manualLayout>
                  <c:x val="-7.9492153324584439E-2"/>
                  <c:y val="-0.11469761401775999"/>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EAD5-483D-88D2-C795624C0DFF}"/>
                </c:ext>
              </c:extLst>
            </c:dLbl>
            <c:dLbl>
              <c:idx val="4"/>
              <c:layout>
                <c:manualLayout>
                  <c:x val="9.3055555555555974E-2"/>
                  <c:y val="-0.1030938205894997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EAD5-483D-88D2-C795624C0DFF}"/>
                </c:ext>
              </c:extLst>
            </c:dLbl>
            <c:dLbl>
              <c:idx val="5"/>
              <c:layout>
                <c:manualLayout>
                  <c:x val="0.34003171478565181"/>
                  <c:y val="-2.2419636569819129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EAD5-483D-88D2-C795624C0DFF}"/>
                </c:ext>
              </c:extLst>
            </c:dLbl>
            <c:dLbl>
              <c:idx val="6"/>
              <c:layout>
                <c:manualLayout>
                  <c:x val="0.23885006561679789"/>
                  <c:y val="4.997786146296928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AD5-483D-88D2-C795624C0DFF}"/>
                </c:ext>
              </c:extLst>
            </c:dLbl>
            <c:spPr>
              <a:noFill/>
              <a:ln>
                <a:noFill/>
              </a:ln>
              <a:effectLst/>
            </c:spPr>
            <c:txPr>
              <a:bodyPr/>
              <a:lstStyle/>
              <a:p>
                <a:pPr>
                  <a:defRPr sz="900">
                    <a:latin typeface="Arial" pitchFamily="34" charset="0"/>
                    <a:cs typeface="Arial"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CPC!$P$2:$P$7</c:f>
              <c:strCache>
                <c:ptCount val="6"/>
                <c:pt idx="0">
                  <c:v>Others</c:v>
                </c:pt>
                <c:pt idx="1">
                  <c:v>A23G 3/48</c:v>
                </c:pt>
                <c:pt idx="2">
                  <c:v>A23G 1/48</c:v>
                </c:pt>
                <c:pt idx="3">
                  <c:v>A23G 3/34</c:v>
                </c:pt>
                <c:pt idx="4">
                  <c:v>A23G 4/20</c:v>
                </c:pt>
                <c:pt idx="5">
                  <c:v>A23G 1/46</c:v>
                </c:pt>
              </c:strCache>
            </c:strRef>
          </c:cat>
          <c:val>
            <c:numRef>
              <c:f>CPC!$Q$2:$Q$7</c:f>
              <c:numCache>
                <c:formatCode>General</c:formatCode>
                <c:ptCount val="6"/>
                <c:pt idx="0">
                  <c:v>187</c:v>
                </c:pt>
                <c:pt idx="1">
                  <c:v>24</c:v>
                </c:pt>
                <c:pt idx="2">
                  <c:v>4</c:v>
                </c:pt>
                <c:pt idx="3">
                  <c:v>4</c:v>
                </c:pt>
                <c:pt idx="4">
                  <c:v>3</c:v>
                </c:pt>
                <c:pt idx="5">
                  <c:v>2</c:v>
                </c:pt>
              </c:numCache>
            </c:numRef>
          </c:val>
          <c:extLst>
            <c:ext xmlns:c16="http://schemas.microsoft.com/office/drawing/2014/chart" uri="{C3380CC4-5D6E-409C-BE32-E72D297353CC}">
              <c16:uniqueId val="{00000006-EAD5-483D-88D2-C795624C0DFF}"/>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IPC!$E$1</c:f>
              <c:strCache>
                <c:ptCount val="1"/>
                <c:pt idx="0">
                  <c:v>Frequency</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IPC!$D$2:$D$11</c:f>
              <c:strCache>
                <c:ptCount val="10"/>
                <c:pt idx="0">
                  <c:v>A21D</c:v>
                </c:pt>
                <c:pt idx="1">
                  <c:v>A23L</c:v>
                </c:pt>
                <c:pt idx="2">
                  <c:v>A23G</c:v>
                </c:pt>
                <c:pt idx="3">
                  <c:v>A61K</c:v>
                </c:pt>
                <c:pt idx="4">
                  <c:v>A61P</c:v>
                </c:pt>
                <c:pt idx="5">
                  <c:v>A23B</c:v>
                </c:pt>
                <c:pt idx="6">
                  <c:v>A23P</c:v>
                </c:pt>
                <c:pt idx="7">
                  <c:v>C01D</c:v>
                </c:pt>
                <c:pt idx="8">
                  <c:v>A23K</c:v>
                </c:pt>
                <c:pt idx="9">
                  <c:v>Others</c:v>
                </c:pt>
              </c:strCache>
            </c:strRef>
          </c:cat>
          <c:val>
            <c:numRef>
              <c:f>IPC!$E$2:$E$11</c:f>
              <c:numCache>
                <c:formatCode>General</c:formatCode>
                <c:ptCount val="10"/>
                <c:pt idx="0">
                  <c:v>463</c:v>
                </c:pt>
                <c:pt idx="1">
                  <c:v>310</c:v>
                </c:pt>
                <c:pt idx="2">
                  <c:v>220</c:v>
                </c:pt>
                <c:pt idx="3">
                  <c:v>24</c:v>
                </c:pt>
                <c:pt idx="4">
                  <c:v>16</c:v>
                </c:pt>
                <c:pt idx="5">
                  <c:v>4</c:v>
                </c:pt>
                <c:pt idx="6">
                  <c:v>4</c:v>
                </c:pt>
                <c:pt idx="7">
                  <c:v>3</c:v>
                </c:pt>
                <c:pt idx="8">
                  <c:v>3</c:v>
                </c:pt>
                <c:pt idx="9">
                  <c:v>20</c:v>
                </c:pt>
              </c:numCache>
            </c:numRef>
          </c:val>
          <c:extLst>
            <c:ext xmlns:c16="http://schemas.microsoft.com/office/drawing/2014/chart" uri="{C3380CC4-5D6E-409C-BE32-E72D297353CC}">
              <c16:uniqueId val="{00000000-502D-4EF0-ABF8-9988049FDF04}"/>
            </c:ext>
          </c:extLst>
        </c:ser>
        <c:dLbls>
          <c:showLegendKey val="0"/>
          <c:showVal val="0"/>
          <c:showCatName val="0"/>
          <c:showSerName val="0"/>
          <c:showPercent val="0"/>
          <c:showBubbleSize val="0"/>
        </c:dLbls>
        <c:gapWidth val="164"/>
        <c:overlap val="-22"/>
        <c:axId val="55066624"/>
        <c:axId val="55068160"/>
      </c:barChart>
      <c:catAx>
        <c:axId val="5506662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68160"/>
        <c:crosses val="autoZero"/>
        <c:auto val="1"/>
        <c:lblAlgn val="ctr"/>
        <c:lblOffset val="100"/>
        <c:noMultiLvlLbl val="0"/>
      </c:catAx>
      <c:valAx>
        <c:axId val="55068160"/>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66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itchFamily="34" charset="0"/>
                <a:cs typeface="Arial" pitchFamily="34" charset="0"/>
              </a:defRPr>
            </a:pPr>
            <a:r>
              <a:rPr lang="en-US" dirty="0">
                <a:latin typeface="Arial" pitchFamily="34" charset="0"/>
                <a:cs typeface="Arial" pitchFamily="34" charset="0"/>
              </a:rPr>
              <a:t>A21D</a:t>
            </a:r>
          </a:p>
        </c:rich>
      </c:tx>
      <c:layout>
        <c:manualLayout>
          <c:xMode val="edge"/>
          <c:yMode val="edge"/>
          <c:x val="0.38454861111111116"/>
          <c:y val="0.87532188684747758"/>
        </c:manualLayout>
      </c:layout>
      <c:overlay val="0"/>
    </c:title>
    <c:autoTitleDeleted val="0"/>
    <c:plotArea>
      <c:layout>
        <c:manualLayout>
          <c:layoutTarget val="inner"/>
          <c:xMode val="edge"/>
          <c:yMode val="edge"/>
          <c:x val="0.25712352362204732"/>
          <c:y val="0.24786599591717745"/>
          <c:w val="0.4510310039370079"/>
          <c:h val="0.60137467191601068"/>
        </c:manualLayout>
      </c:layout>
      <c:pieChart>
        <c:varyColors val="1"/>
        <c:ser>
          <c:idx val="0"/>
          <c:order val="0"/>
          <c:tx>
            <c:strRef>
              <c:f>IPC!$I$1</c:f>
              <c:strCache>
                <c:ptCount val="1"/>
                <c:pt idx="0">
                  <c:v>Frequency</c:v>
                </c:pt>
              </c:strCache>
            </c:strRef>
          </c:tx>
          <c:dLbls>
            <c:dLbl>
              <c:idx val="1"/>
              <c:layout>
                <c:manualLayout>
                  <c:x val="0.16536239610673706"/>
                  <c:y val="3.2277996500437452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DDDA-40E2-884E-A63E9FD9C6A8}"/>
                </c:ext>
              </c:extLst>
            </c:dLbl>
            <c:dLbl>
              <c:idx val="2"/>
              <c:layout>
                <c:manualLayout>
                  <c:x val="-5.1430719597550315E-2"/>
                  <c:y val="0.11171879556722077"/>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DDA-40E2-884E-A63E9FD9C6A8}"/>
                </c:ext>
              </c:extLst>
            </c:dLbl>
            <c:dLbl>
              <c:idx val="3"/>
              <c:layout>
                <c:manualLayout>
                  <c:x val="-4.3567229877515434E-2"/>
                  <c:y val="2.2191030469017565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DDDA-40E2-884E-A63E9FD9C6A8}"/>
                </c:ext>
              </c:extLst>
            </c:dLbl>
            <c:dLbl>
              <c:idx val="4"/>
              <c:layout>
                <c:manualLayout>
                  <c:x val="-7.3360400262467193E-2"/>
                  <c:y val="2.4572032662583846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DDA-40E2-884E-A63E9FD9C6A8}"/>
                </c:ext>
              </c:extLst>
            </c:dLbl>
            <c:dLbl>
              <c:idx val="5"/>
              <c:layout>
                <c:manualLayout>
                  <c:x val="-2.9175552274715681E-2"/>
                  <c:y val="-4.8210484106153424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DDDA-40E2-884E-A63E9FD9C6A8}"/>
                </c:ext>
              </c:extLst>
            </c:dLbl>
            <c:dLbl>
              <c:idx val="6"/>
              <c:layout>
                <c:manualLayout>
                  <c:x val="7.0870516185476809E-2"/>
                  <c:y val="-5.9854184893554971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DDA-40E2-884E-A63E9FD9C6A8}"/>
                </c:ext>
              </c:extLst>
            </c:dLbl>
            <c:spPr>
              <a:noFill/>
              <a:ln>
                <a:noFill/>
              </a:ln>
              <a:effectLst/>
            </c:spPr>
            <c:txPr>
              <a:bodyPr/>
              <a:lstStyle/>
              <a:p>
                <a:pPr>
                  <a:defRPr sz="900">
                    <a:latin typeface="Arial" pitchFamily="34" charset="0"/>
                    <a:cs typeface="Arial"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IPC!$H$2:$H$8</c:f>
              <c:strCache>
                <c:ptCount val="7"/>
                <c:pt idx="0">
                  <c:v>Others</c:v>
                </c:pt>
                <c:pt idx="1">
                  <c:v>A21D 2/36</c:v>
                </c:pt>
                <c:pt idx="2">
                  <c:v>A21D 13/08</c:v>
                </c:pt>
                <c:pt idx="3">
                  <c:v>A21D 2/18</c:v>
                </c:pt>
                <c:pt idx="4">
                  <c:v>A21D 13/00</c:v>
                </c:pt>
                <c:pt idx="5">
                  <c:v>A21D 13/062</c:v>
                </c:pt>
                <c:pt idx="6">
                  <c:v>A21D 13/31</c:v>
                </c:pt>
              </c:strCache>
            </c:strRef>
          </c:cat>
          <c:val>
            <c:numRef>
              <c:f>IPC!$I$2:$I$8</c:f>
              <c:numCache>
                <c:formatCode>General</c:formatCode>
                <c:ptCount val="7"/>
                <c:pt idx="0">
                  <c:v>167</c:v>
                </c:pt>
                <c:pt idx="1">
                  <c:v>99</c:v>
                </c:pt>
                <c:pt idx="2">
                  <c:v>68</c:v>
                </c:pt>
                <c:pt idx="3">
                  <c:v>55</c:v>
                </c:pt>
                <c:pt idx="4">
                  <c:v>32</c:v>
                </c:pt>
                <c:pt idx="5">
                  <c:v>25</c:v>
                </c:pt>
                <c:pt idx="6">
                  <c:v>17</c:v>
                </c:pt>
              </c:numCache>
            </c:numRef>
          </c:val>
          <c:extLst>
            <c:ext xmlns:c16="http://schemas.microsoft.com/office/drawing/2014/chart" uri="{C3380CC4-5D6E-409C-BE32-E72D297353CC}">
              <c16:uniqueId val="{00000006-DDDA-40E2-884E-A63E9FD9C6A8}"/>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itchFamily="34" charset="0"/>
                <a:cs typeface="Arial" pitchFamily="34" charset="0"/>
              </a:defRPr>
            </a:pPr>
            <a:r>
              <a:rPr lang="en-US">
                <a:latin typeface="Arial" pitchFamily="34" charset="0"/>
                <a:cs typeface="Arial" pitchFamily="34" charset="0"/>
              </a:rPr>
              <a:t>A23L</a:t>
            </a:r>
          </a:p>
        </c:rich>
      </c:tx>
      <c:layout>
        <c:manualLayout>
          <c:xMode val="edge"/>
          <c:yMode val="edge"/>
          <c:x val="0.40144958442694662"/>
          <c:y val="0.82931612280695965"/>
        </c:manualLayout>
      </c:layout>
      <c:overlay val="0"/>
    </c:title>
    <c:autoTitleDeleted val="0"/>
    <c:plotArea>
      <c:layout>
        <c:manualLayout>
          <c:layoutTarget val="inner"/>
          <c:xMode val="edge"/>
          <c:yMode val="edge"/>
          <c:x val="0.24013697506561668"/>
          <c:y val="0.23874233115013185"/>
          <c:w val="0.44680938320210051"/>
          <c:h val="0.56642304496967455"/>
        </c:manualLayout>
      </c:layout>
      <c:pieChart>
        <c:varyColors val="1"/>
        <c:ser>
          <c:idx val="0"/>
          <c:order val="0"/>
          <c:tx>
            <c:strRef>
              <c:f>IPC!$M$1</c:f>
              <c:strCache>
                <c:ptCount val="1"/>
                <c:pt idx="0">
                  <c:v>Frequency</c:v>
                </c:pt>
              </c:strCache>
            </c:strRef>
          </c:tx>
          <c:dLbls>
            <c:dLbl>
              <c:idx val="1"/>
              <c:layout>
                <c:manualLayout>
                  <c:x val="-0.14407863079615049"/>
                  <c:y val="3.4509087896864396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843A-4E84-B3E8-900CA3D4D2D0}"/>
                </c:ext>
              </c:extLst>
            </c:dLbl>
            <c:dLbl>
              <c:idx val="2"/>
              <c:layout>
                <c:manualLayout>
                  <c:x val="-0.19450295275590551"/>
                  <c:y val="-9.4774350992007664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843A-4E84-B3E8-900CA3D4D2D0}"/>
                </c:ext>
              </c:extLst>
            </c:dLbl>
            <c:dLbl>
              <c:idx val="3"/>
              <c:layout>
                <c:manualLayout>
                  <c:x val="1.0596019247594023E-2"/>
                  <c:y val="-0.10106817144396055"/>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843A-4E84-B3E8-900CA3D4D2D0}"/>
                </c:ext>
              </c:extLst>
            </c:dLbl>
            <c:dLbl>
              <c:idx val="4"/>
              <c:layout>
                <c:manualLayout>
                  <c:x val="0.15483185695538071"/>
                  <c:y val="-0.10629863812386686"/>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843A-4E84-B3E8-900CA3D4D2D0}"/>
                </c:ext>
              </c:extLst>
            </c:dLbl>
            <c:dLbl>
              <c:idx val="5"/>
              <c:layout>
                <c:manualLayout>
                  <c:x val="0.31154090113735916"/>
                  <c:y val="-9.1261263041074028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843A-4E84-B3E8-900CA3D4D2D0}"/>
                </c:ext>
              </c:extLst>
            </c:dLbl>
            <c:dLbl>
              <c:idx val="6"/>
              <c:layout>
                <c:manualLayout>
                  <c:x val="0.25877898075240691"/>
                  <c:y val="3.2955648650999994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843A-4E84-B3E8-900CA3D4D2D0}"/>
                </c:ext>
              </c:extLst>
            </c:dLbl>
            <c:spPr>
              <a:noFill/>
              <a:ln>
                <a:noFill/>
              </a:ln>
              <a:effectLst/>
            </c:spPr>
            <c:txPr>
              <a:bodyPr/>
              <a:lstStyle/>
              <a:p>
                <a:pPr>
                  <a:defRPr sz="900">
                    <a:latin typeface="Arial" pitchFamily="34" charset="0"/>
                    <a:cs typeface="Arial"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IPC!$L$2:$L$8</c:f>
              <c:strCache>
                <c:ptCount val="7"/>
                <c:pt idx="0">
                  <c:v>Others</c:v>
                </c:pt>
                <c:pt idx="1">
                  <c:v>A23L 33/00</c:v>
                </c:pt>
                <c:pt idx="2">
                  <c:v>A23L 19/10</c:v>
                </c:pt>
                <c:pt idx="3">
                  <c:v>A23L 21/15</c:v>
                </c:pt>
                <c:pt idx="4">
                  <c:v>A23L 7/10</c:v>
                </c:pt>
                <c:pt idx="5">
                  <c:v>A23L 19/00</c:v>
                </c:pt>
                <c:pt idx="6">
                  <c:v>A23L 7/104</c:v>
                </c:pt>
              </c:strCache>
            </c:strRef>
          </c:cat>
          <c:val>
            <c:numRef>
              <c:f>IPC!$M$2:$M$8</c:f>
              <c:numCache>
                <c:formatCode>General</c:formatCode>
                <c:ptCount val="7"/>
                <c:pt idx="0">
                  <c:v>277</c:v>
                </c:pt>
                <c:pt idx="1">
                  <c:v>16</c:v>
                </c:pt>
                <c:pt idx="2">
                  <c:v>4</c:v>
                </c:pt>
                <c:pt idx="3">
                  <c:v>4</c:v>
                </c:pt>
                <c:pt idx="4">
                  <c:v>3</c:v>
                </c:pt>
                <c:pt idx="5">
                  <c:v>3</c:v>
                </c:pt>
                <c:pt idx="6">
                  <c:v>3</c:v>
                </c:pt>
              </c:numCache>
            </c:numRef>
          </c:val>
          <c:extLst>
            <c:ext xmlns:c16="http://schemas.microsoft.com/office/drawing/2014/chart" uri="{C3380CC4-5D6E-409C-BE32-E72D297353CC}">
              <c16:uniqueId val="{00000006-843A-4E84-B3E8-900CA3D4D2D0}"/>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itchFamily="34" charset="0"/>
                <a:cs typeface="Arial" pitchFamily="34" charset="0"/>
              </a:defRPr>
            </a:pPr>
            <a:r>
              <a:rPr lang="en-US" dirty="0" smtClean="0">
                <a:latin typeface="Arial" pitchFamily="34" charset="0"/>
                <a:cs typeface="Arial" pitchFamily="34" charset="0"/>
              </a:rPr>
              <a:t>A23G</a:t>
            </a:r>
            <a:endParaRPr lang="en-US" dirty="0">
              <a:latin typeface="Arial" pitchFamily="34" charset="0"/>
              <a:cs typeface="Arial" pitchFamily="34" charset="0"/>
            </a:endParaRPr>
          </a:p>
        </c:rich>
      </c:tx>
      <c:layout>
        <c:manualLayout>
          <c:xMode val="edge"/>
          <c:yMode val="edge"/>
          <c:x val="0.41905375109361331"/>
          <c:y val="0.82977885676813812"/>
        </c:manualLayout>
      </c:layout>
      <c:overlay val="0"/>
    </c:title>
    <c:autoTitleDeleted val="0"/>
    <c:plotArea>
      <c:layout>
        <c:manualLayout>
          <c:layoutTarget val="inner"/>
          <c:xMode val="edge"/>
          <c:yMode val="edge"/>
          <c:x val="0.23557988845144401"/>
          <c:y val="0.23644541168928823"/>
          <c:w val="0.43509022309711287"/>
          <c:h val="0.54437830554347977"/>
        </c:manualLayout>
      </c:layout>
      <c:pieChart>
        <c:varyColors val="1"/>
        <c:ser>
          <c:idx val="0"/>
          <c:order val="0"/>
          <c:tx>
            <c:strRef>
              <c:f>IPC!$Q$1</c:f>
              <c:strCache>
                <c:ptCount val="1"/>
                <c:pt idx="0">
                  <c:v>Frequency</c:v>
                </c:pt>
              </c:strCache>
            </c:strRef>
          </c:tx>
          <c:dLbls>
            <c:dLbl>
              <c:idx val="2"/>
              <c:layout>
                <c:manualLayout>
                  <c:x val="-0.10467451334208223"/>
                  <c:y val="-6.5273079995435412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0-D1E2-4EEA-84BA-9B69248F49FC}"/>
                </c:ext>
              </c:extLst>
            </c:dLbl>
            <c:dLbl>
              <c:idx val="3"/>
              <c:layout>
                <c:manualLayout>
                  <c:x val="-0.14180856299212599"/>
                  <c:y val="5.4862486312600087E-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1E2-4EEA-84BA-9B69248F49FC}"/>
                </c:ext>
              </c:extLst>
            </c:dLbl>
            <c:spPr>
              <a:noFill/>
              <a:ln>
                <a:noFill/>
              </a:ln>
              <a:effectLst/>
            </c:spPr>
            <c:txPr>
              <a:bodyPr/>
              <a:lstStyle/>
              <a:p>
                <a:pPr>
                  <a:defRPr sz="900">
                    <a:latin typeface="Arial" pitchFamily="34" charset="0"/>
                    <a:cs typeface="Arial"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IPC!$P$2:$P$8</c:f>
              <c:strCache>
                <c:ptCount val="7"/>
                <c:pt idx="0">
                  <c:v>Others</c:v>
                </c:pt>
                <c:pt idx="1">
                  <c:v>A23G 3/42</c:v>
                </c:pt>
                <c:pt idx="2">
                  <c:v>A23G 3/38</c:v>
                </c:pt>
                <c:pt idx="3">
                  <c:v>A23G 3/48</c:v>
                </c:pt>
                <c:pt idx="4">
                  <c:v>A23G 1/48</c:v>
                </c:pt>
                <c:pt idx="5">
                  <c:v>A23G 1/32</c:v>
                </c:pt>
                <c:pt idx="6">
                  <c:v>A23G 1/36</c:v>
                </c:pt>
              </c:strCache>
            </c:strRef>
          </c:cat>
          <c:val>
            <c:numRef>
              <c:f>IPC!$Q$2:$Q$8</c:f>
              <c:numCache>
                <c:formatCode>General</c:formatCode>
                <c:ptCount val="7"/>
                <c:pt idx="0">
                  <c:v>89</c:v>
                </c:pt>
                <c:pt idx="1">
                  <c:v>42</c:v>
                </c:pt>
                <c:pt idx="2">
                  <c:v>41</c:v>
                </c:pt>
                <c:pt idx="3">
                  <c:v>37</c:v>
                </c:pt>
                <c:pt idx="4">
                  <c:v>6</c:v>
                </c:pt>
                <c:pt idx="5">
                  <c:v>3</c:v>
                </c:pt>
                <c:pt idx="6">
                  <c:v>2</c:v>
                </c:pt>
              </c:numCache>
            </c:numRef>
          </c:val>
          <c:extLst>
            <c:ext xmlns:c16="http://schemas.microsoft.com/office/drawing/2014/chart" uri="{C3380CC4-5D6E-409C-BE32-E72D297353CC}">
              <c16:uniqueId val="{00000002-D1E2-4EEA-84BA-9B69248F49FC}"/>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164"/>
        <c:overlap val="-22"/>
        <c:axId val="56530432"/>
        <c:axId val="56531968"/>
      </c:barChart>
      <c:catAx>
        <c:axId val="56530432"/>
        <c:scaling>
          <c:orientation val="minMax"/>
        </c:scaling>
        <c:delete val="0"/>
        <c:axPos val="b"/>
        <c:numFmt formatCode="General" sourceLinked="1"/>
        <c:majorTickMark val="none"/>
        <c:minorTickMark val="none"/>
        <c:tickLblPos val="none"/>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531968"/>
        <c:crosses val="autoZero"/>
        <c:auto val="1"/>
        <c:lblAlgn val="ctr"/>
        <c:lblOffset val="100"/>
        <c:noMultiLvlLbl val="0"/>
      </c:catAx>
      <c:valAx>
        <c:axId val="56531968"/>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530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112267069802854E-2"/>
          <c:y val="0.13095227758192521"/>
          <c:w val="0.95665361052689324"/>
          <c:h val="0.6050461941892572"/>
        </c:manualLayout>
      </c:layout>
      <c:barChart>
        <c:barDir val="col"/>
        <c:grouping val="clustered"/>
        <c:varyColors val="0"/>
        <c:ser>
          <c:idx val="0"/>
          <c:order val="0"/>
          <c:tx>
            <c:strRef>
              <c:f>Priority!$J$3</c:f>
              <c:strCache>
                <c:ptCount val="1"/>
                <c:pt idx="0">
                  <c:v>Count of Pat</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Priority!$I$4:$I$22</c:f>
              <c:numCache>
                <c:formatCode>General</c:formatCode>
                <c:ptCount val="19"/>
                <c:pt idx="0">
                  <c:v>1995</c:v>
                </c:pt>
                <c:pt idx="1">
                  <c:v>1997</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pt idx="15">
                  <c:v>2014</c:v>
                </c:pt>
                <c:pt idx="16">
                  <c:v>2015</c:v>
                </c:pt>
                <c:pt idx="17">
                  <c:v>2016</c:v>
                </c:pt>
                <c:pt idx="18">
                  <c:v>2017</c:v>
                </c:pt>
              </c:numCache>
            </c:numRef>
          </c:cat>
          <c:val>
            <c:numRef>
              <c:f>Priority!$J$4:$J$22</c:f>
              <c:numCache>
                <c:formatCode>General</c:formatCode>
                <c:ptCount val="19"/>
                <c:pt idx="0">
                  <c:v>1</c:v>
                </c:pt>
                <c:pt idx="1">
                  <c:v>1</c:v>
                </c:pt>
                <c:pt idx="2">
                  <c:v>1</c:v>
                </c:pt>
                <c:pt idx="3">
                  <c:v>1</c:v>
                </c:pt>
                <c:pt idx="4">
                  <c:v>4</c:v>
                </c:pt>
                <c:pt idx="5">
                  <c:v>3</c:v>
                </c:pt>
                <c:pt idx="6">
                  <c:v>6</c:v>
                </c:pt>
                <c:pt idx="7">
                  <c:v>17</c:v>
                </c:pt>
                <c:pt idx="8">
                  <c:v>11</c:v>
                </c:pt>
                <c:pt idx="9">
                  <c:v>13</c:v>
                </c:pt>
                <c:pt idx="10">
                  <c:v>10</c:v>
                </c:pt>
                <c:pt idx="11">
                  <c:v>16</c:v>
                </c:pt>
                <c:pt idx="12">
                  <c:v>15</c:v>
                </c:pt>
                <c:pt idx="13">
                  <c:v>14</c:v>
                </c:pt>
                <c:pt idx="14">
                  <c:v>28</c:v>
                </c:pt>
                <c:pt idx="15">
                  <c:v>32</c:v>
                </c:pt>
                <c:pt idx="16">
                  <c:v>67</c:v>
                </c:pt>
                <c:pt idx="17">
                  <c:v>73</c:v>
                </c:pt>
                <c:pt idx="18">
                  <c:v>49</c:v>
                </c:pt>
              </c:numCache>
            </c:numRef>
          </c:val>
          <c:extLst>
            <c:ext xmlns:c16="http://schemas.microsoft.com/office/drawing/2014/chart" uri="{C3380CC4-5D6E-409C-BE32-E72D297353CC}">
              <c16:uniqueId val="{00000000-FCA8-49A6-8079-7F14CFF44017}"/>
            </c:ext>
          </c:extLst>
        </c:ser>
        <c:dLbls>
          <c:dLblPos val="outEnd"/>
          <c:showLegendKey val="0"/>
          <c:showVal val="1"/>
          <c:showCatName val="0"/>
          <c:showSerName val="0"/>
          <c:showPercent val="0"/>
          <c:showBubbleSize val="0"/>
        </c:dLbls>
        <c:gapWidth val="164"/>
        <c:overlap val="-22"/>
        <c:axId val="54934912"/>
        <c:axId val="54937088"/>
      </c:barChart>
      <c:catAx>
        <c:axId val="54934912"/>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r>
                  <a:rPr lang="en-US" sz="1200">
                    <a:latin typeface="Cambria" panose="02040503050406030204" pitchFamily="18" charset="0"/>
                  </a:rPr>
                  <a:t>Priority Year</a:t>
                </a:r>
              </a:p>
            </c:rich>
          </c:tx>
          <c:layout>
            <c:manualLayout>
              <c:xMode val="edge"/>
              <c:yMode val="edge"/>
              <c:x val="0.17508634970740458"/>
              <c:y val="8.9778016081135045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crossAx val="54937088"/>
        <c:crosses val="autoZero"/>
        <c:auto val="1"/>
        <c:lblAlgn val="ctr"/>
        <c:lblOffset val="100"/>
        <c:noMultiLvlLbl val="0"/>
      </c:catAx>
      <c:valAx>
        <c:axId val="54937088"/>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r>
                  <a:rPr lang="en-IN" sz="1200" dirty="0" smtClean="0">
                    <a:latin typeface="Cambria" panose="02040503050406030204" pitchFamily="18" charset="0"/>
                  </a:rPr>
                  <a:t>No of Patent families</a:t>
                </a:r>
                <a:endParaRPr lang="en-IN" sz="1200" dirty="0">
                  <a:latin typeface="Cambria" panose="02040503050406030204" pitchFamily="18" charset="0"/>
                </a:endParaRP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title>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934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718750000000004E-2"/>
          <c:y val="0.20485967856511367"/>
          <c:w val="0.94465624999999998"/>
          <c:h val="0.42096058219358679"/>
        </c:manualLayout>
      </c:layout>
      <c:barChart>
        <c:barDir val="col"/>
        <c:grouping val="clustered"/>
        <c:varyColors val="0"/>
        <c:ser>
          <c:idx val="0"/>
          <c:order val="0"/>
          <c:tx>
            <c:strRef>
              <c:f>Application!$K$4</c:f>
              <c:strCache>
                <c:ptCount val="1"/>
                <c:pt idx="0">
                  <c:v>Count of Pat</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Application!$J$5:$J$20</c:f>
              <c:numCache>
                <c:formatCode>General</c:formatCode>
                <c:ptCount val="16"/>
                <c:pt idx="0">
                  <c:v>1998</c:v>
                </c:pt>
                <c:pt idx="1">
                  <c:v>2002</c:v>
                </c:pt>
                <c:pt idx="2">
                  <c:v>2003</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numCache>
            </c:numRef>
          </c:cat>
          <c:val>
            <c:numRef>
              <c:f>Application!$K$5:$K$20</c:f>
              <c:numCache>
                <c:formatCode>General</c:formatCode>
                <c:ptCount val="16"/>
                <c:pt idx="0">
                  <c:v>1</c:v>
                </c:pt>
                <c:pt idx="1">
                  <c:v>2</c:v>
                </c:pt>
                <c:pt idx="2">
                  <c:v>2</c:v>
                </c:pt>
                <c:pt idx="3">
                  <c:v>4</c:v>
                </c:pt>
                <c:pt idx="4">
                  <c:v>7</c:v>
                </c:pt>
                <c:pt idx="5">
                  <c:v>16</c:v>
                </c:pt>
                <c:pt idx="6">
                  <c:v>9</c:v>
                </c:pt>
                <c:pt idx="7">
                  <c:v>13</c:v>
                </c:pt>
                <c:pt idx="8">
                  <c:v>20</c:v>
                </c:pt>
                <c:pt idx="9">
                  <c:v>17</c:v>
                </c:pt>
                <c:pt idx="10">
                  <c:v>9</c:v>
                </c:pt>
                <c:pt idx="11">
                  <c:v>33</c:v>
                </c:pt>
                <c:pt idx="12">
                  <c:v>31</c:v>
                </c:pt>
                <c:pt idx="13">
                  <c:v>66</c:v>
                </c:pt>
                <c:pt idx="14">
                  <c:v>67</c:v>
                </c:pt>
                <c:pt idx="15">
                  <c:v>65</c:v>
                </c:pt>
              </c:numCache>
            </c:numRef>
          </c:val>
          <c:extLst>
            <c:ext xmlns:c16="http://schemas.microsoft.com/office/drawing/2014/chart" uri="{C3380CC4-5D6E-409C-BE32-E72D297353CC}">
              <c16:uniqueId val="{00000000-9039-42C6-8629-186489BBDCAC}"/>
            </c:ext>
          </c:extLst>
        </c:ser>
        <c:dLbls>
          <c:showLegendKey val="0"/>
          <c:showVal val="0"/>
          <c:showCatName val="0"/>
          <c:showSerName val="0"/>
          <c:showPercent val="0"/>
          <c:showBubbleSize val="0"/>
        </c:dLbls>
        <c:gapWidth val="164"/>
        <c:overlap val="-22"/>
        <c:axId val="54701440"/>
        <c:axId val="54994432"/>
      </c:barChart>
      <c:catAx>
        <c:axId val="54701440"/>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r>
                  <a:rPr lang="en-US" sz="1200">
                    <a:latin typeface="Cambria" panose="02040503050406030204" pitchFamily="18" charset="0"/>
                  </a:rPr>
                  <a:t>Application Year</a:t>
                </a:r>
              </a:p>
            </c:rich>
          </c:tx>
          <c:layout>
            <c:manualLayout>
              <c:xMode val="edge"/>
              <c:yMode val="edge"/>
              <c:x val="0.17456250000000001"/>
              <c:y val="4.1808249603712537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crossAx val="54994432"/>
        <c:crosses val="autoZero"/>
        <c:auto val="1"/>
        <c:lblAlgn val="ctr"/>
        <c:lblOffset val="100"/>
        <c:noMultiLvlLbl val="0"/>
      </c:catAx>
      <c:valAx>
        <c:axId val="54994432"/>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r>
                  <a:rPr lang="en-IN" sz="1200" dirty="0" smtClean="0">
                    <a:latin typeface="Cambria" panose="02040503050406030204" pitchFamily="18" charset="0"/>
                  </a:rPr>
                  <a:t>No. of Patent Families</a:t>
                </a:r>
                <a:endParaRPr lang="en-IN" sz="1200" dirty="0">
                  <a:latin typeface="Cambria" panose="02040503050406030204" pitchFamily="18" charset="0"/>
                </a:endParaRPr>
              </a:p>
            </c:rich>
          </c:tx>
          <c:layout>
            <c:manualLayout>
              <c:xMode val="edge"/>
              <c:yMode val="edge"/>
              <c:x val="7.2916666666666668E-3"/>
              <c:y val="1.5758436812701053E-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title>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701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458333333333333E-2"/>
          <c:y val="0.20460365949431059"/>
          <c:w val="0.97708333333333364"/>
          <c:h val="0.53862439289384312"/>
        </c:manualLayout>
      </c:layout>
      <c:barChart>
        <c:barDir val="col"/>
        <c:grouping val="clustered"/>
        <c:varyColors val="0"/>
        <c:ser>
          <c:idx val="0"/>
          <c:order val="0"/>
          <c:tx>
            <c:strRef>
              <c:f>Publication!$J$5</c:f>
              <c:strCache>
                <c:ptCount val="1"/>
                <c:pt idx="0">
                  <c:v>Count of Pat</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Publication!$I$6:$I$17</c:f>
              <c:numCache>
                <c:formatCode>General</c:formatCode>
                <c:ptCount val="12"/>
                <c:pt idx="0">
                  <c:v>2007</c:v>
                </c:pt>
                <c:pt idx="1">
                  <c:v>2008</c:v>
                </c:pt>
                <c:pt idx="2">
                  <c:v>2009</c:v>
                </c:pt>
                <c:pt idx="3">
                  <c:v>2010</c:v>
                </c:pt>
                <c:pt idx="4">
                  <c:v>2011</c:v>
                </c:pt>
                <c:pt idx="5">
                  <c:v>2012</c:v>
                </c:pt>
                <c:pt idx="6">
                  <c:v>2013</c:v>
                </c:pt>
                <c:pt idx="7">
                  <c:v>2014</c:v>
                </c:pt>
                <c:pt idx="8">
                  <c:v>2015</c:v>
                </c:pt>
                <c:pt idx="9">
                  <c:v>2016</c:v>
                </c:pt>
                <c:pt idx="10">
                  <c:v>2017</c:v>
                </c:pt>
                <c:pt idx="11">
                  <c:v>2018</c:v>
                </c:pt>
              </c:numCache>
            </c:numRef>
          </c:cat>
          <c:val>
            <c:numRef>
              <c:f>Publication!$J$6:$J$17</c:f>
              <c:numCache>
                <c:formatCode>General</c:formatCode>
                <c:ptCount val="12"/>
                <c:pt idx="0">
                  <c:v>13</c:v>
                </c:pt>
                <c:pt idx="1">
                  <c:v>7</c:v>
                </c:pt>
                <c:pt idx="2">
                  <c:v>16</c:v>
                </c:pt>
                <c:pt idx="3">
                  <c:v>16</c:v>
                </c:pt>
                <c:pt idx="4">
                  <c:v>9</c:v>
                </c:pt>
                <c:pt idx="5">
                  <c:v>22</c:v>
                </c:pt>
                <c:pt idx="6">
                  <c:v>14</c:v>
                </c:pt>
                <c:pt idx="7">
                  <c:v>18</c:v>
                </c:pt>
                <c:pt idx="8">
                  <c:v>43</c:v>
                </c:pt>
                <c:pt idx="9">
                  <c:v>82</c:v>
                </c:pt>
                <c:pt idx="10">
                  <c:v>82</c:v>
                </c:pt>
                <c:pt idx="11">
                  <c:v>40</c:v>
                </c:pt>
              </c:numCache>
            </c:numRef>
          </c:val>
          <c:extLst>
            <c:ext xmlns:c16="http://schemas.microsoft.com/office/drawing/2014/chart" uri="{C3380CC4-5D6E-409C-BE32-E72D297353CC}">
              <c16:uniqueId val="{00000000-AADE-4692-8901-1ED283BFC887}"/>
            </c:ext>
          </c:extLst>
        </c:ser>
        <c:dLbls>
          <c:showLegendKey val="0"/>
          <c:showVal val="0"/>
          <c:showCatName val="0"/>
          <c:showSerName val="0"/>
          <c:showPercent val="0"/>
          <c:showBubbleSize val="0"/>
        </c:dLbls>
        <c:gapWidth val="164"/>
        <c:overlap val="-22"/>
        <c:axId val="55019008"/>
        <c:axId val="55020928"/>
      </c:barChart>
      <c:catAx>
        <c:axId val="55019008"/>
        <c:scaling>
          <c:orientation val="minMax"/>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r>
                  <a:rPr lang="en-IN" sz="1200">
                    <a:latin typeface="Cambria" panose="02040503050406030204" pitchFamily="18" charset="0"/>
                  </a:rPr>
                  <a:t>Publication Year</a:t>
                </a:r>
              </a:p>
            </c:rich>
          </c:tx>
          <c:layout>
            <c:manualLayout>
              <c:xMode val="edge"/>
              <c:yMode val="edge"/>
              <c:x val="0.17547654199475066"/>
              <c:y val="0.11384101409028208"/>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crossAx val="55020928"/>
        <c:crosses val="autoZero"/>
        <c:auto val="1"/>
        <c:lblAlgn val="ctr"/>
        <c:lblOffset val="100"/>
        <c:noMultiLvlLbl val="0"/>
      </c:catAx>
      <c:valAx>
        <c:axId val="55020928"/>
        <c:scaling>
          <c:orientation val="minMax"/>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r>
                  <a:rPr lang="en-IN" sz="1200" dirty="0" smtClean="0">
                    <a:latin typeface="Cambria" panose="02040503050406030204" pitchFamily="18" charset="0"/>
                  </a:rPr>
                  <a:t>No of Patent Families</a:t>
                </a:r>
                <a:endParaRPr lang="en-IN" sz="1200" dirty="0">
                  <a:latin typeface="Cambria" panose="02040503050406030204" pitchFamily="18" charset="0"/>
                </a:endParaRPr>
              </a:p>
            </c:rich>
          </c:tx>
          <c:layout>
            <c:manualLayout>
              <c:xMode val="edge"/>
              <c:yMode val="edge"/>
              <c:x val="1.0416666666666667E-3"/>
              <c:y val="9.2508603091280256E-2"/>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Cambria" panose="02040503050406030204" pitchFamily="18" charset="0"/>
                  <a:ea typeface="+mn-ea"/>
                  <a:cs typeface="+mn-cs"/>
                </a:defRPr>
              </a:pPr>
              <a:endParaRPr lang="en-US"/>
            </a:p>
          </c:txPr>
        </c:title>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19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dPt>
            <c:idx val="0"/>
            <c:bubble3D val="0"/>
            <c:spPr>
              <a:solidFill>
                <a:schemeClr val="accent2">
                  <a:shade val="50000"/>
                </a:schemeClr>
              </a:solidFill>
              <a:ln w="19050">
                <a:solidFill>
                  <a:schemeClr val="lt1"/>
                </a:solidFill>
              </a:ln>
              <a:effectLst/>
            </c:spPr>
            <c:extLst>
              <c:ext xmlns:c16="http://schemas.microsoft.com/office/drawing/2014/chart" uri="{C3380CC4-5D6E-409C-BE32-E72D297353CC}">
                <c16:uniqueId val="{00000001-E81F-40E7-8FCE-138A80326FEB}"/>
              </c:ext>
            </c:extLst>
          </c:dPt>
          <c:dPt>
            <c:idx val="1"/>
            <c:bubble3D val="0"/>
            <c:spPr>
              <a:solidFill>
                <a:schemeClr val="accent2">
                  <a:shade val="70000"/>
                </a:schemeClr>
              </a:solidFill>
              <a:ln w="19050">
                <a:solidFill>
                  <a:schemeClr val="lt1"/>
                </a:solidFill>
              </a:ln>
              <a:effectLst/>
            </c:spPr>
            <c:extLst>
              <c:ext xmlns:c16="http://schemas.microsoft.com/office/drawing/2014/chart" uri="{C3380CC4-5D6E-409C-BE32-E72D297353CC}">
                <c16:uniqueId val="{00000003-E81F-40E7-8FCE-138A80326FEB}"/>
              </c:ext>
            </c:extLst>
          </c:dPt>
          <c:dPt>
            <c:idx val="2"/>
            <c:bubble3D val="0"/>
            <c:spPr>
              <a:solidFill>
                <a:schemeClr val="accent2">
                  <a:shade val="90000"/>
                </a:schemeClr>
              </a:solidFill>
              <a:ln w="19050">
                <a:solidFill>
                  <a:schemeClr val="lt1"/>
                </a:solidFill>
              </a:ln>
              <a:effectLst/>
            </c:spPr>
            <c:extLst>
              <c:ext xmlns:c16="http://schemas.microsoft.com/office/drawing/2014/chart" uri="{C3380CC4-5D6E-409C-BE32-E72D297353CC}">
                <c16:uniqueId val="{00000005-E81F-40E7-8FCE-138A80326FEB}"/>
              </c:ext>
            </c:extLst>
          </c:dPt>
          <c:dPt>
            <c:idx val="3"/>
            <c:bubble3D val="0"/>
            <c:spPr>
              <a:solidFill>
                <a:schemeClr val="accent2">
                  <a:tint val="90000"/>
                </a:schemeClr>
              </a:solidFill>
              <a:ln w="19050">
                <a:solidFill>
                  <a:schemeClr val="lt1"/>
                </a:solidFill>
              </a:ln>
              <a:effectLst/>
            </c:spPr>
            <c:extLst>
              <c:ext xmlns:c16="http://schemas.microsoft.com/office/drawing/2014/chart" uri="{C3380CC4-5D6E-409C-BE32-E72D297353CC}">
                <c16:uniqueId val="{00000007-E81F-40E7-8FCE-138A80326FEB}"/>
              </c:ext>
            </c:extLst>
          </c:dPt>
          <c:dPt>
            <c:idx val="4"/>
            <c:bubble3D val="0"/>
            <c:spPr>
              <a:solidFill>
                <a:schemeClr val="accent2">
                  <a:tint val="70000"/>
                </a:schemeClr>
              </a:solidFill>
              <a:ln w="19050">
                <a:solidFill>
                  <a:schemeClr val="lt1"/>
                </a:solidFill>
              </a:ln>
              <a:effectLst/>
            </c:spPr>
            <c:extLst>
              <c:ext xmlns:c16="http://schemas.microsoft.com/office/drawing/2014/chart" uri="{C3380CC4-5D6E-409C-BE32-E72D297353CC}">
                <c16:uniqueId val="{00000009-E81F-40E7-8FCE-138A80326FEB}"/>
              </c:ext>
            </c:extLst>
          </c:dPt>
          <c:dPt>
            <c:idx val="5"/>
            <c:bubble3D val="0"/>
            <c:spPr>
              <a:solidFill>
                <a:schemeClr val="accent2">
                  <a:tint val="50000"/>
                </a:schemeClr>
              </a:solidFill>
              <a:ln w="19050">
                <a:solidFill>
                  <a:schemeClr val="lt1"/>
                </a:solidFill>
              </a:ln>
              <a:effectLst/>
            </c:spPr>
            <c:extLst>
              <c:ext xmlns:c16="http://schemas.microsoft.com/office/drawing/2014/chart" uri="{C3380CC4-5D6E-409C-BE32-E72D297353CC}">
                <c16:uniqueId val="{0000000B-E81F-40E7-8FCE-138A80326FEB}"/>
              </c:ext>
            </c:extLst>
          </c:dPt>
          <c:dLbls>
            <c:dLbl>
              <c:idx val="0"/>
              <c:layout>
                <c:manualLayout>
                  <c:x val="-1.0719019724727495E-2"/>
                  <c:y val="-1.3480773823740145E-2"/>
                </c:manualLayout>
              </c:layout>
              <c:tx>
                <c:rich>
                  <a:bodyPr/>
                  <a:lstStyle/>
                  <a:p>
                    <a:r>
                      <a:rPr lang="en-US" baseline="0" dirty="0" err="1" smtClean="0"/>
                      <a:t>Nutek</a:t>
                    </a:r>
                    <a:r>
                      <a:rPr lang="en-US" baseline="0" dirty="0" smtClean="0"/>
                      <a:t> Salt</a:t>
                    </a:r>
                    <a:r>
                      <a:rPr lang="en-US" baseline="0" dirty="0"/>
                      <a:t>
</a:t>
                    </a:r>
                    <a:fld id="{482ECF19-FB42-4947-8DEF-F6B0EF1163A1}"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E81F-40E7-8FCE-138A80326FEB}"/>
                </c:ext>
              </c:extLst>
            </c:dLbl>
            <c:dLbl>
              <c:idx val="1"/>
              <c:layout>
                <c:manualLayout>
                  <c:x val="4.327865266841642E-2"/>
                  <c:y val="-0.1130420676582094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E81F-40E7-8FCE-138A80326FEB}"/>
                </c:ext>
              </c:extLst>
            </c:dLbl>
            <c:dLbl>
              <c:idx val="2"/>
              <c:layout>
                <c:manualLayout>
                  <c:x val="-3.8920166229221349E-2"/>
                  <c:y val="-2.9867672790901151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E81F-40E7-8FCE-138A80326FEB}"/>
                </c:ext>
              </c:extLst>
            </c:dLbl>
            <c:dLbl>
              <c:idx val="3"/>
              <c:layout>
                <c:manualLayout>
                  <c:x val="-5.8202099737532835E-3"/>
                  <c:y val="-2.9090113735783046E-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7-E81F-40E7-8FCE-138A80326FEB}"/>
                </c:ext>
              </c:extLst>
            </c:dLbl>
            <c:dLbl>
              <c:idx val="4"/>
              <c:layout>
                <c:manualLayout>
                  <c:x val="-6.2697397200350002E-2"/>
                  <c:y val="7.325641586468358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9-E81F-40E7-8FCE-138A80326FEB}"/>
                </c:ext>
              </c:extLst>
            </c:dLbl>
            <c:dLbl>
              <c:idx val="5"/>
              <c:layout>
                <c:manualLayout>
                  <c:x val="-5.2467509684627156E-2"/>
                  <c:y val="0"/>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B-E81F-40E7-8FCE-138A80326FE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Cambria" panose="02040503050406030204" pitchFamily="18"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[Graph_salt_sugar.xlsx]Sheet9!$V$7:$V$12</c:f>
              <c:strCache>
                <c:ptCount val="6"/>
                <c:pt idx="0">
                  <c:v>S &amp; P INGREDIENT DEVELOPMENT</c:v>
                </c:pt>
                <c:pt idx="1">
                  <c:v>WRIGLEY</c:v>
                </c:pt>
                <c:pt idx="2">
                  <c:v>GEN MILLS</c:v>
                </c:pt>
                <c:pt idx="3">
                  <c:v>NESTEC</c:v>
                </c:pt>
                <c:pt idx="4">
                  <c:v>MONDELEZ</c:v>
                </c:pt>
                <c:pt idx="5">
                  <c:v>ARCHER DANIELS
MIDLAND</c:v>
                </c:pt>
              </c:strCache>
            </c:strRef>
          </c:cat>
          <c:val>
            <c:numRef>
              <c:f>[Graph_salt_sugar.xlsx]Sheet9!$W$7:$W$12</c:f>
              <c:numCache>
                <c:formatCode>General</c:formatCode>
                <c:ptCount val="6"/>
                <c:pt idx="0">
                  <c:v>4</c:v>
                </c:pt>
                <c:pt idx="1">
                  <c:v>4</c:v>
                </c:pt>
                <c:pt idx="2">
                  <c:v>3</c:v>
                </c:pt>
                <c:pt idx="3">
                  <c:v>2</c:v>
                </c:pt>
                <c:pt idx="4">
                  <c:v>2</c:v>
                </c:pt>
                <c:pt idx="5">
                  <c:v>2</c:v>
                </c:pt>
              </c:numCache>
            </c:numRef>
          </c:val>
          <c:extLst>
            <c:ext xmlns:c16="http://schemas.microsoft.com/office/drawing/2014/chart" uri="{C3380CC4-5D6E-409C-BE32-E72D297353CC}">
              <c16:uniqueId val="{0000000C-E81F-40E7-8FCE-138A80326FE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937896784495595"/>
          <c:y val="0.16512074115355568"/>
          <c:w val="0.36041023344296191"/>
          <c:h val="0.53259958570515786"/>
        </c:manualLayout>
      </c:layout>
      <c:pieChart>
        <c:varyColors val="1"/>
        <c:ser>
          <c:idx val="0"/>
          <c:order val="0"/>
          <c:dPt>
            <c:idx val="0"/>
            <c:bubble3D val="0"/>
            <c:spPr>
              <a:solidFill>
                <a:schemeClr val="accent1">
                  <a:shade val="42000"/>
                </a:schemeClr>
              </a:solidFill>
              <a:ln w="19050">
                <a:solidFill>
                  <a:schemeClr val="lt1"/>
                </a:solidFill>
              </a:ln>
              <a:effectLst/>
            </c:spPr>
            <c:extLst>
              <c:ext xmlns:c16="http://schemas.microsoft.com/office/drawing/2014/chart" uri="{C3380CC4-5D6E-409C-BE32-E72D297353CC}">
                <c16:uniqueId val="{00000001-629C-40D6-86F8-8589274BFB0A}"/>
              </c:ext>
            </c:extLst>
          </c:dPt>
          <c:dPt>
            <c:idx val="1"/>
            <c:bubble3D val="0"/>
            <c:spPr>
              <a:solidFill>
                <a:schemeClr val="accent1">
                  <a:shade val="55000"/>
                </a:schemeClr>
              </a:solidFill>
              <a:ln w="19050">
                <a:solidFill>
                  <a:schemeClr val="lt1"/>
                </a:solidFill>
              </a:ln>
              <a:effectLst/>
            </c:spPr>
            <c:extLst>
              <c:ext xmlns:c16="http://schemas.microsoft.com/office/drawing/2014/chart" uri="{C3380CC4-5D6E-409C-BE32-E72D297353CC}">
                <c16:uniqueId val="{00000003-629C-40D6-86F8-8589274BFB0A}"/>
              </c:ext>
            </c:extLst>
          </c:dPt>
          <c:dPt>
            <c:idx val="2"/>
            <c:bubble3D val="0"/>
            <c:spPr>
              <a:solidFill>
                <a:schemeClr val="accent1">
                  <a:shade val="68000"/>
                </a:schemeClr>
              </a:solidFill>
              <a:ln w="19050">
                <a:solidFill>
                  <a:schemeClr val="lt1"/>
                </a:solidFill>
              </a:ln>
              <a:effectLst/>
            </c:spPr>
            <c:extLst>
              <c:ext xmlns:c16="http://schemas.microsoft.com/office/drawing/2014/chart" uri="{C3380CC4-5D6E-409C-BE32-E72D297353CC}">
                <c16:uniqueId val="{00000005-629C-40D6-86F8-8589274BFB0A}"/>
              </c:ext>
            </c:extLst>
          </c:dPt>
          <c:dPt>
            <c:idx val="3"/>
            <c:bubble3D val="0"/>
            <c:spPr>
              <a:solidFill>
                <a:schemeClr val="accent1">
                  <a:shade val="80000"/>
                </a:schemeClr>
              </a:solidFill>
              <a:ln w="19050">
                <a:solidFill>
                  <a:schemeClr val="lt1"/>
                </a:solidFill>
              </a:ln>
              <a:effectLst/>
            </c:spPr>
            <c:extLst>
              <c:ext xmlns:c16="http://schemas.microsoft.com/office/drawing/2014/chart" uri="{C3380CC4-5D6E-409C-BE32-E72D297353CC}">
                <c16:uniqueId val="{00000007-629C-40D6-86F8-8589274BFB0A}"/>
              </c:ext>
            </c:extLst>
          </c:dPt>
          <c:dPt>
            <c:idx val="4"/>
            <c:bubble3D val="0"/>
            <c:spPr>
              <a:solidFill>
                <a:schemeClr val="accent1">
                  <a:shade val="93000"/>
                </a:schemeClr>
              </a:solidFill>
              <a:ln w="19050">
                <a:solidFill>
                  <a:schemeClr val="lt1"/>
                </a:solidFill>
              </a:ln>
              <a:effectLst/>
            </c:spPr>
            <c:extLst>
              <c:ext xmlns:c16="http://schemas.microsoft.com/office/drawing/2014/chart" uri="{C3380CC4-5D6E-409C-BE32-E72D297353CC}">
                <c16:uniqueId val="{00000009-629C-40D6-86F8-8589274BFB0A}"/>
              </c:ext>
            </c:extLst>
          </c:dPt>
          <c:dPt>
            <c:idx val="5"/>
            <c:bubble3D val="0"/>
            <c:spPr>
              <a:solidFill>
                <a:schemeClr val="accent1">
                  <a:tint val="94000"/>
                </a:schemeClr>
              </a:solidFill>
              <a:ln w="19050">
                <a:solidFill>
                  <a:schemeClr val="lt1"/>
                </a:solidFill>
              </a:ln>
              <a:effectLst/>
            </c:spPr>
            <c:extLst>
              <c:ext xmlns:c16="http://schemas.microsoft.com/office/drawing/2014/chart" uri="{C3380CC4-5D6E-409C-BE32-E72D297353CC}">
                <c16:uniqueId val="{0000000B-629C-40D6-86F8-8589274BFB0A}"/>
              </c:ext>
            </c:extLst>
          </c:dPt>
          <c:dPt>
            <c:idx val="6"/>
            <c:bubble3D val="0"/>
            <c:spPr>
              <a:solidFill>
                <a:schemeClr val="accent1">
                  <a:tint val="81000"/>
                </a:schemeClr>
              </a:solidFill>
              <a:ln w="19050">
                <a:solidFill>
                  <a:schemeClr val="lt1"/>
                </a:solidFill>
              </a:ln>
              <a:effectLst/>
            </c:spPr>
            <c:extLst>
              <c:ext xmlns:c16="http://schemas.microsoft.com/office/drawing/2014/chart" uri="{C3380CC4-5D6E-409C-BE32-E72D297353CC}">
                <c16:uniqueId val="{0000000D-629C-40D6-86F8-8589274BFB0A}"/>
              </c:ext>
            </c:extLst>
          </c:dPt>
          <c:dPt>
            <c:idx val="7"/>
            <c:bubble3D val="0"/>
            <c:spPr>
              <a:solidFill>
                <a:schemeClr val="accent1">
                  <a:tint val="69000"/>
                </a:schemeClr>
              </a:solidFill>
              <a:ln w="19050">
                <a:solidFill>
                  <a:schemeClr val="lt1"/>
                </a:solidFill>
              </a:ln>
              <a:effectLst/>
            </c:spPr>
            <c:extLst>
              <c:ext xmlns:c16="http://schemas.microsoft.com/office/drawing/2014/chart" uri="{C3380CC4-5D6E-409C-BE32-E72D297353CC}">
                <c16:uniqueId val="{0000000F-629C-40D6-86F8-8589274BFB0A}"/>
              </c:ext>
            </c:extLst>
          </c:dPt>
          <c:dPt>
            <c:idx val="8"/>
            <c:bubble3D val="0"/>
            <c:spPr>
              <a:solidFill>
                <a:schemeClr val="accent1">
                  <a:tint val="56000"/>
                </a:schemeClr>
              </a:solidFill>
              <a:ln w="19050">
                <a:solidFill>
                  <a:schemeClr val="lt1"/>
                </a:solidFill>
              </a:ln>
              <a:effectLst/>
            </c:spPr>
            <c:extLst>
              <c:ext xmlns:c16="http://schemas.microsoft.com/office/drawing/2014/chart" uri="{C3380CC4-5D6E-409C-BE32-E72D297353CC}">
                <c16:uniqueId val="{00000011-629C-40D6-86F8-8589274BFB0A}"/>
              </c:ext>
            </c:extLst>
          </c:dPt>
          <c:dPt>
            <c:idx val="9"/>
            <c:bubble3D val="0"/>
            <c:spPr>
              <a:solidFill>
                <a:schemeClr val="accent1">
                  <a:tint val="43000"/>
                </a:schemeClr>
              </a:solidFill>
              <a:ln w="19050">
                <a:solidFill>
                  <a:schemeClr val="lt1"/>
                </a:solidFill>
              </a:ln>
              <a:effectLst/>
            </c:spPr>
            <c:extLst>
              <c:ext xmlns:c16="http://schemas.microsoft.com/office/drawing/2014/chart" uri="{C3380CC4-5D6E-409C-BE32-E72D297353CC}">
                <c16:uniqueId val="{00000013-629C-40D6-86F8-8589274BFB0A}"/>
              </c:ext>
            </c:extLst>
          </c:dPt>
          <c:dLbls>
            <c:dLbl>
              <c:idx val="0"/>
              <c:layout>
                <c:manualLayout>
                  <c:x val="4.1747983336945314E-2"/>
                  <c:y val="3.2269559503058903E-2"/>
                </c:manualLayout>
              </c:layout>
              <c:spPr>
                <a:solidFill>
                  <a:srgbClr val="E6B9B8"/>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629C-40D6-86F8-8589274BFB0A}"/>
                </c:ext>
              </c:extLst>
            </c:dLbl>
            <c:dLbl>
              <c:idx val="1"/>
              <c:layout>
                <c:manualLayout>
                  <c:x val="3.4083153787313664E-2"/>
                  <c:y val="3.0263069183774763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629C-40D6-86F8-8589274BFB0A}"/>
                </c:ext>
              </c:extLst>
            </c:dLbl>
            <c:dLbl>
              <c:idx val="3"/>
              <c:layout>
                <c:manualLayout>
                  <c:x val="1.579007399144667E-2"/>
                  <c:y val="4.1143102436224384E-2"/>
                </c:manualLayout>
              </c:layout>
              <c:spPr>
                <a:solidFill>
                  <a:srgbClr val="E6B9B8"/>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7-629C-40D6-86F8-8589274BFB0A}"/>
                </c:ext>
              </c:extLst>
            </c:dLbl>
            <c:dLbl>
              <c:idx val="4"/>
              <c:layout>
                <c:manualLayout>
                  <c:x val="-1.4266923803773529E-2"/>
                  <c:y val="4.7340515351114568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9-629C-40D6-86F8-8589274BFB0A}"/>
                </c:ext>
              </c:extLst>
            </c:dLbl>
            <c:dLbl>
              <c:idx val="5"/>
              <c:layout>
                <c:manualLayout>
                  <c:x val="-4.0824389525566732E-2"/>
                  <c:y val="2.8153676356986387E-3"/>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B-629C-40D6-86F8-8589274BFB0A}"/>
                </c:ext>
              </c:extLst>
            </c:dLbl>
            <c:dLbl>
              <c:idx val="6"/>
              <c:layout>
                <c:manualLayout>
                  <c:x val="-3.0638063806380639E-2"/>
                  <c:y val="2.9154726780359439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D-629C-40D6-86F8-8589274BFB0A}"/>
                </c:ext>
              </c:extLst>
            </c:dLbl>
            <c:dLbl>
              <c:idx val="7"/>
              <c:layout>
                <c:manualLayout>
                  <c:x val="-6.3192571225626548E-2"/>
                  <c:y val="1.9788012525196155E-2"/>
                </c:manualLayout>
              </c:layout>
              <c:spPr>
                <a:solidFill>
                  <a:srgbClr val="E6B9B8"/>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F-629C-40D6-86F8-8589274BFB0A}"/>
                </c:ext>
              </c:extLst>
            </c:dLbl>
            <c:dLbl>
              <c:idx val="8"/>
              <c:layout>
                <c:manualLayout>
                  <c:x val="1.5453340183811629E-3"/>
                  <c:y val="-1.1448157785842102E-2"/>
                </c:manualLayout>
              </c:layout>
              <c:spPr>
                <a:solidFill>
                  <a:srgbClr val="E6B9B8"/>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11-629C-40D6-86F8-8589274BFB0A}"/>
                </c:ext>
              </c:extLst>
            </c:dLbl>
            <c:dLbl>
              <c:idx val="9"/>
              <c:layout>
                <c:manualLayout>
                  <c:x val="9.67171855811602E-2"/>
                  <c:y val="-1.4406910749304704E-2"/>
                </c:manualLayout>
              </c:layout>
              <c:showLegendKey val="0"/>
              <c:showVal val="0"/>
              <c:showCatName val="1"/>
              <c:showSerName val="0"/>
              <c:showPercent val="1"/>
              <c:showBubbleSize val="0"/>
              <c:extLst>
                <c:ext xmlns:c15="http://schemas.microsoft.com/office/drawing/2012/chart" uri="{CE6537A1-D6FC-4f65-9D91-7224C49458BB}">
                  <c15:layout>
                    <c:manualLayout>
                      <c:w val="0.22878277829950155"/>
                      <c:h val="0.1803804400297741"/>
                    </c:manualLayout>
                  </c15:layout>
                </c:ext>
                <c:ext xmlns:c16="http://schemas.microsoft.com/office/drawing/2014/chart" uri="{C3380CC4-5D6E-409C-BE32-E72D297353CC}">
                  <c16:uniqueId val="{00000013-629C-40D6-86F8-8589274BFB0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mbria" panose="02040503050406030204" pitchFamily="18" charset="0"/>
                    <a:ea typeface="+mn-ea"/>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[Graph_salt_sugar.xlsx]Sheet2!$AD$8:$AD$17</c:f>
              <c:strCache>
                <c:ptCount val="10"/>
                <c:pt idx="0">
                  <c:v>SHANGHAI INST TECHNOLOGY</c:v>
                </c:pt>
                <c:pt idx="1">
                  <c:v>JIANGMEN MEIHE FOOD</c:v>
                </c:pt>
                <c:pt idx="2">
                  <c:v>TIANJIN JINSHI PHARMACEUTICAL</c:v>
                </c:pt>
                <c:pt idx="3">
                  <c:v>ANHUI NORMAL UNIVERSITY</c:v>
                </c:pt>
                <c:pt idx="4">
                  <c:v>GUILIN YUXIN AGRICULTURAL TECH</c:v>
                </c:pt>
                <c:pt idx="5">
                  <c:v>GUANGDONG RIKEWEI FOOD MAT</c:v>
                </c:pt>
                <c:pt idx="6">
                  <c:v>JUXIANGYUAN HEALTH FOOD</c:v>
                </c:pt>
                <c:pt idx="7">
                  <c:v>UNIV BOHAI</c:v>
                </c:pt>
                <c:pt idx="8">
                  <c:v>UNIV FUJIAN AGRICULTURE &amp; FORESTRY</c:v>
                </c:pt>
                <c:pt idx="9">
                  <c:v>SUZHOU SHANGRONG BIOTECHNOLOGY</c:v>
                </c:pt>
              </c:strCache>
            </c:strRef>
          </c:cat>
          <c:val>
            <c:numRef>
              <c:f>[Graph_salt_sugar.xlsx]Sheet2!$AE$8:$AE$17</c:f>
              <c:numCache>
                <c:formatCode>General</c:formatCode>
                <c:ptCount val="10"/>
                <c:pt idx="0">
                  <c:v>8</c:v>
                </c:pt>
                <c:pt idx="1">
                  <c:v>7</c:v>
                </c:pt>
                <c:pt idx="2">
                  <c:v>5</c:v>
                </c:pt>
                <c:pt idx="3">
                  <c:v>4</c:v>
                </c:pt>
                <c:pt idx="4">
                  <c:v>4</c:v>
                </c:pt>
                <c:pt idx="5">
                  <c:v>4</c:v>
                </c:pt>
                <c:pt idx="6">
                  <c:v>4</c:v>
                </c:pt>
                <c:pt idx="7">
                  <c:v>3</c:v>
                </c:pt>
                <c:pt idx="8">
                  <c:v>3</c:v>
                </c:pt>
                <c:pt idx="9">
                  <c:v>3</c:v>
                </c:pt>
              </c:numCache>
            </c:numRef>
          </c:val>
          <c:extLst>
            <c:ext xmlns:c16="http://schemas.microsoft.com/office/drawing/2014/chart" uri="{C3380CC4-5D6E-409C-BE32-E72D297353CC}">
              <c16:uniqueId val="{00000014-629C-40D6-86F8-8589274BFB0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30045978975452148"/>
          <c:y val="0.18274375209578475"/>
          <c:w val="0.39908021463031029"/>
          <c:h val="0.76477661400082841"/>
        </c:manualLayout>
      </c:layout>
      <c:doughnutChart>
        <c:varyColors val="1"/>
        <c:ser>
          <c:idx val="0"/>
          <c:order val="0"/>
          <c:dPt>
            <c:idx val="0"/>
            <c:bubble3D val="0"/>
            <c:spPr>
              <a:solidFill>
                <a:schemeClr val="accent3">
                  <a:shade val="50000"/>
                </a:schemeClr>
              </a:solidFill>
              <a:ln w="9525">
                <a:solidFill>
                  <a:schemeClr val="lt1"/>
                </a:solidFill>
              </a:ln>
              <a:effectLst/>
            </c:spPr>
            <c:extLst>
              <c:ext xmlns:c16="http://schemas.microsoft.com/office/drawing/2014/chart" uri="{C3380CC4-5D6E-409C-BE32-E72D297353CC}">
                <c16:uniqueId val="{00000002-1779-4EC3-864D-E1AE6B089480}"/>
              </c:ext>
            </c:extLst>
          </c:dPt>
          <c:dPt>
            <c:idx val="1"/>
            <c:bubble3D val="0"/>
            <c:spPr>
              <a:solidFill>
                <a:schemeClr val="accent3">
                  <a:shade val="70000"/>
                </a:schemeClr>
              </a:solidFill>
              <a:ln w="9525">
                <a:solidFill>
                  <a:schemeClr val="lt1"/>
                </a:solidFill>
              </a:ln>
              <a:effectLst/>
            </c:spPr>
            <c:extLst>
              <c:ext xmlns:c16="http://schemas.microsoft.com/office/drawing/2014/chart" uri="{C3380CC4-5D6E-409C-BE32-E72D297353CC}">
                <c16:uniqueId val="{00000001-1779-4EC3-864D-E1AE6B089480}"/>
              </c:ext>
            </c:extLst>
          </c:dPt>
          <c:dPt>
            <c:idx val="2"/>
            <c:bubble3D val="0"/>
            <c:spPr>
              <a:solidFill>
                <a:schemeClr val="accent3">
                  <a:shade val="90000"/>
                </a:schemeClr>
              </a:solidFill>
              <a:ln w="9525">
                <a:solidFill>
                  <a:schemeClr val="lt1"/>
                </a:solidFill>
              </a:ln>
              <a:effectLst/>
            </c:spPr>
            <c:extLst>
              <c:ext xmlns:c16="http://schemas.microsoft.com/office/drawing/2014/chart" uri="{C3380CC4-5D6E-409C-BE32-E72D297353CC}">
                <c16:uniqueId val="{00000003-1779-4EC3-864D-E1AE6B089480}"/>
              </c:ext>
            </c:extLst>
          </c:dPt>
          <c:dPt>
            <c:idx val="3"/>
            <c:bubble3D val="0"/>
            <c:spPr>
              <a:solidFill>
                <a:schemeClr val="accent3">
                  <a:tint val="90000"/>
                </a:schemeClr>
              </a:solidFill>
              <a:ln w="9525">
                <a:solidFill>
                  <a:schemeClr val="lt1"/>
                </a:solidFill>
              </a:ln>
              <a:effectLst/>
            </c:spPr>
            <c:extLst>
              <c:ext xmlns:c16="http://schemas.microsoft.com/office/drawing/2014/chart" uri="{C3380CC4-5D6E-409C-BE32-E72D297353CC}">
                <c16:uniqueId val="{00000006-1779-4EC3-864D-E1AE6B089480}"/>
              </c:ext>
            </c:extLst>
          </c:dPt>
          <c:dPt>
            <c:idx val="4"/>
            <c:bubble3D val="0"/>
            <c:spPr>
              <a:solidFill>
                <a:schemeClr val="accent3">
                  <a:tint val="70000"/>
                </a:schemeClr>
              </a:solidFill>
              <a:ln w="9525">
                <a:solidFill>
                  <a:schemeClr val="lt1"/>
                </a:solidFill>
              </a:ln>
              <a:effectLst/>
            </c:spPr>
            <c:extLst>
              <c:ext xmlns:c16="http://schemas.microsoft.com/office/drawing/2014/chart" uri="{C3380CC4-5D6E-409C-BE32-E72D297353CC}">
                <c16:uniqueId val="{00000005-1779-4EC3-864D-E1AE6B089480}"/>
              </c:ext>
            </c:extLst>
          </c:dPt>
          <c:dPt>
            <c:idx val="5"/>
            <c:bubble3D val="0"/>
            <c:spPr>
              <a:solidFill>
                <a:schemeClr val="accent3">
                  <a:tint val="50000"/>
                </a:schemeClr>
              </a:solidFill>
              <a:ln w="9525">
                <a:solidFill>
                  <a:schemeClr val="lt1"/>
                </a:solidFill>
              </a:ln>
              <a:effectLst/>
            </c:spPr>
            <c:extLst>
              <c:ext xmlns:c16="http://schemas.microsoft.com/office/drawing/2014/chart" uri="{C3380CC4-5D6E-409C-BE32-E72D297353CC}">
                <c16:uniqueId val="{00000004-1779-4EC3-864D-E1AE6B089480}"/>
              </c:ext>
            </c:extLst>
          </c:dPt>
          <c:dLbls>
            <c:dLbl>
              <c:idx val="0"/>
              <c:layout>
                <c:manualLayout>
                  <c:x val="0.21569049263482062"/>
                  <c:y val="-2.0040633568061225E-2"/>
                </c:manualLayout>
              </c:layout>
              <c:showLegendKey val="0"/>
              <c:showVal val="0"/>
              <c:showCatName val="1"/>
              <c:showSerName val="0"/>
              <c:showPercent val="1"/>
              <c:showBubbleSize val="0"/>
              <c:extLst>
                <c:ext xmlns:c15="http://schemas.microsoft.com/office/drawing/2012/chart" uri="{CE6537A1-D6FC-4f65-9D91-7224C49458BB}">
                  <c15:layout>
                    <c:manualLayout>
                      <c:w val="0.1656632675642877"/>
                      <c:h val="0.22643430577746218"/>
                    </c:manualLayout>
                  </c15:layout>
                </c:ext>
                <c:ext xmlns:c16="http://schemas.microsoft.com/office/drawing/2014/chart" uri="{C3380CC4-5D6E-409C-BE32-E72D297353CC}">
                  <c16:uniqueId val="{00000002-1779-4EC3-864D-E1AE6B089480}"/>
                </c:ext>
              </c:extLst>
            </c:dLbl>
            <c:dLbl>
              <c:idx val="1"/>
              <c:layout>
                <c:manualLayout>
                  <c:x val="0.25098530052051865"/>
                  <c:y val="-0.20040633568061236"/>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1779-4EC3-864D-E1AE6B089480}"/>
                </c:ext>
              </c:extLst>
            </c:dLbl>
            <c:dLbl>
              <c:idx val="2"/>
              <c:layout>
                <c:manualLayout>
                  <c:x val="-0.14640809197030255"/>
                  <c:y val="9.018285105627552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1779-4EC3-864D-E1AE6B089480}"/>
                </c:ext>
              </c:extLst>
            </c:dLbl>
            <c:dLbl>
              <c:idx val="3"/>
              <c:layout>
                <c:manualLayout>
                  <c:x val="-0.17516682432161196"/>
                  <c:y val="-2.0040633568061225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6-1779-4EC3-864D-E1AE6B089480}"/>
                </c:ext>
              </c:extLst>
            </c:dLbl>
            <c:dLbl>
              <c:idx val="4"/>
              <c:layout>
                <c:manualLayout>
                  <c:x val="-0.16209467325283497"/>
                  <c:y val="-6.0121900704183683E-2"/>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1779-4EC3-864D-E1AE6B089480}"/>
                </c:ext>
              </c:extLst>
            </c:dLbl>
            <c:dLbl>
              <c:idx val="5"/>
              <c:layout>
                <c:manualLayout>
                  <c:x val="7.8432906412661593E-3"/>
                  <c:y val="-0.15531491015247451"/>
                </c:manualLayout>
              </c:layou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1779-4EC3-864D-E1AE6B08948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Cambria" panose="02040503050406030204" pitchFamily="18" charset="0"/>
                    <a:ea typeface="+mn-ea"/>
                    <a:cs typeface="+mn-cs"/>
                  </a:defRPr>
                </a:pPr>
                <a:endParaRPr lang="en-US"/>
              </a:p>
            </c:txPr>
            <c:showLegendKey val="0"/>
            <c:showVal val="0"/>
            <c:showCatName val="1"/>
            <c:showSerName val="0"/>
            <c:showPercent val="1"/>
            <c:showBubbleSize val="0"/>
            <c:showLeaderLines val="1"/>
            <c:leaderLines>
              <c:spPr>
                <a:ln>
                  <a:solidFill>
                    <a:schemeClr val="tx1"/>
                  </a:solidFill>
                </a:ln>
                <a:effectLst/>
              </c:spPr>
            </c:leaderLines>
            <c:extLst>
              <c:ext xmlns:c15="http://schemas.microsoft.com/office/drawing/2012/chart" uri="{CE6537A1-D6FC-4f65-9D91-7224C49458BB}"/>
            </c:extLst>
          </c:dLbls>
          <c:cat>
            <c:strRef>
              <c:f>Sheet1!$D$24:$D$29</c:f>
              <c:strCache>
                <c:ptCount val="6"/>
                <c:pt idx="0">
                  <c:v>Stability/
Shelf-life</c:v>
                </c:pt>
                <c:pt idx="1">
                  <c:v>Taste/
Flavour</c:v>
                </c:pt>
                <c:pt idx="2">
                  <c:v>Colour</c:v>
                </c:pt>
                <c:pt idx="3">
                  <c:v>Texture/
Roughness</c:v>
                </c:pt>
                <c:pt idx="4">
                  <c:v>Appearance</c:v>
                </c:pt>
                <c:pt idx="5">
                  <c:v>Others</c:v>
                </c:pt>
              </c:strCache>
            </c:strRef>
          </c:cat>
          <c:val>
            <c:numRef>
              <c:f>Sheet1!$E$24:$E$29</c:f>
              <c:numCache>
                <c:formatCode>General</c:formatCode>
                <c:ptCount val="6"/>
                <c:pt idx="0">
                  <c:v>33</c:v>
                </c:pt>
                <c:pt idx="1">
                  <c:v>102</c:v>
                </c:pt>
                <c:pt idx="2">
                  <c:v>7</c:v>
                </c:pt>
                <c:pt idx="3">
                  <c:v>19</c:v>
                </c:pt>
                <c:pt idx="4">
                  <c:v>5</c:v>
                </c:pt>
                <c:pt idx="5">
                  <c:v>15</c:v>
                </c:pt>
              </c:numCache>
            </c:numRef>
          </c:val>
          <c:extLst>
            <c:ext xmlns:c16="http://schemas.microsoft.com/office/drawing/2014/chart" uri="{C3380CC4-5D6E-409C-BE32-E72D297353CC}">
              <c16:uniqueId val="{00000000-1779-4EC3-864D-E1AE6B089480}"/>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31CA70"/>
              </a:solidFill>
              <a:ln w="19050">
                <a:solidFill>
                  <a:schemeClr val="lt1"/>
                </a:solidFill>
              </a:ln>
              <a:effectLst/>
            </c:spPr>
            <c:extLst>
              <c:ext xmlns:c16="http://schemas.microsoft.com/office/drawing/2014/chart" uri="{C3380CC4-5D6E-409C-BE32-E72D297353CC}">
                <c16:uniqueId val="{00000000-42DE-4C03-9423-62C514AFF46E}"/>
              </c:ext>
            </c:extLst>
          </c:dPt>
          <c:dPt>
            <c:idx val="1"/>
            <c:bubble3D val="0"/>
            <c:spPr>
              <a:solidFill>
                <a:srgbClr val="E57D26"/>
              </a:solidFill>
              <a:ln w="19050">
                <a:solidFill>
                  <a:schemeClr val="lt1"/>
                </a:solidFill>
              </a:ln>
              <a:effectLst/>
            </c:spPr>
            <c:extLst>
              <c:ext xmlns:c16="http://schemas.microsoft.com/office/drawing/2014/chart" uri="{C3380CC4-5D6E-409C-BE32-E72D297353CC}">
                <c16:uniqueId val="{00000001-42DE-4C03-9423-62C514AFF46E}"/>
              </c:ext>
            </c:extLst>
          </c:dPt>
          <c:dPt>
            <c:idx val="2"/>
            <c:bubble3D val="0"/>
            <c:spPr>
              <a:solidFill>
                <a:srgbClr val="50649F"/>
              </a:solidFill>
              <a:ln w="19050">
                <a:solidFill>
                  <a:schemeClr val="lt1"/>
                </a:solidFill>
              </a:ln>
              <a:effectLst/>
            </c:spPr>
            <c:extLst>
              <c:ext xmlns:c16="http://schemas.microsoft.com/office/drawing/2014/chart" uri="{C3380CC4-5D6E-409C-BE32-E72D297353CC}">
                <c16:uniqueId val="{00000002-42DE-4C03-9423-62C514AFF46E}"/>
              </c:ext>
            </c:extLst>
          </c:dPt>
          <c:dPt>
            <c:idx val="3"/>
            <c:bubble3D val="0"/>
            <c:spPr>
              <a:solidFill>
                <a:srgbClr val="F37BC1"/>
              </a:solidFill>
              <a:ln w="19050">
                <a:solidFill>
                  <a:schemeClr val="lt1"/>
                </a:solidFill>
              </a:ln>
              <a:effectLst/>
            </c:spPr>
            <c:extLst>
              <c:ext xmlns:c16="http://schemas.microsoft.com/office/drawing/2014/chart" uri="{C3380CC4-5D6E-409C-BE32-E72D297353CC}">
                <c16:uniqueId val="{00000003-42DE-4C03-9423-62C514AFF46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4-42DE-4C03-9423-62C514AFF4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31CA70"/>
              </a:solidFill>
              <a:ln w="19050">
                <a:solidFill>
                  <a:schemeClr val="lt1"/>
                </a:solidFill>
              </a:ln>
              <a:effectLst/>
            </c:spPr>
            <c:extLst>
              <c:ext xmlns:c16="http://schemas.microsoft.com/office/drawing/2014/chart" uri="{C3380CC4-5D6E-409C-BE32-E72D297353CC}">
                <c16:uniqueId val="{00000000-42DE-4C03-9423-62C514AFF46E}"/>
              </c:ext>
            </c:extLst>
          </c:dPt>
          <c:dPt>
            <c:idx val="1"/>
            <c:bubble3D val="0"/>
            <c:spPr>
              <a:solidFill>
                <a:srgbClr val="E57D26"/>
              </a:solidFill>
              <a:ln w="19050">
                <a:solidFill>
                  <a:schemeClr val="lt1"/>
                </a:solidFill>
              </a:ln>
              <a:effectLst/>
            </c:spPr>
            <c:extLst>
              <c:ext xmlns:c16="http://schemas.microsoft.com/office/drawing/2014/chart" uri="{C3380CC4-5D6E-409C-BE32-E72D297353CC}">
                <c16:uniqueId val="{00000001-42DE-4C03-9423-62C514AFF46E}"/>
              </c:ext>
            </c:extLst>
          </c:dPt>
          <c:dPt>
            <c:idx val="2"/>
            <c:bubble3D val="0"/>
            <c:spPr>
              <a:solidFill>
                <a:srgbClr val="50649F"/>
              </a:solidFill>
              <a:ln w="19050">
                <a:solidFill>
                  <a:schemeClr val="lt1"/>
                </a:solidFill>
              </a:ln>
              <a:effectLst/>
            </c:spPr>
            <c:extLst>
              <c:ext xmlns:c16="http://schemas.microsoft.com/office/drawing/2014/chart" uri="{C3380CC4-5D6E-409C-BE32-E72D297353CC}">
                <c16:uniqueId val="{00000002-42DE-4C03-9423-62C514AFF46E}"/>
              </c:ext>
            </c:extLst>
          </c:dPt>
          <c:dPt>
            <c:idx val="3"/>
            <c:bubble3D val="0"/>
            <c:spPr>
              <a:solidFill>
                <a:srgbClr val="F37BC1"/>
              </a:solidFill>
              <a:ln w="19050">
                <a:solidFill>
                  <a:schemeClr val="lt1"/>
                </a:solidFill>
              </a:ln>
              <a:effectLst/>
            </c:spPr>
            <c:extLst>
              <c:ext xmlns:c16="http://schemas.microsoft.com/office/drawing/2014/chart" uri="{C3380CC4-5D6E-409C-BE32-E72D297353CC}">
                <c16:uniqueId val="{00000003-42DE-4C03-9423-62C514AFF46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4-42DE-4C03-9423-62C514AFF4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31"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9525">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9.png"/></Relationships>
</file>

<file path=ppt/diagrams/_rels/data3.xml.rels><?xml version="1.0" encoding="UTF-8" standalone="yes"?>
<Relationships xmlns="http://schemas.openxmlformats.org/package/2006/relationships"><Relationship Id="rId1"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9F173B-CDBE-4F71-859D-1B112D4AFDDC}" type="doc">
      <dgm:prSet loTypeId="urn:microsoft.com/office/officeart/2005/8/layout/radial2" loCatId="relationship" qsTypeId="urn:microsoft.com/office/officeart/2005/8/quickstyle/simple1" qsCatId="simple" csTypeId="urn:microsoft.com/office/officeart/2005/8/colors/colorful4" csCatId="colorful" phldr="1"/>
      <dgm:spPr/>
      <dgm:t>
        <a:bodyPr/>
        <a:lstStyle/>
        <a:p>
          <a:endParaRPr lang="en-US"/>
        </a:p>
      </dgm:t>
    </dgm:pt>
    <dgm:pt modelId="{3DCAF641-2FA0-4A58-AF76-00ED7218C9F0}">
      <dgm:prSet phldrT="[Text]" custT="1"/>
      <dgm:spPr/>
      <dgm:t>
        <a:bodyPr/>
        <a:lstStyle/>
        <a:p>
          <a:r>
            <a:rPr lang="en-US" sz="1200" dirty="0" smtClean="0">
              <a:latin typeface="Arial" pitchFamily="34" charset="0"/>
              <a:cs typeface="Arial" pitchFamily="34" charset="0"/>
            </a:rPr>
            <a:t>Health related</a:t>
          </a:r>
        </a:p>
        <a:p>
          <a:r>
            <a:rPr lang="en-US" sz="1200" dirty="0" smtClean="0">
              <a:latin typeface="Arial" pitchFamily="34" charset="0"/>
              <a:cs typeface="Arial" pitchFamily="34" charset="0"/>
            </a:rPr>
            <a:t>(263)</a:t>
          </a:r>
          <a:endParaRPr lang="en-US" sz="1200" dirty="0">
            <a:latin typeface="Arial" pitchFamily="34" charset="0"/>
            <a:cs typeface="Arial" pitchFamily="34" charset="0"/>
          </a:endParaRPr>
        </a:p>
      </dgm:t>
    </dgm:pt>
    <dgm:pt modelId="{52642417-D3AC-44EE-99E2-0A8667361662}" type="parTrans" cxnId="{3A723060-05F2-4A4E-A147-C2AE305DA858}">
      <dgm:prSet/>
      <dgm:spPr/>
      <dgm:t>
        <a:bodyPr/>
        <a:lstStyle/>
        <a:p>
          <a:endParaRPr lang="en-US" sz="1200">
            <a:latin typeface="Arial" pitchFamily="34" charset="0"/>
            <a:cs typeface="Arial" pitchFamily="34" charset="0"/>
          </a:endParaRPr>
        </a:p>
      </dgm:t>
    </dgm:pt>
    <dgm:pt modelId="{3CECB56F-6F2B-468A-B086-003688B027A1}" type="sibTrans" cxnId="{3A723060-05F2-4A4E-A147-C2AE305DA858}">
      <dgm:prSet/>
      <dgm:spPr/>
      <dgm:t>
        <a:bodyPr/>
        <a:lstStyle/>
        <a:p>
          <a:endParaRPr lang="en-US" sz="1200">
            <a:latin typeface="Arial" pitchFamily="34" charset="0"/>
            <a:cs typeface="Arial" pitchFamily="34" charset="0"/>
          </a:endParaRPr>
        </a:p>
      </dgm:t>
    </dgm:pt>
    <dgm:pt modelId="{4AB61F44-A76A-49E7-946C-636129F1CEB0}">
      <dgm:prSet phldrT="[Text]" custT="1"/>
      <dgm:spPr/>
      <dgm:t>
        <a:bodyPr/>
        <a:lstStyle/>
        <a:p>
          <a:r>
            <a:rPr lang="en-US" sz="1200" dirty="0" smtClean="0">
              <a:latin typeface="Arial" pitchFamily="34" charset="0"/>
              <a:cs typeface="Arial" pitchFamily="34" charset="0"/>
            </a:rPr>
            <a:t>Diabetes</a:t>
          </a:r>
          <a:endParaRPr lang="en-US" sz="1200" dirty="0">
            <a:latin typeface="Arial" pitchFamily="34" charset="0"/>
            <a:cs typeface="Arial" pitchFamily="34" charset="0"/>
          </a:endParaRPr>
        </a:p>
      </dgm:t>
    </dgm:pt>
    <dgm:pt modelId="{BD14C57B-B77F-430B-8623-9B4F33C91293}" type="parTrans" cxnId="{4C26E59C-CBA4-4D0D-963F-C6B4447F9224}">
      <dgm:prSet/>
      <dgm:spPr/>
      <dgm:t>
        <a:bodyPr/>
        <a:lstStyle/>
        <a:p>
          <a:endParaRPr lang="en-US" sz="1200">
            <a:latin typeface="Arial" pitchFamily="34" charset="0"/>
            <a:cs typeface="Arial" pitchFamily="34" charset="0"/>
          </a:endParaRPr>
        </a:p>
      </dgm:t>
    </dgm:pt>
    <dgm:pt modelId="{9483E11A-5139-4D61-84B7-B63CE71EB89B}" type="sibTrans" cxnId="{4C26E59C-CBA4-4D0D-963F-C6B4447F9224}">
      <dgm:prSet/>
      <dgm:spPr/>
      <dgm:t>
        <a:bodyPr/>
        <a:lstStyle/>
        <a:p>
          <a:endParaRPr lang="en-US" sz="1200">
            <a:latin typeface="Arial" pitchFamily="34" charset="0"/>
            <a:cs typeface="Arial" pitchFamily="34" charset="0"/>
          </a:endParaRPr>
        </a:p>
      </dgm:t>
    </dgm:pt>
    <dgm:pt modelId="{D7FF2990-97BB-4EDB-89F5-E3AF1E2557F1}">
      <dgm:prSet phldrT="[Text]" custT="1"/>
      <dgm:spPr/>
      <dgm:t>
        <a:bodyPr/>
        <a:lstStyle/>
        <a:p>
          <a:r>
            <a:rPr lang="en-US" sz="1200" dirty="0" smtClean="0">
              <a:latin typeface="Arial" pitchFamily="34" charset="0"/>
              <a:cs typeface="Arial" pitchFamily="34" charset="0"/>
            </a:rPr>
            <a:t>Hypertension</a:t>
          </a:r>
          <a:endParaRPr lang="en-US" sz="1200" dirty="0">
            <a:latin typeface="Arial" pitchFamily="34" charset="0"/>
            <a:cs typeface="Arial" pitchFamily="34" charset="0"/>
          </a:endParaRPr>
        </a:p>
      </dgm:t>
    </dgm:pt>
    <dgm:pt modelId="{2FA6DA34-07E5-4880-BDE9-F4794B954B8B}" type="parTrans" cxnId="{85445B9C-CAB6-4725-9BED-284821F0C75E}">
      <dgm:prSet/>
      <dgm:spPr/>
      <dgm:t>
        <a:bodyPr/>
        <a:lstStyle/>
        <a:p>
          <a:endParaRPr lang="en-US" sz="1200">
            <a:latin typeface="Arial" pitchFamily="34" charset="0"/>
            <a:cs typeface="Arial" pitchFamily="34" charset="0"/>
          </a:endParaRPr>
        </a:p>
      </dgm:t>
    </dgm:pt>
    <dgm:pt modelId="{2CF6D0F1-40AB-4294-96F1-C44F18A0CF37}" type="sibTrans" cxnId="{85445B9C-CAB6-4725-9BED-284821F0C75E}">
      <dgm:prSet/>
      <dgm:spPr/>
      <dgm:t>
        <a:bodyPr/>
        <a:lstStyle/>
        <a:p>
          <a:endParaRPr lang="en-US" sz="1200">
            <a:latin typeface="Arial" pitchFamily="34" charset="0"/>
            <a:cs typeface="Arial" pitchFamily="34" charset="0"/>
          </a:endParaRPr>
        </a:p>
      </dgm:t>
    </dgm:pt>
    <dgm:pt modelId="{CED4D1B0-BF48-4C4B-BE21-071828F9431C}">
      <dgm:prSet phldrT="[Text]" custT="1"/>
      <dgm:spPr/>
      <dgm:t>
        <a:bodyPr/>
        <a:lstStyle/>
        <a:p>
          <a:r>
            <a:rPr lang="en-US" sz="1200" dirty="0" smtClean="0">
              <a:latin typeface="Arial" pitchFamily="34" charset="0"/>
              <a:cs typeface="Arial" pitchFamily="34" charset="0"/>
            </a:rPr>
            <a:t>Attributes related</a:t>
          </a:r>
        </a:p>
        <a:p>
          <a:r>
            <a:rPr lang="en-US" sz="1200" dirty="0" smtClean="0">
              <a:latin typeface="Arial" pitchFamily="34" charset="0"/>
              <a:cs typeface="Arial" pitchFamily="34" charset="0"/>
            </a:rPr>
            <a:t>(121)</a:t>
          </a:r>
          <a:endParaRPr lang="en-US" sz="1200" dirty="0">
            <a:latin typeface="Arial" pitchFamily="34" charset="0"/>
            <a:cs typeface="Arial" pitchFamily="34" charset="0"/>
          </a:endParaRPr>
        </a:p>
      </dgm:t>
    </dgm:pt>
    <dgm:pt modelId="{94B0BD0E-37BC-4DDB-BC29-89CF0527F641}" type="parTrans" cxnId="{9052FC39-8063-445F-9C06-84D42F107835}">
      <dgm:prSet/>
      <dgm:spPr/>
      <dgm:t>
        <a:bodyPr/>
        <a:lstStyle/>
        <a:p>
          <a:endParaRPr lang="en-US" sz="1200">
            <a:latin typeface="Arial" pitchFamily="34" charset="0"/>
            <a:cs typeface="Arial" pitchFamily="34" charset="0"/>
          </a:endParaRPr>
        </a:p>
      </dgm:t>
    </dgm:pt>
    <dgm:pt modelId="{CCD851C5-B8D8-4624-A2FE-1360775076F0}" type="sibTrans" cxnId="{9052FC39-8063-445F-9C06-84D42F107835}">
      <dgm:prSet/>
      <dgm:spPr/>
      <dgm:t>
        <a:bodyPr/>
        <a:lstStyle/>
        <a:p>
          <a:endParaRPr lang="en-US" sz="1200">
            <a:latin typeface="Arial" pitchFamily="34" charset="0"/>
            <a:cs typeface="Arial" pitchFamily="34" charset="0"/>
          </a:endParaRPr>
        </a:p>
      </dgm:t>
    </dgm:pt>
    <dgm:pt modelId="{ED60DC83-5F21-45AE-8EF4-68A5973763D4}">
      <dgm:prSet phldrT="[Text]" custT="1"/>
      <dgm:spPr/>
      <dgm:t>
        <a:bodyPr/>
        <a:lstStyle/>
        <a:p>
          <a:r>
            <a:rPr lang="en-US" sz="1200" dirty="0" smtClean="0">
              <a:latin typeface="Arial" pitchFamily="34" charset="0"/>
              <a:cs typeface="Arial" pitchFamily="34" charset="0"/>
            </a:rPr>
            <a:t>Stability</a:t>
          </a:r>
          <a:endParaRPr lang="en-US" sz="1200" dirty="0">
            <a:latin typeface="Arial" pitchFamily="34" charset="0"/>
            <a:cs typeface="Arial" pitchFamily="34" charset="0"/>
          </a:endParaRPr>
        </a:p>
      </dgm:t>
    </dgm:pt>
    <dgm:pt modelId="{73C9DDB6-B483-4A40-8B75-E9AD80436E0C}" type="parTrans" cxnId="{952C0CB2-0EDF-475E-BCFE-F82E488C60AD}">
      <dgm:prSet/>
      <dgm:spPr/>
      <dgm:t>
        <a:bodyPr/>
        <a:lstStyle/>
        <a:p>
          <a:endParaRPr lang="en-US" sz="1200">
            <a:latin typeface="Arial" pitchFamily="34" charset="0"/>
            <a:cs typeface="Arial" pitchFamily="34" charset="0"/>
          </a:endParaRPr>
        </a:p>
      </dgm:t>
    </dgm:pt>
    <dgm:pt modelId="{0F059EC7-ED6C-4C2F-8EE3-7B3AC1088D76}" type="sibTrans" cxnId="{952C0CB2-0EDF-475E-BCFE-F82E488C60AD}">
      <dgm:prSet/>
      <dgm:spPr/>
      <dgm:t>
        <a:bodyPr/>
        <a:lstStyle/>
        <a:p>
          <a:endParaRPr lang="en-US" sz="1200">
            <a:latin typeface="Arial" pitchFamily="34" charset="0"/>
            <a:cs typeface="Arial" pitchFamily="34" charset="0"/>
          </a:endParaRPr>
        </a:p>
      </dgm:t>
    </dgm:pt>
    <dgm:pt modelId="{2234BFA4-D909-4F85-B0F2-38574A500611}">
      <dgm:prSet phldrT="[Text]" custT="1"/>
      <dgm:spPr/>
      <dgm:t>
        <a:bodyPr/>
        <a:lstStyle/>
        <a:p>
          <a:r>
            <a:rPr lang="en-US" sz="1200" dirty="0" smtClean="0">
              <a:latin typeface="Arial" pitchFamily="34" charset="0"/>
              <a:cs typeface="Arial" pitchFamily="34" charset="0"/>
            </a:rPr>
            <a:t>Taste</a:t>
          </a:r>
          <a:endParaRPr lang="en-US" sz="1200" dirty="0">
            <a:latin typeface="Arial" pitchFamily="34" charset="0"/>
            <a:cs typeface="Arial" pitchFamily="34" charset="0"/>
          </a:endParaRPr>
        </a:p>
      </dgm:t>
    </dgm:pt>
    <dgm:pt modelId="{8B03B089-A007-4BE5-9796-774486D30A2B}" type="parTrans" cxnId="{2BA5ACDE-FE7C-49D2-AF74-4050773B2F7B}">
      <dgm:prSet/>
      <dgm:spPr/>
      <dgm:t>
        <a:bodyPr/>
        <a:lstStyle/>
        <a:p>
          <a:endParaRPr lang="en-US" sz="1200">
            <a:latin typeface="Arial" pitchFamily="34" charset="0"/>
            <a:cs typeface="Arial" pitchFamily="34" charset="0"/>
          </a:endParaRPr>
        </a:p>
      </dgm:t>
    </dgm:pt>
    <dgm:pt modelId="{8BD570DE-9C58-4981-91DC-E7328BAE8F47}" type="sibTrans" cxnId="{2BA5ACDE-FE7C-49D2-AF74-4050773B2F7B}">
      <dgm:prSet/>
      <dgm:spPr/>
      <dgm:t>
        <a:bodyPr/>
        <a:lstStyle/>
        <a:p>
          <a:endParaRPr lang="en-US" sz="1200">
            <a:latin typeface="Arial" pitchFamily="34" charset="0"/>
            <a:cs typeface="Arial" pitchFamily="34" charset="0"/>
          </a:endParaRPr>
        </a:p>
      </dgm:t>
    </dgm:pt>
    <dgm:pt modelId="{74F6DC20-943D-4A69-AD0B-E625FDF2826E}">
      <dgm:prSet phldrT="[Text]" custT="1"/>
      <dgm:spPr/>
      <dgm:t>
        <a:bodyPr/>
        <a:lstStyle/>
        <a:p>
          <a:r>
            <a:rPr lang="en-US" sz="1200" dirty="0" smtClean="0">
              <a:latin typeface="Arial" pitchFamily="34" charset="0"/>
              <a:cs typeface="Arial" pitchFamily="34" charset="0"/>
            </a:rPr>
            <a:t>Production cost</a:t>
          </a:r>
          <a:endParaRPr lang="en-US" sz="1200" dirty="0">
            <a:latin typeface="Arial" pitchFamily="34" charset="0"/>
            <a:cs typeface="Arial" pitchFamily="34" charset="0"/>
          </a:endParaRPr>
        </a:p>
      </dgm:t>
    </dgm:pt>
    <dgm:pt modelId="{A905091C-5FEE-4F68-9E55-5460734B3A87}" type="sibTrans" cxnId="{4659D9A2-A0BB-4673-93A0-20830FD2CAFB}">
      <dgm:prSet/>
      <dgm:spPr/>
      <dgm:t>
        <a:bodyPr/>
        <a:lstStyle/>
        <a:p>
          <a:endParaRPr lang="en-US" sz="1200">
            <a:latin typeface="Arial" pitchFamily="34" charset="0"/>
            <a:cs typeface="Arial" pitchFamily="34" charset="0"/>
          </a:endParaRPr>
        </a:p>
      </dgm:t>
    </dgm:pt>
    <dgm:pt modelId="{72A68FBE-EE01-4751-AA98-6F21003B0249}" type="parTrans" cxnId="{4659D9A2-A0BB-4673-93A0-20830FD2CAFB}">
      <dgm:prSet/>
      <dgm:spPr/>
      <dgm:t>
        <a:bodyPr/>
        <a:lstStyle/>
        <a:p>
          <a:endParaRPr lang="en-US" sz="1200">
            <a:latin typeface="Arial" pitchFamily="34" charset="0"/>
            <a:cs typeface="Arial" pitchFamily="34" charset="0"/>
          </a:endParaRPr>
        </a:p>
      </dgm:t>
    </dgm:pt>
    <dgm:pt modelId="{C42047F2-E976-4940-BBD8-BECFF3B09F11}">
      <dgm:prSet phldrT="[Text]" custT="1"/>
      <dgm:spPr/>
      <dgm:t>
        <a:bodyPr/>
        <a:lstStyle/>
        <a:p>
          <a:r>
            <a:rPr lang="en-US" sz="1200" dirty="0" smtClean="0">
              <a:latin typeface="Arial" pitchFamily="34" charset="0"/>
              <a:cs typeface="Arial" pitchFamily="34" charset="0"/>
            </a:rPr>
            <a:t>Development cost</a:t>
          </a:r>
          <a:endParaRPr lang="en-US" sz="1200" dirty="0">
            <a:latin typeface="Arial" pitchFamily="34" charset="0"/>
            <a:cs typeface="Arial" pitchFamily="34" charset="0"/>
          </a:endParaRPr>
        </a:p>
      </dgm:t>
    </dgm:pt>
    <dgm:pt modelId="{D5FEAE1B-F422-41B2-B44B-23604FB56BAD}" type="sibTrans" cxnId="{0F6D31A5-C268-44D7-BCFF-7A5F0A90A267}">
      <dgm:prSet/>
      <dgm:spPr/>
      <dgm:t>
        <a:bodyPr/>
        <a:lstStyle/>
        <a:p>
          <a:endParaRPr lang="en-US" sz="1200">
            <a:latin typeface="Arial" pitchFamily="34" charset="0"/>
            <a:cs typeface="Arial" pitchFamily="34" charset="0"/>
          </a:endParaRPr>
        </a:p>
      </dgm:t>
    </dgm:pt>
    <dgm:pt modelId="{D4A9069F-EC58-4A52-9362-9ECEEB32B2E1}" type="parTrans" cxnId="{0F6D31A5-C268-44D7-BCFF-7A5F0A90A267}">
      <dgm:prSet/>
      <dgm:spPr/>
      <dgm:t>
        <a:bodyPr/>
        <a:lstStyle/>
        <a:p>
          <a:endParaRPr lang="en-US" sz="1200">
            <a:latin typeface="Arial" pitchFamily="34" charset="0"/>
            <a:cs typeface="Arial" pitchFamily="34" charset="0"/>
          </a:endParaRPr>
        </a:p>
      </dgm:t>
    </dgm:pt>
    <dgm:pt modelId="{82B5A417-3A9D-427D-9635-A3B3240F8FE0}">
      <dgm:prSet phldrT="[Text]" custT="1"/>
      <dgm:spPr/>
      <dgm:t>
        <a:bodyPr/>
        <a:lstStyle/>
        <a:p>
          <a:r>
            <a:rPr lang="en-US" sz="1200" dirty="0" smtClean="0">
              <a:latin typeface="Arial" pitchFamily="34" charset="0"/>
              <a:cs typeface="Arial" pitchFamily="34" charset="0"/>
            </a:rPr>
            <a:t>Cost</a:t>
          </a:r>
        </a:p>
        <a:p>
          <a:r>
            <a:rPr lang="en-US" sz="1200" dirty="0" smtClean="0">
              <a:latin typeface="Arial" pitchFamily="34" charset="0"/>
              <a:cs typeface="Arial" pitchFamily="34" charset="0"/>
            </a:rPr>
            <a:t>(5)</a:t>
          </a:r>
          <a:endParaRPr lang="en-US" sz="1200" dirty="0">
            <a:latin typeface="Arial" pitchFamily="34" charset="0"/>
            <a:cs typeface="Arial" pitchFamily="34" charset="0"/>
          </a:endParaRPr>
        </a:p>
      </dgm:t>
    </dgm:pt>
    <dgm:pt modelId="{66C11EDD-6036-4349-9EB1-1B5081762E21}" type="sibTrans" cxnId="{931B9547-7C04-4C81-A504-BE051A467CB8}">
      <dgm:prSet/>
      <dgm:spPr/>
      <dgm:t>
        <a:bodyPr/>
        <a:lstStyle/>
        <a:p>
          <a:endParaRPr lang="en-US" sz="1200">
            <a:latin typeface="Arial" pitchFamily="34" charset="0"/>
            <a:cs typeface="Arial" pitchFamily="34" charset="0"/>
          </a:endParaRPr>
        </a:p>
      </dgm:t>
    </dgm:pt>
    <dgm:pt modelId="{5C13D07A-9900-4BCE-B61F-E2C1AB48631D}" type="parTrans" cxnId="{931B9547-7C04-4C81-A504-BE051A467CB8}">
      <dgm:prSet/>
      <dgm:spPr/>
      <dgm:t>
        <a:bodyPr/>
        <a:lstStyle/>
        <a:p>
          <a:endParaRPr lang="en-US" sz="1200">
            <a:latin typeface="Arial" pitchFamily="34" charset="0"/>
            <a:cs typeface="Arial" pitchFamily="34" charset="0"/>
          </a:endParaRPr>
        </a:p>
      </dgm:t>
    </dgm:pt>
    <dgm:pt modelId="{04B058F2-0D15-49F5-BBA9-9E62F223E7B7}" type="pres">
      <dgm:prSet presAssocID="{D69F173B-CDBE-4F71-859D-1B112D4AFDDC}" presName="composite" presStyleCnt="0">
        <dgm:presLayoutVars>
          <dgm:chMax val="5"/>
          <dgm:dir/>
          <dgm:animLvl val="ctr"/>
          <dgm:resizeHandles val="exact"/>
        </dgm:presLayoutVars>
      </dgm:prSet>
      <dgm:spPr/>
      <dgm:t>
        <a:bodyPr/>
        <a:lstStyle/>
        <a:p>
          <a:endParaRPr lang="en-US"/>
        </a:p>
      </dgm:t>
    </dgm:pt>
    <dgm:pt modelId="{9F3D29F5-8539-41B8-8AA6-65C877668C23}" type="pres">
      <dgm:prSet presAssocID="{D69F173B-CDBE-4F71-859D-1B112D4AFDDC}" presName="cycle" presStyleCnt="0"/>
      <dgm:spPr/>
    </dgm:pt>
    <dgm:pt modelId="{CA820A96-D8DD-494C-B478-C66F0B56FA97}" type="pres">
      <dgm:prSet presAssocID="{D69F173B-CDBE-4F71-859D-1B112D4AFDDC}" presName="centerShape" presStyleCnt="0"/>
      <dgm:spPr/>
    </dgm:pt>
    <dgm:pt modelId="{ADF6FDE4-BD01-4BD3-ADF6-D681E8AE47EF}" type="pres">
      <dgm:prSet presAssocID="{D69F173B-CDBE-4F71-859D-1B112D4AFDDC}" presName="connSite" presStyleLbl="node1" presStyleIdx="0" presStyleCnt="4"/>
      <dgm:spPr/>
    </dgm:pt>
    <dgm:pt modelId="{4602FC96-342D-49CF-96FE-4D3EAF629647}" type="pres">
      <dgm:prSet presAssocID="{D69F173B-CDBE-4F71-859D-1B112D4AFDDC}" presName="visible" presStyleLbl="node1" presStyleIdx="0" presStyleCnt="4" custScaleX="90542" custScaleY="62805" custLinFactNeighborX="791" custLinFactNeighborY="12"/>
      <dgm:spPr>
        <a:blipFill rotWithShape="1">
          <a:blip xmlns:r="http://schemas.openxmlformats.org/officeDocument/2006/relationships" r:embed="rId1"/>
          <a:stretch>
            <a:fillRect/>
          </a:stretch>
        </a:blipFill>
      </dgm:spPr>
      <dgm:t>
        <a:bodyPr/>
        <a:lstStyle/>
        <a:p>
          <a:endParaRPr lang="en-US"/>
        </a:p>
      </dgm:t>
    </dgm:pt>
    <dgm:pt modelId="{27B58FDA-0801-4E64-9955-FFD3440312A7}" type="pres">
      <dgm:prSet presAssocID="{52642417-D3AC-44EE-99E2-0A8667361662}" presName="Name25" presStyleLbl="parChTrans1D1" presStyleIdx="0" presStyleCnt="3"/>
      <dgm:spPr/>
      <dgm:t>
        <a:bodyPr/>
        <a:lstStyle/>
        <a:p>
          <a:endParaRPr lang="en-US"/>
        </a:p>
      </dgm:t>
    </dgm:pt>
    <dgm:pt modelId="{58D03958-B3A8-491C-9A7A-4C26F18FB761}" type="pres">
      <dgm:prSet presAssocID="{3DCAF641-2FA0-4A58-AF76-00ED7218C9F0}" presName="node" presStyleCnt="0"/>
      <dgm:spPr/>
    </dgm:pt>
    <dgm:pt modelId="{891C6D57-A27B-4045-87DE-E44CBB84392E}" type="pres">
      <dgm:prSet presAssocID="{3DCAF641-2FA0-4A58-AF76-00ED7218C9F0}" presName="parentNode" presStyleLbl="node1" presStyleIdx="1" presStyleCnt="4">
        <dgm:presLayoutVars>
          <dgm:chMax val="1"/>
          <dgm:bulletEnabled val="1"/>
        </dgm:presLayoutVars>
      </dgm:prSet>
      <dgm:spPr/>
      <dgm:t>
        <a:bodyPr/>
        <a:lstStyle/>
        <a:p>
          <a:endParaRPr lang="en-US"/>
        </a:p>
      </dgm:t>
    </dgm:pt>
    <dgm:pt modelId="{CAD2A41C-5AF2-4716-87F0-1640777B7048}" type="pres">
      <dgm:prSet presAssocID="{3DCAF641-2FA0-4A58-AF76-00ED7218C9F0}" presName="childNode" presStyleLbl="revTx" presStyleIdx="0" presStyleCnt="3">
        <dgm:presLayoutVars>
          <dgm:bulletEnabled val="1"/>
        </dgm:presLayoutVars>
      </dgm:prSet>
      <dgm:spPr/>
      <dgm:t>
        <a:bodyPr/>
        <a:lstStyle/>
        <a:p>
          <a:endParaRPr lang="en-US"/>
        </a:p>
      </dgm:t>
    </dgm:pt>
    <dgm:pt modelId="{4CE3EAB6-A284-478C-9F28-518148D3A80B}" type="pres">
      <dgm:prSet presAssocID="{94B0BD0E-37BC-4DDB-BC29-89CF0527F641}" presName="Name25" presStyleLbl="parChTrans1D1" presStyleIdx="1" presStyleCnt="3"/>
      <dgm:spPr/>
      <dgm:t>
        <a:bodyPr/>
        <a:lstStyle/>
        <a:p>
          <a:endParaRPr lang="en-US"/>
        </a:p>
      </dgm:t>
    </dgm:pt>
    <dgm:pt modelId="{4F64703F-75A0-4F51-AB8B-59A912D5ECF9}" type="pres">
      <dgm:prSet presAssocID="{CED4D1B0-BF48-4C4B-BE21-071828F9431C}" presName="node" presStyleCnt="0"/>
      <dgm:spPr/>
    </dgm:pt>
    <dgm:pt modelId="{85D9709D-FB58-4CD5-AD09-5AA9DB64D60F}" type="pres">
      <dgm:prSet presAssocID="{CED4D1B0-BF48-4C4B-BE21-071828F9431C}" presName="parentNode" presStyleLbl="node1" presStyleIdx="2" presStyleCnt="4">
        <dgm:presLayoutVars>
          <dgm:chMax val="1"/>
          <dgm:bulletEnabled val="1"/>
        </dgm:presLayoutVars>
      </dgm:prSet>
      <dgm:spPr/>
      <dgm:t>
        <a:bodyPr/>
        <a:lstStyle/>
        <a:p>
          <a:endParaRPr lang="en-US"/>
        </a:p>
      </dgm:t>
    </dgm:pt>
    <dgm:pt modelId="{22BB865A-0296-4682-88E5-6DC85C85CF68}" type="pres">
      <dgm:prSet presAssocID="{CED4D1B0-BF48-4C4B-BE21-071828F9431C}" presName="childNode" presStyleLbl="revTx" presStyleIdx="1" presStyleCnt="3">
        <dgm:presLayoutVars>
          <dgm:bulletEnabled val="1"/>
        </dgm:presLayoutVars>
      </dgm:prSet>
      <dgm:spPr/>
      <dgm:t>
        <a:bodyPr/>
        <a:lstStyle/>
        <a:p>
          <a:endParaRPr lang="en-US"/>
        </a:p>
      </dgm:t>
    </dgm:pt>
    <dgm:pt modelId="{AFF6C2B2-265F-4C04-B0A4-909259549364}" type="pres">
      <dgm:prSet presAssocID="{5C13D07A-9900-4BCE-B61F-E2C1AB48631D}" presName="Name25" presStyleLbl="parChTrans1D1" presStyleIdx="2" presStyleCnt="3"/>
      <dgm:spPr/>
      <dgm:t>
        <a:bodyPr/>
        <a:lstStyle/>
        <a:p>
          <a:endParaRPr lang="en-US"/>
        </a:p>
      </dgm:t>
    </dgm:pt>
    <dgm:pt modelId="{D1086A62-A605-4505-9B49-17377C0BA3E2}" type="pres">
      <dgm:prSet presAssocID="{82B5A417-3A9D-427D-9635-A3B3240F8FE0}" presName="node" presStyleCnt="0"/>
      <dgm:spPr/>
    </dgm:pt>
    <dgm:pt modelId="{764B1EF3-BD6B-44FE-B2A4-B258EE6B28E2}" type="pres">
      <dgm:prSet presAssocID="{82B5A417-3A9D-427D-9635-A3B3240F8FE0}" presName="parentNode" presStyleLbl="node1" presStyleIdx="3" presStyleCnt="4">
        <dgm:presLayoutVars>
          <dgm:chMax val="1"/>
          <dgm:bulletEnabled val="1"/>
        </dgm:presLayoutVars>
      </dgm:prSet>
      <dgm:spPr/>
      <dgm:t>
        <a:bodyPr/>
        <a:lstStyle/>
        <a:p>
          <a:endParaRPr lang="en-US"/>
        </a:p>
      </dgm:t>
    </dgm:pt>
    <dgm:pt modelId="{A62A9C68-CE80-4388-A287-26D2E28A900A}" type="pres">
      <dgm:prSet presAssocID="{82B5A417-3A9D-427D-9635-A3B3240F8FE0}" presName="childNode" presStyleLbl="revTx" presStyleIdx="2" presStyleCnt="3">
        <dgm:presLayoutVars>
          <dgm:bulletEnabled val="1"/>
        </dgm:presLayoutVars>
      </dgm:prSet>
      <dgm:spPr/>
      <dgm:t>
        <a:bodyPr/>
        <a:lstStyle/>
        <a:p>
          <a:endParaRPr lang="en-US"/>
        </a:p>
      </dgm:t>
    </dgm:pt>
  </dgm:ptLst>
  <dgm:cxnLst>
    <dgm:cxn modelId="{222AFDB4-5FD2-45B9-9317-40766028849B}" type="presOf" srcId="{ED60DC83-5F21-45AE-8EF4-68A5973763D4}" destId="{22BB865A-0296-4682-88E5-6DC85C85CF68}" srcOrd="0" destOrd="0" presId="urn:microsoft.com/office/officeart/2005/8/layout/radial2"/>
    <dgm:cxn modelId="{9A653F63-CCEC-4BF3-B070-D13E5AD6AE02}" type="presOf" srcId="{52642417-D3AC-44EE-99E2-0A8667361662}" destId="{27B58FDA-0801-4E64-9955-FFD3440312A7}" srcOrd="0" destOrd="0" presId="urn:microsoft.com/office/officeart/2005/8/layout/radial2"/>
    <dgm:cxn modelId="{C1C76436-7DAC-4729-AF8F-3C41DF418E69}" type="presOf" srcId="{C42047F2-E976-4940-BBD8-BECFF3B09F11}" destId="{A62A9C68-CE80-4388-A287-26D2E28A900A}" srcOrd="0" destOrd="0" presId="urn:microsoft.com/office/officeart/2005/8/layout/radial2"/>
    <dgm:cxn modelId="{879F0552-BB31-4B61-B92B-2DF070676150}" type="presOf" srcId="{CED4D1B0-BF48-4C4B-BE21-071828F9431C}" destId="{85D9709D-FB58-4CD5-AD09-5AA9DB64D60F}" srcOrd="0" destOrd="0" presId="urn:microsoft.com/office/officeart/2005/8/layout/radial2"/>
    <dgm:cxn modelId="{4C26E59C-CBA4-4D0D-963F-C6B4447F9224}" srcId="{3DCAF641-2FA0-4A58-AF76-00ED7218C9F0}" destId="{4AB61F44-A76A-49E7-946C-636129F1CEB0}" srcOrd="0" destOrd="0" parTransId="{BD14C57B-B77F-430B-8623-9B4F33C91293}" sibTransId="{9483E11A-5139-4D61-84B7-B63CE71EB89B}"/>
    <dgm:cxn modelId="{27E4E5B0-A91A-4F0A-BF42-D630C072345A}" type="presOf" srcId="{3DCAF641-2FA0-4A58-AF76-00ED7218C9F0}" destId="{891C6D57-A27B-4045-87DE-E44CBB84392E}" srcOrd="0" destOrd="0" presId="urn:microsoft.com/office/officeart/2005/8/layout/radial2"/>
    <dgm:cxn modelId="{96092A69-3D24-4DCE-BA59-0CD41816C5F6}" type="presOf" srcId="{D69F173B-CDBE-4F71-859D-1B112D4AFDDC}" destId="{04B058F2-0D15-49F5-BBA9-9E62F223E7B7}" srcOrd="0" destOrd="0" presId="urn:microsoft.com/office/officeart/2005/8/layout/radial2"/>
    <dgm:cxn modelId="{9052FC39-8063-445F-9C06-84D42F107835}" srcId="{D69F173B-CDBE-4F71-859D-1B112D4AFDDC}" destId="{CED4D1B0-BF48-4C4B-BE21-071828F9431C}" srcOrd="1" destOrd="0" parTransId="{94B0BD0E-37BC-4DDB-BC29-89CF0527F641}" sibTransId="{CCD851C5-B8D8-4624-A2FE-1360775076F0}"/>
    <dgm:cxn modelId="{D5C49BB1-AF08-4F99-AC67-C252DD4B9851}" type="presOf" srcId="{82B5A417-3A9D-427D-9635-A3B3240F8FE0}" destId="{764B1EF3-BD6B-44FE-B2A4-B258EE6B28E2}" srcOrd="0" destOrd="0" presId="urn:microsoft.com/office/officeart/2005/8/layout/radial2"/>
    <dgm:cxn modelId="{2BA5ACDE-FE7C-49D2-AF74-4050773B2F7B}" srcId="{CED4D1B0-BF48-4C4B-BE21-071828F9431C}" destId="{2234BFA4-D909-4F85-B0F2-38574A500611}" srcOrd="1" destOrd="0" parTransId="{8B03B089-A007-4BE5-9796-774486D30A2B}" sibTransId="{8BD570DE-9C58-4981-91DC-E7328BAE8F47}"/>
    <dgm:cxn modelId="{BF89D35D-6E76-46F9-B4ED-96DB9B669A4D}" type="presOf" srcId="{2234BFA4-D909-4F85-B0F2-38574A500611}" destId="{22BB865A-0296-4682-88E5-6DC85C85CF68}" srcOrd="0" destOrd="1" presId="urn:microsoft.com/office/officeart/2005/8/layout/radial2"/>
    <dgm:cxn modelId="{3BDDCCC5-5CA7-457C-92D0-8347DA4BB628}" type="presOf" srcId="{94B0BD0E-37BC-4DDB-BC29-89CF0527F641}" destId="{4CE3EAB6-A284-478C-9F28-518148D3A80B}" srcOrd="0" destOrd="0" presId="urn:microsoft.com/office/officeart/2005/8/layout/radial2"/>
    <dgm:cxn modelId="{17C6C099-664D-428D-9C10-23DF0806685C}" type="presOf" srcId="{D7FF2990-97BB-4EDB-89F5-E3AF1E2557F1}" destId="{CAD2A41C-5AF2-4716-87F0-1640777B7048}" srcOrd="0" destOrd="1" presId="urn:microsoft.com/office/officeart/2005/8/layout/radial2"/>
    <dgm:cxn modelId="{3A723060-05F2-4A4E-A147-C2AE305DA858}" srcId="{D69F173B-CDBE-4F71-859D-1B112D4AFDDC}" destId="{3DCAF641-2FA0-4A58-AF76-00ED7218C9F0}" srcOrd="0" destOrd="0" parTransId="{52642417-D3AC-44EE-99E2-0A8667361662}" sibTransId="{3CECB56F-6F2B-468A-B086-003688B027A1}"/>
    <dgm:cxn modelId="{E4E3F69B-49C7-4887-9FC1-54342E1CD3A4}" type="presOf" srcId="{74F6DC20-943D-4A69-AD0B-E625FDF2826E}" destId="{A62A9C68-CE80-4388-A287-26D2E28A900A}" srcOrd="0" destOrd="1" presId="urn:microsoft.com/office/officeart/2005/8/layout/radial2"/>
    <dgm:cxn modelId="{6E1D62B5-FC6F-4864-BDA5-244EDB49C26E}" type="presOf" srcId="{4AB61F44-A76A-49E7-946C-636129F1CEB0}" destId="{CAD2A41C-5AF2-4716-87F0-1640777B7048}" srcOrd="0" destOrd="0" presId="urn:microsoft.com/office/officeart/2005/8/layout/radial2"/>
    <dgm:cxn modelId="{136FA119-FE4C-4F7D-A509-7355B2431ADE}" type="presOf" srcId="{5C13D07A-9900-4BCE-B61F-E2C1AB48631D}" destId="{AFF6C2B2-265F-4C04-B0A4-909259549364}" srcOrd="0" destOrd="0" presId="urn:microsoft.com/office/officeart/2005/8/layout/radial2"/>
    <dgm:cxn modelId="{931B9547-7C04-4C81-A504-BE051A467CB8}" srcId="{D69F173B-CDBE-4F71-859D-1B112D4AFDDC}" destId="{82B5A417-3A9D-427D-9635-A3B3240F8FE0}" srcOrd="2" destOrd="0" parTransId="{5C13D07A-9900-4BCE-B61F-E2C1AB48631D}" sibTransId="{66C11EDD-6036-4349-9EB1-1B5081762E21}"/>
    <dgm:cxn modelId="{0F6D31A5-C268-44D7-BCFF-7A5F0A90A267}" srcId="{82B5A417-3A9D-427D-9635-A3B3240F8FE0}" destId="{C42047F2-E976-4940-BBD8-BECFF3B09F11}" srcOrd="0" destOrd="0" parTransId="{D4A9069F-EC58-4A52-9362-9ECEEB32B2E1}" sibTransId="{D5FEAE1B-F422-41B2-B44B-23604FB56BAD}"/>
    <dgm:cxn modelId="{4659D9A2-A0BB-4673-93A0-20830FD2CAFB}" srcId="{82B5A417-3A9D-427D-9635-A3B3240F8FE0}" destId="{74F6DC20-943D-4A69-AD0B-E625FDF2826E}" srcOrd="1" destOrd="0" parTransId="{72A68FBE-EE01-4751-AA98-6F21003B0249}" sibTransId="{A905091C-5FEE-4F68-9E55-5460734B3A87}"/>
    <dgm:cxn modelId="{952C0CB2-0EDF-475E-BCFE-F82E488C60AD}" srcId="{CED4D1B0-BF48-4C4B-BE21-071828F9431C}" destId="{ED60DC83-5F21-45AE-8EF4-68A5973763D4}" srcOrd="0" destOrd="0" parTransId="{73C9DDB6-B483-4A40-8B75-E9AD80436E0C}" sibTransId="{0F059EC7-ED6C-4C2F-8EE3-7B3AC1088D76}"/>
    <dgm:cxn modelId="{85445B9C-CAB6-4725-9BED-284821F0C75E}" srcId="{3DCAF641-2FA0-4A58-AF76-00ED7218C9F0}" destId="{D7FF2990-97BB-4EDB-89F5-E3AF1E2557F1}" srcOrd="1" destOrd="0" parTransId="{2FA6DA34-07E5-4880-BDE9-F4794B954B8B}" sibTransId="{2CF6D0F1-40AB-4294-96F1-C44F18A0CF37}"/>
    <dgm:cxn modelId="{5B1FDB09-32F5-4282-8EB4-AB4125FFB3AF}" type="presParOf" srcId="{04B058F2-0D15-49F5-BBA9-9E62F223E7B7}" destId="{9F3D29F5-8539-41B8-8AA6-65C877668C23}" srcOrd="0" destOrd="0" presId="urn:microsoft.com/office/officeart/2005/8/layout/radial2"/>
    <dgm:cxn modelId="{FBED7908-A17C-4852-BEB2-8A1F08AB199B}" type="presParOf" srcId="{9F3D29F5-8539-41B8-8AA6-65C877668C23}" destId="{CA820A96-D8DD-494C-B478-C66F0B56FA97}" srcOrd="0" destOrd="0" presId="urn:microsoft.com/office/officeart/2005/8/layout/radial2"/>
    <dgm:cxn modelId="{9B547D10-7C9D-453F-9579-3DA6D75A2A66}" type="presParOf" srcId="{CA820A96-D8DD-494C-B478-C66F0B56FA97}" destId="{ADF6FDE4-BD01-4BD3-ADF6-D681E8AE47EF}" srcOrd="0" destOrd="0" presId="urn:microsoft.com/office/officeart/2005/8/layout/radial2"/>
    <dgm:cxn modelId="{45E3BE98-C05F-496A-AD96-7BC2F2CA1900}" type="presParOf" srcId="{CA820A96-D8DD-494C-B478-C66F0B56FA97}" destId="{4602FC96-342D-49CF-96FE-4D3EAF629647}" srcOrd="1" destOrd="0" presId="urn:microsoft.com/office/officeart/2005/8/layout/radial2"/>
    <dgm:cxn modelId="{79278C10-534A-4BEE-86F0-EECC44C83AD2}" type="presParOf" srcId="{9F3D29F5-8539-41B8-8AA6-65C877668C23}" destId="{27B58FDA-0801-4E64-9955-FFD3440312A7}" srcOrd="1" destOrd="0" presId="urn:microsoft.com/office/officeart/2005/8/layout/radial2"/>
    <dgm:cxn modelId="{87828369-A42B-4A2E-8EF1-F8AA02A10086}" type="presParOf" srcId="{9F3D29F5-8539-41B8-8AA6-65C877668C23}" destId="{58D03958-B3A8-491C-9A7A-4C26F18FB761}" srcOrd="2" destOrd="0" presId="urn:microsoft.com/office/officeart/2005/8/layout/radial2"/>
    <dgm:cxn modelId="{D80BADCD-7FD1-4640-ADD1-6C005A001908}" type="presParOf" srcId="{58D03958-B3A8-491C-9A7A-4C26F18FB761}" destId="{891C6D57-A27B-4045-87DE-E44CBB84392E}" srcOrd="0" destOrd="0" presId="urn:microsoft.com/office/officeart/2005/8/layout/radial2"/>
    <dgm:cxn modelId="{A656E0A4-C3E8-4E01-8E16-548C6EB7AE58}" type="presParOf" srcId="{58D03958-B3A8-491C-9A7A-4C26F18FB761}" destId="{CAD2A41C-5AF2-4716-87F0-1640777B7048}" srcOrd="1" destOrd="0" presId="urn:microsoft.com/office/officeart/2005/8/layout/radial2"/>
    <dgm:cxn modelId="{BE9E6376-A21E-4C7D-B697-C9E174EDB37F}" type="presParOf" srcId="{9F3D29F5-8539-41B8-8AA6-65C877668C23}" destId="{4CE3EAB6-A284-478C-9F28-518148D3A80B}" srcOrd="3" destOrd="0" presId="urn:microsoft.com/office/officeart/2005/8/layout/radial2"/>
    <dgm:cxn modelId="{8DF6F3A3-4E30-4399-8C8E-B241F21E7039}" type="presParOf" srcId="{9F3D29F5-8539-41B8-8AA6-65C877668C23}" destId="{4F64703F-75A0-4F51-AB8B-59A912D5ECF9}" srcOrd="4" destOrd="0" presId="urn:microsoft.com/office/officeart/2005/8/layout/radial2"/>
    <dgm:cxn modelId="{19BCFC59-D532-4AE5-9C3D-8F92A1865F63}" type="presParOf" srcId="{4F64703F-75A0-4F51-AB8B-59A912D5ECF9}" destId="{85D9709D-FB58-4CD5-AD09-5AA9DB64D60F}" srcOrd="0" destOrd="0" presId="urn:microsoft.com/office/officeart/2005/8/layout/radial2"/>
    <dgm:cxn modelId="{63BAA2B3-F91F-408B-AD21-8C242DE1FF72}" type="presParOf" srcId="{4F64703F-75A0-4F51-AB8B-59A912D5ECF9}" destId="{22BB865A-0296-4682-88E5-6DC85C85CF68}" srcOrd="1" destOrd="0" presId="urn:microsoft.com/office/officeart/2005/8/layout/radial2"/>
    <dgm:cxn modelId="{DA339496-BBC4-4EF5-9C9F-E6BBB35E0949}" type="presParOf" srcId="{9F3D29F5-8539-41B8-8AA6-65C877668C23}" destId="{AFF6C2B2-265F-4C04-B0A4-909259549364}" srcOrd="5" destOrd="0" presId="urn:microsoft.com/office/officeart/2005/8/layout/radial2"/>
    <dgm:cxn modelId="{93FF11E2-5DC2-4236-B016-666EDED42FD6}" type="presParOf" srcId="{9F3D29F5-8539-41B8-8AA6-65C877668C23}" destId="{D1086A62-A605-4505-9B49-17377C0BA3E2}" srcOrd="6" destOrd="0" presId="urn:microsoft.com/office/officeart/2005/8/layout/radial2"/>
    <dgm:cxn modelId="{1E2C93A5-FD0C-4389-ADB0-34A5AFBA2093}" type="presParOf" srcId="{D1086A62-A605-4505-9B49-17377C0BA3E2}" destId="{764B1EF3-BD6B-44FE-B2A4-B258EE6B28E2}" srcOrd="0" destOrd="0" presId="urn:microsoft.com/office/officeart/2005/8/layout/radial2"/>
    <dgm:cxn modelId="{53E881BD-9B5D-4B37-96CE-1BAFD119D3BC}" type="presParOf" srcId="{D1086A62-A605-4505-9B49-17377C0BA3E2}" destId="{A62A9C68-CE80-4388-A287-26D2E28A900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F1FCC7-9ED9-44E6-BBDF-F0944A1038E5}" type="doc">
      <dgm:prSet loTypeId="urn:microsoft.com/office/officeart/2008/layout/VerticalCurvedList" loCatId="list" qsTypeId="urn:microsoft.com/office/officeart/2005/8/quickstyle/simple1" qsCatId="simple" csTypeId="urn:microsoft.com/office/officeart/2005/8/colors/colorful1#3" csCatId="colorful" phldr="1"/>
      <dgm:spPr/>
    </dgm:pt>
    <dgm:pt modelId="{828B1382-9FE5-464C-92C6-7492921854F1}">
      <dgm:prSet phldrT="[Text]" custT="1"/>
      <dgm:spPr/>
      <dgm:t>
        <a:bodyPr/>
        <a:lstStyle/>
        <a:p>
          <a:pPr algn="l"/>
          <a:r>
            <a:rPr lang="en-US" sz="1400" dirty="0" smtClean="0">
              <a:latin typeface="Arial" pitchFamily="34" charset="0"/>
              <a:cs typeface="Arial" pitchFamily="34" charset="0"/>
            </a:rPr>
            <a:t>2009</a:t>
          </a:r>
        </a:p>
        <a:p>
          <a:pPr algn="l"/>
          <a:r>
            <a:rPr lang="en-US" sz="1400" dirty="0" smtClean="0">
              <a:latin typeface="Arial" pitchFamily="34" charset="0"/>
              <a:cs typeface="Arial" pitchFamily="34" charset="0"/>
            </a:rPr>
            <a:t>Addition of </a:t>
          </a:r>
          <a:r>
            <a:rPr lang="en-US" sz="1400" b="1" i="1" dirty="0" smtClean="0">
              <a:latin typeface="Arial" pitchFamily="34" charset="0"/>
              <a:cs typeface="Arial" pitchFamily="34" charset="0"/>
            </a:rPr>
            <a:t>Honey </a:t>
          </a:r>
          <a:r>
            <a:rPr lang="en-US" sz="1400" dirty="0" smtClean="0">
              <a:latin typeface="Arial" pitchFamily="34" charset="0"/>
              <a:cs typeface="Arial" pitchFamily="34" charset="0"/>
            </a:rPr>
            <a:t>as a sweetening agent</a:t>
          </a:r>
          <a:endParaRPr lang="en-US" sz="1400" dirty="0"/>
        </a:p>
      </dgm:t>
    </dgm:pt>
    <dgm:pt modelId="{84BF32BB-4D9D-4233-9F47-911E9C05C95F}" type="parTrans" cxnId="{F4A186FD-FCB3-445C-A3A2-916C6BE23DE9}">
      <dgm:prSet/>
      <dgm:spPr/>
      <dgm:t>
        <a:bodyPr/>
        <a:lstStyle/>
        <a:p>
          <a:endParaRPr lang="en-US"/>
        </a:p>
      </dgm:t>
    </dgm:pt>
    <dgm:pt modelId="{0E7BE41A-6A17-4373-8E9F-B95332D2B485}" type="sibTrans" cxnId="{F4A186FD-FCB3-445C-A3A2-916C6BE23DE9}">
      <dgm:prSet/>
      <dgm:spPr/>
      <dgm:t>
        <a:bodyPr/>
        <a:lstStyle/>
        <a:p>
          <a:endParaRPr lang="en-US"/>
        </a:p>
      </dgm:t>
    </dgm:pt>
    <dgm:pt modelId="{AE321248-087E-4D41-B758-6CF644CE2124}">
      <dgm:prSet phldrT="[Text]" custT="1"/>
      <dgm:spPr/>
      <dgm:t>
        <a:bodyPr/>
        <a:lstStyle/>
        <a:p>
          <a:pPr algn="l"/>
          <a:r>
            <a:rPr lang="en-US" sz="1400" dirty="0" smtClean="0">
              <a:latin typeface="Arial" pitchFamily="34" charset="0"/>
              <a:cs typeface="Arial" pitchFamily="34" charset="0"/>
            </a:rPr>
            <a:t>2012</a:t>
          </a:r>
        </a:p>
        <a:p>
          <a:pPr algn="l"/>
          <a:r>
            <a:rPr lang="en-US" sz="1400" dirty="0" smtClean="0">
              <a:latin typeface="Arial" pitchFamily="34" charset="0"/>
              <a:cs typeface="Arial" pitchFamily="34" charset="0"/>
            </a:rPr>
            <a:t>Replacement of high calorie sugars by low calorie </a:t>
          </a:r>
          <a:r>
            <a:rPr lang="en-US" sz="1400" b="1" i="1" dirty="0" smtClean="0">
              <a:latin typeface="Arial" pitchFamily="34" charset="0"/>
              <a:cs typeface="Arial" pitchFamily="34" charset="0"/>
            </a:rPr>
            <a:t>sugar alcohols</a:t>
          </a:r>
          <a:r>
            <a:rPr lang="en-US" sz="1400" dirty="0" smtClean="0">
              <a:latin typeface="Arial" pitchFamily="34" charset="0"/>
              <a:cs typeface="Arial" pitchFamily="34" charset="0"/>
            </a:rPr>
            <a:t> like </a:t>
          </a:r>
          <a:r>
            <a:rPr lang="en-US" sz="1400" dirty="0" err="1" smtClean="0">
              <a:latin typeface="Arial" pitchFamily="34" charset="0"/>
              <a:cs typeface="Arial" pitchFamily="34" charset="0"/>
            </a:rPr>
            <a:t>xylitol</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maltilol</a:t>
          </a:r>
          <a:r>
            <a:rPr lang="en-US" sz="1400" dirty="0" smtClean="0">
              <a:latin typeface="Arial" pitchFamily="34" charset="0"/>
              <a:cs typeface="Arial" pitchFamily="34" charset="0"/>
            </a:rPr>
            <a:t> etc.</a:t>
          </a:r>
          <a:endParaRPr lang="en-US" sz="1400" dirty="0"/>
        </a:p>
      </dgm:t>
    </dgm:pt>
    <dgm:pt modelId="{DA9E2E9E-F268-46E7-9ED2-7449CA731DF1}" type="parTrans" cxnId="{449EE81B-66C9-45A9-9FE0-C2BC70F8653A}">
      <dgm:prSet/>
      <dgm:spPr/>
      <dgm:t>
        <a:bodyPr/>
        <a:lstStyle/>
        <a:p>
          <a:endParaRPr lang="en-US"/>
        </a:p>
      </dgm:t>
    </dgm:pt>
    <dgm:pt modelId="{9166D1DB-908F-4475-A4B3-70AA014F079E}" type="sibTrans" cxnId="{449EE81B-66C9-45A9-9FE0-C2BC70F8653A}">
      <dgm:prSet/>
      <dgm:spPr/>
      <dgm:t>
        <a:bodyPr/>
        <a:lstStyle/>
        <a:p>
          <a:endParaRPr lang="en-US"/>
        </a:p>
      </dgm:t>
    </dgm:pt>
    <dgm:pt modelId="{93B0A82F-5C03-4953-A6B0-87012A7A4FEB}">
      <dgm:prSet phldrT="[Text]" custT="1"/>
      <dgm:spPr/>
      <dgm:t>
        <a:bodyPr/>
        <a:lstStyle/>
        <a:p>
          <a:pPr algn="l"/>
          <a:r>
            <a:rPr lang="en-US" sz="1400" dirty="0" smtClean="0">
              <a:latin typeface="Arial" pitchFamily="34" charset="0"/>
              <a:cs typeface="Arial" pitchFamily="34" charset="0"/>
            </a:rPr>
            <a:t>2015</a:t>
          </a:r>
        </a:p>
        <a:p>
          <a:pPr algn="l"/>
          <a:r>
            <a:rPr lang="en-US" sz="1400" dirty="0" smtClean="0">
              <a:latin typeface="Arial" pitchFamily="34" charset="0"/>
              <a:cs typeface="Arial" pitchFamily="34" charset="0"/>
            </a:rPr>
            <a:t>Replacement of sugar by </a:t>
          </a:r>
          <a:r>
            <a:rPr lang="en-US" sz="1400" b="1" i="1" dirty="0" smtClean="0">
              <a:latin typeface="Arial" pitchFamily="34" charset="0"/>
              <a:cs typeface="Arial" pitchFamily="34" charset="0"/>
            </a:rPr>
            <a:t>Natural herb </a:t>
          </a:r>
          <a:r>
            <a:rPr lang="en-US" sz="1400" dirty="0" smtClean="0">
              <a:latin typeface="Arial" pitchFamily="34" charset="0"/>
              <a:cs typeface="Arial" pitchFamily="34" charset="0"/>
            </a:rPr>
            <a:t>like </a:t>
          </a:r>
          <a:r>
            <a:rPr lang="en-US" sz="1400" i="1" dirty="0" smtClean="0">
              <a:latin typeface="Arial" pitchFamily="34" charset="0"/>
              <a:cs typeface="Arial" pitchFamily="34" charset="0"/>
            </a:rPr>
            <a:t>Rhizome </a:t>
          </a:r>
          <a:r>
            <a:rPr lang="en-US" sz="1400" i="1" dirty="0" err="1" smtClean="0">
              <a:latin typeface="Arial" pitchFamily="34" charset="0"/>
              <a:cs typeface="Arial" pitchFamily="34" charset="0"/>
            </a:rPr>
            <a:t>dendrobium</a:t>
          </a:r>
          <a:r>
            <a:rPr lang="en-US" sz="1400" i="1" dirty="0" smtClean="0">
              <a:latin typeface="Arial" pitchFamily="34" charset="0"/>
              <a:cs typeface="Arial" pitchFamily="34" charset="0"/>
            </a:rPr>
            <a:t> </a:t>
          </a:r>
          <a:r>
            <a:rPr lang="en-US" sz="1400" i="1" dirty="0" err="1" smtClean="0">
              <a:latin typeface="Arial" pitchFamily="34" charset="0"/>
              <a:cs typeface="Arial" pitchFamily="34" charset="0"/>
            </a:rPr>
            <a:t>officinale</a:t>
          </a:r>
          <a:endParaRPr lang="en-US" sz="1400" dirty="0"/>
        </a:p>
      </dgm:t>
    </dgm:pt>
    <dgm:pt modelId="{F64B9DF1-A623-4F76-A804-5CD3CC9F5756}" type="parTrans" cxnId="{E621468A-6F2C-4026-A0FE-BC4B9418ACFD}">
      <dgm:prSet/>
      <dgm:spPr/>
      <dgm:t>
        <a:bodyPr/>
        <a:lstStyle/>
        <a:p>
          <a:endParaRPr lang="en-US"/>
        </a:p>
      </dgm:t>
    </dgm:pt>
    <dgm:pt modelId="{DBD747D1-BE97-4E35-A854-16A3FFCBB9E1}" type="sibTrans" cxnId="{E621468A-6F2C-4026-A0FE-BC4B9418ACFD}">
      <dgm:prSet/>
      <dgm:spPr/>
      <dgm:t>
        <a:bodyPr/>
        <a:lstStyle/>
        <a:p>
          <a:endParaRPr lang="en-US"/>
        </a:p>
      </dgm:t>
    </dgm:pt>
    <dgm:pt modelId="{4E41142F-179C-40DD-9298-A48C75B297BD}">
      <dgm:prSet custT="1"/>
      <dgm:spPr/>
      <dgm:t>
        <a:bodyPr/>
        <a:lstStyle/>
        <a:p>
          <a:pPr algn="l"/>
          <a:r>
            <a:rPr lang="en-US" sz="1400" dirty="0" smtClean="0">
              <a:latin typeface="Arial" pitchFamily="34" charset="0"/>
              <a:cs typeface="Arial" pitchFamily="34" charset="0"/>
            </a:rPr>
            <a:t>2017</a:t>
          </a:r>
        </a:p>
        <a:p>
          <a:pPr algn="l"/>
          <a:r>
            <a:rPr lang="en-US" sz="1400" dirty="0" smtClean="0">
              <a:latin typeface="Arial" pitchFamily="34" charset="0"/>
              <a:cs typeface="Arial" pitchFamily="34" charset="0"/>
            </a:rPr>
            <a:t>Stability increases by sugar-free syrup containing </a:t>
          </a:r>
          <a:r>
            <a:rPr lang="en-US" sz="1400" b="1" i="1" dirty="0" smtClean="0">
              <a:latin typeface="Arial" pitchFamily="34" charset="0"/>
              <a:cs typeface="Arial" pitchFamily="34" charset="0"/>
            </a:rPr>
            <a:t>microencapsulated </a:t>
          </a:r>
          <a:r>
            <a:rPr lang="en-US" sz="1400" b="1" i="1" dirty="0" err="1" smtClean="0">
              <a:latin typeface="Arial" pitchFamily="34" charset="0"/>
              <a:cs typeface="Arial" pitchFamily="34" charset="0"/>
            </a:rPr>
            <a:t>liposoluble</a:t>
          </a:r>
          <a:r>
            <a:rPr lang="en-US" sz="1400" b="1" i="1" dirty="0" smtClean="0">
              <a:latin typeface="Arial" pitchFamily="34" charset="0"/>
              <a:cs typeface="Arial" pitchFamily="34" charset="0"/>
            </a:rPr>
            <a:t> natural product</a:t>
          </a:r>
          <a:endParaRPr lang="en-US" sz="1400" dirty="0"/>
        </a:p>
      </dgm:t>
    </dgm:pt>
    <dgm:pt modelId="{1FCAD6E7-93EA-42EF-94C1-0A238F669746}" type="parTrans" cxnId="{77318864-CFC7-4EB7-963C-AF924179B1A1}">
      <dgm:prSet/>
      <dgm:spPr/>
      <dgm:t>
        <a:bodyPr/>
        <a:lstStyle/>
        <a:p>
          <a:endParaRPr lang="en-US"/>
        </a:p>
      </dgm:t>
    </dgm:pt>
    <dgm:pt modelId="{F9B5B5E0-146C-48D0-B2DF-690A9E5FD5F3}" type="sibTrans" cxnId="{77318864-CFC7-4EB7-963C-AF924179B1A1}">
      <dgm:prSet/>
      <dgm:spPr/>
      <dgm:t>
        <a:bodyPr/>
        <a:lstStyle/>
        <a:p>
          <a:endParaRPr lang="en-US"/>
        </a:p>
      </dgm:t>
    </dgm:pt>
    <dgm:pt modelId="{7B1112AB-8DD0-4178-A31B-D886EEFCFFB3}">
      <dgm:prSet custT="1"/>
      <dgm:spPr/>
      <dgm:t>
        <a:bodyPr/>
        <a:lstStyle/>
        <a:p>
          <a:pPr algn="l"/>
          <a:r>
            <a:rPr lang="en-US" sz="1400" dirty="0" smtClean="0">
              <a:latin typeface="Arial" pitchFamily="34" charset="0"/>
              <a:cs typeface="Arial" pitchFamily="34" charset="0"/>
            </a:rPr>
            <a:t>2018</a:t>
          </a:r>
        </a:p>
        <a:p>
          <a:pPr algn="l"/>
          <a:r>
            <a:rPr lang="en-US" sz="1400" dirty="0" smtClean="0">
              <a:latin typeface="Arial" pitchFamily="34" charset="0"/>
              <a:cs typeface="Arial" pitchFamily="34" charset="0"/>
            </a:rPr>
            <a:t>Use of sugar free </a:t>
          </a:r>
          <a:r>
            <a:rPr lang="en-US" sz="1400" b="1" i="1" dirty="0" smtClean="0">
              <a:latin typeface="Arial" pitchFamily="34" charset="0"/>
              <a:cs typeface="Arial" pitchFamily="34" charset="0"/>
            </a:rPr>
            <a:t>Novel compositions</a:t>
          </a:r>
          <a:endParaRPr lang="en-US" sz="1400" dirty="0">
            <a:latin typeface="Arial" pitchFamily="34" charset="0"/>
            <a:cs typeface="Arial" pitchFamily="34" charset="0"/>
          </a:endParaRPr>
        </a:p>
      </dgm:t>
    </dgm:pt>
    <dgm:pt modelId="{0605793B-D602-42E7-AB73-33CC75BC5D0F}" type="parTrans" cxnId="{4068EC62-BF6C-45A1-8CA8-D932D7658283}">
      <dgm:prSet/>
      <dgm:spPr/>
      <dgm:t>
        <a:bodyPr/>
        <a:lstStyle/>
        <a:p>
          <a:endParaRPr lang="en-US"/>
        </a:p>
      </dgm:t>
    </dgm:pt>
    <dgm:pt modelId="{266CFEFD-2328-4A1F-92BB-A57524A71B63}" type="sibTrans" cxnId="{4068EC62-BF6C-45A1-8CA8-D932D7658283}">
      <dgm:prSet/>
      <dgm:spPr/>
      <dgm:t>
        <a:bodyPr/>
        <a:lstStyle/>
        <a:p>
          <a:endParaRPr lang="en-US"/>
        </a:p>
      </dgm:t>
    </dgm:pt>
    <dgm:pt modelId="{40CB7EDE-3DC0-4A6A-98A2-1D977C29B3AA}" type="pres">
      <dgm:prSet presAssocID="{E8F1FCC7-9ED9-44E6-BBDF-F0944A1038E5}" presName="Name0" presStyleCnt="0">
        <dgm:presLayoutVars>
          <dgm:chMax val="7"/>
          <dgm:chPref val="7"/>
          <dgm:dir/>
        </dgm:presLayoutVars>
      </dgm:prSet>
      <dgm:spPr/>
    </dgm:pt>
    <dgm:pt modelId="{353B172E-7CD5-4419-8283-65799C2FF2BB}" type="pres">
      <dgm:prSet presAssocID="{E8F1FCC7-9ED9-44E6-BBDF-F0944A1038E5}" presName="Name1" presStyleCnt="0"/>
      <dgm:spPr/>
    </dgm:pt>
    <dgm:pt modelId="{431C79FB-FBF2-4F69-A575-6BAD182A21F5}" type="pres">
      <dgm:prSet presAssocID="{E8F1FCC7-9ED9-44E6-BBDF-F0944A1038E5}" presName="cycle" presStyleCnt="0"/>
      <dgm:spPr/>
    </dgm:pt>
    <dgm:pt modelId="{995CDF20-1B08-4B69-9091-733FDCB22B57}" type="pres">
      <dgm:prSet presAssocID="{E8F1FCC7-9ED9-44E6-BBDF-F0944A1038E5}" presName="srcNode" presStyleLbl="node1" presStyleIdx="0" presStyleCnt="5"/>
      <dgm:spPr/>
    </dgm:pt>
    <dgm:pt modelId="{490515FE-6CFA-4408-8D09-8B16A19499E3}" type="pres">
      <dgm:prSet presAssocID="{E8F1FCC7-9ED9-44E6-BBDF-F0944A1038E5}" presName="conn" presStyleLbl="parChTrans1D2" presStyleIdx="0" presStyleCnt="1"/>
      <dgm:spPr/>
      <dgm:t>
        <a:bodyPr/>
        <a:lstStyle/>
        <a:p>
          <a:endParaRPr lang="en-US"/>
        </a:p>
      </dgm:t>
    </dgm:pt>
    <dgm:pt modelId="{440707D8-BAEE-4629-A970-EB7C275A95C6}" type="pres">
      <dgm:prSet presAssocID="{E8F1FCC7-9ED9-44E6-BBDF-F0944A1038E5}" presName="extraNode" presStyleLbl="node1" presStyleIdx="0" presStyleCnt="5"/>
      <dgm:spPr/>
    </dgm:pt>
    <dgm:pt modelId="{1EEB15B9-F13E-4EDC-9757-4841665DD417}" type="pres">
      <dgm:prSet presAssocID="{E8F1FCC7-9ED9-44E6-BBDF-F0944A1038E5}" presName="dstNode" presStyleLbl="node1" presStyleIdx="0" presStyleCnt="5"/>
      <dgm:spPr/>
    </dgm:pt>
    <dgm:pt modelId="{DF1CA22B-93CE-4221-9FCD-E1B55E620C62}" type="pres">
      <dgm:prSet presAssocID="{828B1382-9FE5-464C-92C6-7492921854F1}" presName="text_1" presStyleLbl="node1" presStyleIdx="0" presStyleCnt="5">
        <dgm:presLayoutVars>
          <dgm:bulletEnabled val="1"/>
        </dgm:presLayoutVars>
      </dgm:prSet>
      <dgm:spPr/>
      <dgm:t>
        <a:bodyPr/>
        <a:lstStyle/>
        <a:p>
          <a:endParaRPr lang="en-US"/>
        </a:p>
      </dgm:t>
    </dgm:pt>
    <dgm:pt modelId="{B1D08A96-099B-47DF-8C8B-02FC3F16DC74}" type="pres">
      <dgm:prSet presAssocID="{828B1382-9FE5-464C-92C6-7492921854F1}" presName="accent_1" presStyleCnt="0"/>
      <dgm:spPr/>
    </dgm:pt>
    <dgm:pt modelId="{46FA09FB-21CF-461D-95C5-A6AF153AF603}" type="pres">
      <dgm:prSet presAssocID="{828B1382-9FE5-464C-92C6-7492921854F1}" presName="accentRepeatNode" presStyleLbl="solidFgAcc1" presStyleIdx="0" presStyleCnt="5"/>
      <dgm:spPr/>
    </dgm:pt>
    <dgm:pt modelId="{49A75F50-6B36-4801-8E83-E9B268B93CE4}" type="pres">
      <dgm:prSet presAssocID="{AE321248-087E-4D41-B758-6CF644CE2124}" presName="text_2" presStyleLbl="node1" presStyleIdx="1" presStyleCnt="5">
        <dgm:presLayoutVars>
          <dgm:bulletEnabled val="1"/>
        </dgm:presLayoutVars>
      </dgm:prSet>
      <dgm:spPr/>
      <dgm:t>
        <a:bodyPr/>
        <a:lstStyle/>
        <a:p>
          <a:endParaRPr lang="en-US"/>
        </a:p>
      </dgm:t>
    </dgm:pt>
    <dgm:pt modelId="{609CA969-5DC6-4A05-9821-677D7E1F20DD}" type="pres">
      <dgm:prSet presAssocID="{AE321248-087E-4D41-B758-6CF644CE2124}" presName="accent_2" presStyleCnt="0"/>
      <dgm:spPr/>
    </dgm:pt>
    <dgm:pt modelId="{7D2A541D-7577-424D-8552-94FBF2D4A82B}" type="pres">
      <dgm:prSet presAssocID="{AE321248-087E-4D41-B758-6CF644CE2124}" presName="accentRepeatNode" presStyleLbl="solidFgAcc1" presStyleIdx="1" presStyleCnt="5"/>
      <dgm:spPr/>
    </dgm:pt>
    <dgm:pt modelId="{355D4263-D0E9-4341-8DB0-5CE7AF49E849}" type="pres">
      <dgm:prSet presAssocID="{93B0A82F-5C03-4953-A6B0-87012A7A4FEB}" presName="text_3" presStyleLbl="node1" presStyleIdx="2" presStyleCnt="5">
        <dgm:presLayoutVars>
          <dgm:bulletEnabled val="1"/>
        </dgm:presLayoutVars>
      </dgm:prSet>
      <dgm:spPr/>
      <dgm:t>
        <a:bodyPr/>
        <a:lstStyle/>
        <a:p>
          <a:endParaRPr lang="en-US"/>
        </a:p>
      </dgm:t>
    </dgm:pt>
    <dgm:pt modelId="{09557EA2-A044-4054-A154-27CF0F254348}" type="pres">
      <dgm:prSet presAssocID="{93B0A82F-5C03-4953-A6B0-87012A7A4FEB}" presName="accent_3" presStyleCnt="0"/>
      <dgm:spPr/>
    </dgm:pt>
    <dgm:pt modelId="{07F9288D-3394-4A57-AE28-D192E866DFF1}" type="pres">
      <dgm:prSet presAssocID="{93B0A82F-5C03-4953-A6B0-87012A7A4FEB}" presName="accentRepeatNode" presStyleLbl="solidFgAcc1" presStyleIdx="2" presStyleCnt="5"/>
      <dgm:spPr/>
    </dgm:pt>
    <dgm:pt modelId="{55BE5CD6-F454-42FF-A349-592271ADA1B8}" type="pres">
      <dgm:prSet presAssocID="{4E41142F-179C-40DD-9298-A48C75B297BD}" presName="text_4" presStyleLbl="node1" presStyleIdx="3" presStyleCnt="5">
        <dgm:presLayoutVars>
          <dgm:bulletEnabled val="1"/>
        </dgm:presLayoutVars>
      </dgm:prSet>
      <dgm:spPr/>
      <dgm:t>
        <a:bodyPr/>
        <a:lstStyle/>
        <a:p>
          <a:endParaRPr lang="en-US"/>
        </a:p>
      </dgm:t>
    </dgm:pt>
    <dgm:pt modelId="{03AE6C45-5BCB-42AC-8F3B-702EA1DC53C5}" type="pres">
      <dgm:prSet presAssocID="{4E41142F-179C-40DD-9298-A48C75B297BD}" presName="accent_4" presStyleCnt="0"/>
      <dgm:spPr/>
    </dgm:pt>
    <dgm:pt modelId="{92B4A8C7-5B74-46C6-B0C6-A3E562E90062}" type="pres">
      <dgm:prSet presAssocID="{4E41142F-179C-40DD-9298-A48C75B297BD}" presName="accentRepeatNode" presStyleLbl="solidFgAcc1" presStyleIdx="3" presStyleCnt="5"/>
      <dgm:spPr/>
    </dgm:pt>
    <dgm:pt modelId="{EB47C10B-9C34-4447-80B1-42B5346D2905}" type="pres">
      <dgm:prSet presAssocID="{7B1112AB-8DD0-4178-A31B-D886EEFCFFB3}" presName="text_5" presStyleLbl="node1" presStyleIdx="4" presStyleCnt="5">
        <dgm:presLayoutVars>
          <dgm:bulletEnabled val="1"/>
        </dgm:presLayoutVars>
      </dgm:prSet>
      <dgm:spPr/>
      <dgm:t>
        <a:bodyPr/>
        <a:lstStyle/>
        <a:p>
          <a:endParaRPr lang="en-US"/>
        </a:p>
      </dgm:t>
    </dgm:pt>
    <dgm:pt modelId="{24238EDF-342D-4348-B3CF-DEB8466FA435}" type="pres">
      <dgm:prSet presAssocID="{7B1112AB-8DD0-4178-A31B-D886EEFCFFB3}" presName="accent_5" presStyleCnt="0"/>
      <dgm:spPr/>
    </dgm:pt>
    <dgm:pt modelId="{F35D8337-1EE3-45FE-8DC9-255122EEFB42}" type="pres">
      <dgm:prSet presAssocID="{7B1112AB-8DD0-4178-A31B-D886EEFCFFB3}" presName="accentRepeatNode" presStyleLbl="solidFgAcc1" presStyleIdx="4" presStyleCnt="5"/>
      <dgm:spPr/>
    </dgm:pt>
  </dgm:ptLst>
  <dgm:cxnLst>
    <dgm:cxn modelId="{30F73A45-71D6-4061-A7F2-744EA3A68D84}" type="presOf" srcId="{0E7BE41A-6A17-4373-8E9F-B95332D2B485}" destId="{490515FE-6CFA-4408-8D09-8B16A19499E3}" srcOrd="0" destOrd="0" presId="urn:microsoft.com/office/officeart/2008/layout/VerticalCurvedList"/>
    <dgm:cxn modelId="{449EE81B-66C9-45A9-9FE0-C2BC70F8653A}" srcId="{E8F1FCC7-9ED9-44E6-BBDF-F0944A1038E5}" destId="{AE321248-087E-4D41-B758-6CF644CE2124}" srcOrd="1" destOrd="0" parTransId="{DA9E2E9E-F268-46E7-9ED2-7449CA731DF1}" sibTransId="{9166D1DB-908F-4475-A4B3-70AA014F079E}"/>
    <dgm:cxn modelId="{1FB32DA7-4B40-4C35-BF5C-81AFC9CB7C5D}" type="presOf" srcId="{E8F1FCC7-9ED9-44E6-BBDF-F0944A1038E5}" destId="{40CB7EDE-3DC0-4A6A-98A2-1D977C29B3AA}" srcOrd="0" destOrd="0" presId="urn:microsoft.com/office/officeart/2008/layout/VerticalCurvedList"/>
    <dgm:cxn modelId="{F5D2ADD2-EEAB-4D90-A9C9-0E31FBAE663B}" type="presOf" srcId="{4E41142F-179C-40DD-9298-A48C75B297BD}" destId="{55BE5CD6-F454-42FF-A349-592271ADA1B8}" srcOrd="0" destOrd="0" presId="urn:microsoft.com/office/officeart/2008/layout/VerticalCurvedList"/>
    <dgm:cxn modelId="{F1A66657-07FC-44A2-9B18-ED178344D2CF}" type="presOf" srcId="{93B0A82F-5C03-4953-A6B0-87012A7A4FEB}" destId="{355D4263-D0E9-4341-8DB0-5CE7AF49E849}" srcOrd="0" destOrd="0" presId="urn:microsoft.com/office/officeart/2008/layout/VerticalCurvedList"/>
    <dgm:cxn modelId="{CE1B86C2-7A1E-468C-A152-8810A6717D13}" type="presOf" srcId="{AE321248-087E-4D41-B758-6CF644CE2124}" destId="{49A75F50-6B36-4801-8E83-E9B268B93CE4}" srcOrd="0" destOrd="0" presId="urn:microsoft.com/office/officeart/2008/layout/VerticalCurvedList"/>
    <dgm:cxn modelId="{E621468A-6F2C-4026-A0FE-BC4B9418ACFD}" srcId="{E8F1FCC7-9ED9-44E6-BBDF-F0944A1038E5}" destId="{93B0A82F-5C03-4953-A6B0-87012A7A4FEB}" srcOrd="2" destOrd="0" parTransId="{F64B9DF1-A623-4F76-A804-5CD3CC9F5756}" sibTransId="{DBD747D1-BE97-4E35-A854-16A3FFCBB9E1}"/>
    <dgm:cxn modelId="{BC410CA5-F6AC-4042-85AA-FA2BDBD7418A}" type="presOf" srcId="{828B1382-9FE5-464C-92C6-7492921854F1}" destId="{DF1CA22B-93CE-4221-9FCD-E1B55E620C62}" srcOrd="0" destOrd="0" presId="urn:microsoft.com/office/officeart/2008/layout/VerticalCurvedList"/>
    <dgm:cxn modelId="{DFF2FF0A-8DDE-4715-B717-80ACD5D2DAC2}" type="presOf" srcId="{7B1112AB-8DD0-4178-A31B-D886EEFCFFB3}" destId="{EB47C10B-9C34-4447-80B1-42B5346D2905}" srcOrd="0" destOrd="0" presId="urn:microsoft.com/office/officeart/2008/layout/VerticalCurvedList"/>
    <dgm:cxn modelId="{77318864-CFC7-4EB7-963C-AF924179B1A1}" srcId="{E8F1FCC7-9ED9-44E6-BBDF-F0944A1038E5}" destId="{4E41142F-179C-40DD-9298-A48C75B297BD}" srcOrd="3" destOrd="0" parTransId="{1FCAD6E7-93EA-42EF-94C1-0A238F669746}" sibTransId="{F9B5B5E0-146C-48D0-B2DF-690A9E5FD5F3}"/>
    <dgm:cxn modelId="{4068EC62-BF6C-45A1-8CA8-D932D7658283}" srcId="{E8F1FCC7-9ED9-44E6-BBDF-F0944A1038E5}" destId="{7B1112AB-8DD0-4178-A31B-D886EEFCFFB3}" srcOrd="4" destOrd="0" parTransId="{0605793B-D602-42E7-AB73-33CC75BC5D0F}" sibTransId="{266CFEFD-2328-4A1F-92BB-A57524A71B63}"/>
    <dgm:cxn modelId="{F4A186FD-FCB3-445C-A3A2-916C6BE23DE9}" srcId="{E8F1FCC7-9ED9-44E6-BBDF-F0944A1038E5}" destId="{828B1382-9FE5-464C-92C6-7492921854F1}" srcOrd="0" destOrd="0" parTransId="{84BF32BB-4D9D-4233-9F47-911E9C05C95F}" sibTransId="{0E7BE41A-6A17-4373-8E9F-B95332D2B485}"/>
    <dgm:cxn modelId="{A911D46F-5116-4318-B7CD-BBC09466BCE9}" type="presParOf" srcId="{40CB7EDE-3DC0-4A6A-98A2-1D977C29B3AA}" destId="{353B172E-7CD5-4419-8283-65799C2FF2BB}" srcOrd="0" destOrd="0" presId="urn:microsoft.com/office/officeart/2008/layout/VerticalCurvedList"/>
    <dgm:cxn modelId="{ACCFDC17-DEE2-4384-A821-B0ACB8F640F8}" type="presParOf" srcId="{353B172E-7CD5-4419-8283-65799C2FF2BB}" destId="{431C79FB-FBF2-4F69-A575-6BAD182A21F5}" srcOrd="0" destOrd="0" presId="urn:microsoft.com/office/officeart/2008/layout/VerticalCurvedList"/>
    <dgm:cxn modelId="{45956263-CD58-4093-A9C7-2A0C3C21752E}" type="presParOf" srcId="{431C79FB-FBF2-4F69-A575-6BAD182A21F5}" destId="{995CDF20-1B08-4B69-9091-733FDCB22B57}" srcOrd="0" destOrd="0" presId="urn:microsoft.com/office/officeart/2008/layout/VerticalCurvedList"/>
    <dgm:cxn modelId="{E5480CC9-1E55-44FD-A74B-2133C8455A06}" type="presParOf" srcId="{431C79FB-FBF2-4F69-A575-6BAD182A21F5}" destId="{490515FE-6CFA-4408-8D09-8B16A19499E3}" srcOrd="1" destOrd="0" presId="urn:microsoft.com/office/officeart/2008/layout/VerticalCurvedList"/>
    <dgm:cxn modelId="{18E1A5D3-8444-43F1-B622-1AB1D01823D1}" type="presParOf" srcId="{431C79FB-FBF2-4F69-A575-6BAD182A21F5}" destId="{440707D8-BAEE-4629-A970-EB7C275A95C6}" srcOrd="2" destOrd="0" presId="urn:microsoft.com/office/officeart/2008/layout/VerticalCurvedList"/>
    <dgm:cxn modelId="{F3D32C7A-22EC-4779-A98B-05F5135D0A33}" type="presParOf" srcId="{431C79FB-FBF2-4F69-A575-6BAD182A21F5}" destId="{1EEB15B9-F13E-4EDC-9757-4841665DD417}" srcOrd="3" destOrd="0" presId="urn:microsoft.com/office/officeart/2008/layout/VerticalCurvedList"/>
    <dgm:cxn modelId="{8E178F7E-362B-4893-8B18-D1357DB56B9E}" type="presParOf" srcId="{353B172E-7CD5-4419-8283-65799C2FF2BB}" destId="{DF1CA22B-93CE-4221-9FCD-E1B55E620C62}" srcOrd="1" destOrd="0" presId="urn:microsoft.com/office/officeart/2008/layout/VerticalCurvedList"/>
    <dgm:cxn modelId="{16985A23-E5F2-402F-8220-E3430B925418}" type="presParOf" srcId="{353B172E-7CD5-4419-8283-65799C2FF2BB}" destId="{B1D08A96-099B-47DF-8C8B-02FC3F16DC74}" srcOrd="2" destOrd="0" presId="urn:microsoft.com/office/officeart/2008/layout/VerticalCurvedList"/>
    <dgm:cxn modelId="{EABBF018-8B33-47B9-96A9-0A01E5191A17}" type="presParOf" srcId="{B1D08A96-099B-47DF-8C8B-02FC3F16DC74}" destId="{46FA09FB-21CF-461D-95C5-A6AF153AF603}" srcOrd="0" destOrd="0" presId="urn:microsoft.com/office/officeart/2008/layout/VerticalCurvedList"/>
    <dgm:cxn modelId="{5406E859-2E59-432A-8740-AE0912803352}" type="presParOf" srcId="{353B172E-7CD5-4419-8283-65799C2FF2BB}" destId="{49A75F50-6B36-4801-8E83-E9B268B93CE4}" srcOrd="3" destOrd="0" presId="urn:microsoft.com/office/officeart/2008/layout/VerticalCurvedList"/>
    <dgm:cxn modelId="{FDAA6F0D-C14C-4AE3-BE8C-C7462DEB43F1}" type="presParOf" srcId="{353B172E-7CD5-4419-8283-65799C2FF2BB}" destId="{609CA969-5DC6-4A05-9821-677D7E1F20DD}" srcOrd="4" destOrd="0" presId="urn:microsoft.com/office/officeart/2008/layout/VerticalCurvedList"/>
    <dgm:cxn modelId="{C509DFEA-88F0-4351-969B-A93BFE7554E9}" type="presParOf" srcId="{609CA969-5DC6-4A05-9821-677D7E1F20DD}" destId="{7D2A541D-7577-424D-8552-94FBF2D4A82B}" srcOrd="0" destOrd="0" presId="urn:microsoft.com/office/officeart/2008/layout/VerticalCurvedList"/>
    <dgm:cxn modelId="{1BE19AC6-EF04-40FA-AD45-E90CD246D7C9}" type="presParOf" srcId="{353B172E-7CD5-4419-8283-65799C2FF2BB}" destId="{355D4263-D0E9-4341-8DB0-5CE7AF49E849}" srcOrd="5" destOrd="0" presId="urn:microsoft.com/office/officeart/2008/layout/VerticalCurvedList"/>
    <dgm:cxn modelId="{486CC9F0-A335-47DD-AC32-147685536456}" type="presParOf" srcId="{353B172E-7CD5-4419-8283-65799C2FF2BB}" destId="{09557EA2-A044-4054-A154-27CF0F254348}" srcOrd="6" destOrd="0" presId="urn:microsoft.com/office/officeart/2008/layout/VerticalCurvedList"/>
    <dgm:cxn modelId="{F1D59C42-3198-45A0-A85C-7DB4DABAE600}" type="presParOf" srcId="{09557EA2-A044-4054-A154-27CF0F254348}" destId="{07F9288D-3394-4A57-AE28-D192E866DFF1}" srcOrd="0" destOrd="0" presId="urn:microsoft.com/office/officeart/2008/layout/VerticalCurvedList"/>
    <dgm:cxn modelId="{F0B154B0-2F30-4F8A-B6C5-3FED82B76BF8}" type="presParOf" srcId="{353B172E-7CD5-4419-8283-65799C2FF2BB}" destId="{55BE5CD6-F454-42FF-A349-592271ADA1B8}" srcOrd="7" destOrd="0" presId="urn:microsoft.com/office/officeart/2008/layout/VerticalCurvedList"/>
    <dgm:cxn modelId="{E400CE7F-5ED3-4F11-B030-060A2B8CCD62}" type="presParOf" srcId="{353B172E-7CD5-4419-8283-65799C2FF2BB}" destId="{03AE6C45-5BCB-42AC-8F3B-702EA1DC53C5}" srcOrd="8" destOrd="0" presId="urn:microsoft.com/office/officeart/2008/layout/VerticalCurvedList"/>
    <dgm:cxn modelId="{05878AEF-C11B-4326-B63D-3F9A09E53682}" type="presParOf" srcId="{03AE6C45-5BCB-42AC-8F3B-702EA1DC53C5}" destId="{92B4A8C7-5B74-46C6-B0C6-A3E562E90062}" srcOrd="0" destOrd="0" presId="urn:microsoft.com/office/officeart/2008/layout/VerticalCurvedList"/>
    <dgm:cxn modelId="{F549C4BE-39AB-483A-88E8-3BA78BF211D7}" type="presParOf" srcId="{353B172E-7CD5-4419-8283-65799C2FF2BB}" destId="{EB47C10B-9C34-4447-80B1-42B5346D2905}" srcOrd="9" destOrd="0" presId="urn:microsoft.com/office/officeart/2008/layout/VerticalCurvedList"/>
    <dgm:cxn modelId="{5D03B204-55CF-46D5-9924-C757A2BCA7D3}" type="presParOf" srcId="{353B172E-7CD5-4419-8283-65799C2FF2BB}" destId="{24238EDF-342D-4348-B3CF-DEB8466FA435}" srcOrd="10" destOrd="0" presId="urn:microsoft.com/office/officeart/2008/layout/VerticalCurvedList"/>
    <dgm:cxn modelId="{95A6E252-8CC9-4599-BBB0-C29DA4E3F5F7}" type="presParOf" srcId="{24238EDF-342D-4348-B3CF-DEB8466FA435}" destId="{F35D8337-1EE3-45FE-8DC9-255122EEFB42}"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9F173B-CDBE-4F71-859D-1B112D4AFDDC}" type="doc">
      <dgm:prSet loTypeId="urn:microsoft.com/office/officeart/2005/8/layout/radial2" loCatId="relationship" qsTypeId="urn:microsoft.com/office/officeart/2005/8/quickstyle/simple1" qsCatId="simple" csTypeId="urn:microsoft.com/office/officeart/2005/8/colors/colorful4" csCatId="colorful" phldr="1"/>
      <dgm:spPr/>
      <dgm:t>
        <a:bodyPr/>
        <a:lstStyle/>
        <a:p>
          <a:endParaRPr lang="en-US"/>
        </a:p>
      </dgm:t>
    </dgm:pt>
    <dgm:pt modelId="{3DCAF641-2FA0-4A58-AF76-00ED7218C9F0}">
      <dgm:prSet phldrT="[Text]" custT="1"/>
      <dgm:spPr/>
      <dgm:t>
        <a:bodyPr/>
        <a:lstStyle/>
        <a:p>
          <a:r>
            <a:rPr lang="en-US" sz="1200" dirty="0" smtClean="0">
              <a:latin typeface="Arial" pitchFamily="34" charset="0"/>
              <a:cs typeface="Arial" pitchFamily="34" charset="0"/>
            </a:rPr>
            <a:t>Health related</a:t>
          </a:r>
        </a:p>
        <a:p>
          <a:r>
            <a:rPr lang="en-US" sz="1200" dirty="0" smtClean="0">
              <a:latin typeface="Arial" pitchFamily="34" charset="0"/>
              <a:cs typeface="Arial" pitchFamily="34" charset="0"/>
            </a:rPr>
            <a:t>(41)</a:t>
          </a:r>
        </a:p>
        <a:p>
          <a:endParaRPr lang="en-US" sz="1200" dirty="0">
            <a:latin typeface="Arial" pitchFamily="34" charset="0"/>
            <a:cs typeface="Arial" pitchFamily="34" charset="0"/>
          </a:endParaRPr>
        </a:p>
      </dgm:t>
    </dgm:pt>
    <dgm:pt modelId="{52642417-D3AC-44EE-99E2-0A8667361662}" type="parTrans" cxnId="{3A723060-05F2-4A4E-A147-C2AE305DA858}">
      <dgm:prSet/>
      <dgm:spPr/>
      <dgm:t>
        <a:bodyPr/>
        <a:lstStyle/>
        <a:p>
          <a:endParaRPr lang="en-US" sz="1200">
            <a:latin typeface="Arial" pitchFamily="34" charset="0"/>
            <a:cs typeface="Arial" pitchFamily="34" charset="0"/>
          </a:endParaRPr>
        </a:p>
      </dgm:t>
    </dgm:pt>
    <dgm:pt modelId="{3CECB56F-6F2B-468A-B086-003688B027A1}" type="sibTrans" cxnId="{3A723060-05F2-4A4E-A147-C2AE305DA858}">
      <dgm:prSet/>
      <dgm:spPr/>
      <dgm:t>
        <a:bodyPr/>
        <a:lstStyle/>
        <a:p>
          <a:endParaRPr lang="en-US" sz="1200">
            <a:latin typeface="Arial" pitchFamily="34" charset="0"/>
            <a:cs typeface="Arial" pitchFamily="34" charset="0"/>
          </a:endParaRPr>
        </a:p>
      </dgm:t>
    </dgm:pt>
    <dgm:pt modelId="{4AB61F44-A76A-49E7-946C-636129F1CEB0}">
      <dgm:prSet phldrT="[Text]" custT="1"/>
      <dgm:spPr/>
      <dgm:t>
        <a:bodyPr/>
        <a:lstStyle/>
        <a:p>
          <a:r>
            <a:rPr lang="en-US" sz="1200" dirty="0" smtClean="0">
              <a:latin typeface="Arial" pitchFamily="34" charset="0"/>
              <a:cs typeface="Arial" pitchFamily="34" charset="0"/>
            </a:rPr>
            <a:t>Kidney Failure</a:t>
          </a:r>
          <a:endParaRPr lang="en-US" sz="1200" dirty="0">
            <a:latin typeface="Arial" pitchFamily="34" charset="0"/>
            <a:cs typeface="Arial" pitchFamily="34" charset="0"/>
          </a:endParaRPr>
        </a:p>
      </dgm:t>
    </dgm:pt>
    <dgm:pt modelId="{BD14C57B-B77F-430B-8623-9B4F33C91293}" type="parTrans" cxnId="{4C26E59C-CBA4-4D0D-963F-C6B4447F9224}">
      <dgm:prSet/>
      <dgm:spPr/>
      <dgm:t>
        <a:bodyPr/>
        <a:lstStyle/>
        <a:p>
          <a:endParaRPr lang="en-US" sz="1200">
            <a:latin typeface="Arial" pitchFamily="34" charset="0"/>
            <a:cs typeface="Arial" pitchFamily="34" charset="0"/>
          </a:endParaRPr>
        </a:p>
      </dgm:t>
    </dgm:pt>
    <dgm:pt modelId="{9483E11A-5139-4D61-84B7-B63CE71EB89B}" type="sibTrans" cxnId="{4C26E59C-CBA4-4D0D-963F-C6B4447F9224}">
      <dgm:prSet/>
      <dgm:spPr/>
      <dgm:t>
        <a:bodyPr/>
        <a:lstStyle/>
        <a:p>
          <a:endParaRPr lang="en-US" sz="1200">
            <a:latin typeface="Arial" pitchFamily="34" charset="0"/>
            <a:cs typeface="Arial" pitchFamily="34" charset="0"/>
          </a:endParaRPr>
        </a:p>
      </dgm:t>
    </dgm:pt>
    <dgm:pt modelId="{D7FF2990-97BB-4EDB-89F5-E3AF1E2557F1}">
      <dgm:prSet phldrT="[Text]" custT="1"/>
      <dgm:spPr/>
      <dgm:t>
        <a:bodyPr/>
        <a:lstStyle/>
        <a:p>
          <a:r>
            <a:rPr lang="en-US" sz="1200" dirty="0" smtClean="0">
              <a:latin typeface="Arial" pitchFamily="34" charset="0"/>
              <a:cs typeface="Arial" pitchFamily="34" charset="0"/>
            </a:rPr>
            <a:t>Hypertension</a:t>
          </a:r>
          <a:endParaRPr lang="en-US" sz="1200" dirty="0">
            <a:latin typeface="Arial" pitchFamily="34" charset="0"/>
            <a:cs typeface="Arial" pitchFamily="34" charset="0"/>
          </a:endParaRPr>
        </a:p>
      </dgm:t>
    </dgm:pt>
    <dgm:pt modelId="{2FA6DA34-07E5-4880-BDE9-F4794B954B8B}" type="parTrans" cxnId="{85445B9C-CAB6-4725-9BED-284821F0C75E}">
      <dgm:prSet/>
      <dgm:spPr/>
      <dgm:t>
        <a:bodyPr/>
        <a:lstStyle/>
        <a:p>
          <a:endParaRPr lang="en-US" sz="1200">
            <a:latin typeface="Arial" pitchFamily="34" charset="0"/>
            <a:cs typeface="Arial" pitchFamily="34" charset="0"/>
          </a:endParaRPr>
        </a:p>
      </dgm:t>
    </dgm:pt>
    <dgm:pt modelId="{2CF6D0F1-40AB-4294-96F1-C44F18A0CF37}" type="sibTrans" cxnId="{85445B9C-CAB6-4725-9BED-284821F0C75E}">
      <dgm:prSet/>
      <dgm:spPr/>
      <dgm:t>
        <a:bodyPr/>
        <a:lstStyle/>
        <a:p>
          <a:endParaRPr lang="en-US" sz="1200">
            <a:latin typeface="Arial" pitchFamily="34" charset="0"/>
            <a:cs typeface="Arial" pitchFamily="34" charset="0"/>
          </a:endParaRPr>
        </a:p>
      </dgm:t>
    </dgm:pt>
    <dgm:pt modelId="{CED4D1B0-BF48-4C4B-BE21-071828F9431C}">
      <dgm:prSet phldrT="[Text]" custT="1"/>
      <dgm:spPr/>
      <dgm:t>
        <a:bodyPr/>
        <a:lstStyle/>
        <a:p>
          <a:r>
            <a:rPr lang="en-US" sz="1200" dirty="0" smtClean="0">
              <a:latin typeface="Arial" pitchFamily="34" charset="0"/>
              <a:cs typeface="Arial" pitchFamily="34" charset="0"/>
            </a:rPr>
            <a:t>Attributes related</a:t>
          </a:r>
        </a:p>
        <a:p>
          <a:r>
            <a:rPr lang="en-US" sz="1200" dirty="0" smtClean="0">
              <a:latin typeface="Arial" pitchFamily="34" charset="0"/>
              <a:cs typeface="Arial" pitchFamily="34" charset="0"/>
            </a:rPr>
            <a:t>(30)</a:t>
          </a:r>
        </a:p>
      </dgm:t>
    </dgm:pt>
    <dgm:pt modelId="{94B0BD0E-37BC-4DDB-BC29-89CF0527F641}" type="parTrans" cxnId="{9052FC39-8063-445F-9C06-84D42F107835}">
      <dgm:prSet/>
      <dgm:spPr/>
      <dgm:t>
        <a:bodyPr/>
        <a:lstStyle/>
        <a:p>
          <a:endParaRPr lang="en-US" sz="1200">
            <a:latin typeface="Arial" pitchFamily="34" charset="0"/>
            <a:cs typeface="Arial" pitchFamily="34" charset="0"/>
          </a:endParaRPr>
        </a:p>
      </dgm:t>
    </dgm:pt>
    <dgm:pt modelId="{CCD851C5-B8D8-4624-A2FE-1360775076F0}" type="sibTrans" cxnId="{9052FC39-8063-445F-9C06-84D42F107835}">
      <dgm:prSet/>
      <dgm:spPr/>
      <dgm:t>
        <a:bodyPr/>
        <a:lstStyle/>
        <a:p>
          <a:endParaRPr lang="en-US" sz="1200">
            <a:latin typeface="Arial" pitchFamily="34" charset="0"/>
            <a:cs typeface="Arial" pitchFamily="34" charset="0"/>
          </a:endParaRPr>
        </a:p>
      </dgm:t>
    </dgm:pt>
    <dgm:pt modelId="{ED60DC83-5F21-45AE-8EF4-68A5973763D4}">
      <dgm:prSet phldrT="[Text]" custT="1"/>
      <dgm:spPr/>
      <dgm:t>
        <a:bodyPr/>
        <a:lstStyle/>
        <a:p>
          <a:r>
            <a:rPr lang="en-US" sz="1200" dirty="0" smtClean="0">
              <a:latin typeface="Arial" pitchFamily="34" charset="0"/>
              <a:cs typeface="Arial" pitchFamily="34" charset="0"/>
            </a:rPr>
            <a:t>Insufficient saltiness, off flavor and taste</a:t>
          </a:r>
          <a:endParaRPr lang="en-US" sz="1200" dirty="0">
            <a:latin typeface="Arial" pitchFamily="34" charset="0"/>
            <a:cs typeface="Arial" pitchFamily="34" charset="0"/>
          </a:endParaRPr>
        </a:p>
      </dgm:t>
    </dgm:pt>
    <dgm:pt modelId="{73C9DDB6-B483-4A40-8B75-E9AD80436E0C}" type="parTrans" cxnId="{952C0CB2-0EDF-475E-BCFE-F82E488C60AD}">
      <dgm:prSet/>
      <dgm:spPr/>
      <dgm:t>
        <a:bodyPr/>
        <a:lstStyle/>
        <a:p>
          <a:endParaRPr lang="en-US" sz="1200">
            <a:latin typeface="Arial" pitchFamily="34" charset="0"/>
            <a:cs typeface="Arial" pitchFamily="34" charset="0"/>
          </a:endParaRPr>
        </a:p>
      </dgm:t>
    </dgm:pt>
    <dgm:pt modelId="{0F059EC7-ED6C-4C2F-8EE3-7B3AC1088D76}" type="sibTrans" cxnId="{952C0CB2-0EDF-475E-BCFE-F82E488C60AD}">
      <dgm:prSet/>
      <dgm:spPr/>
      <dgm:t>
        <a:bodyPr/>
        <a:lstStyle/>
        <a:p>
          <a:endParaRPr lang="en-US" sz="1200">
            <a:latin typeface="Arial" pitchFamily="34" charset="0"/>
            <a:cs typeface="Arial" pitchFamily="34" charset="0"/>
          </a:endParaRPr>
        </a:p>
      </dgm:t>
    </dgm:pt>
    <dgm:pt modelId="{2234BFA4-D909-4F85-B0F2-38574A500611}">
      <dgm:prSet phldrT="[Text]" custT="1"/>
      <dgm:spPr/>
      <dgm:t>
        <a:bodyPr/>
        <a:lstStyle/>
        <a:p>
          <a:r>
            <a:rPr lang="en-US" sz="1200" dirty="0" smtClean="0">
              <a:latin typeface="Arial" pitchFamily="34" charset="0"/>
              <a:cs typeface="Arial" pitchFamily="34" charset="0"/>
            </a:rPr>
            <a:t>Alternation of Appearance and inferior texture</a:t>
          </a:r>
          <a:endParaRPr lang="en-US" sz="1200" dirty="0">
            <a:latin typeface="Arial" pitchFamily="34" charset="0"/>
            <a:cs typeface="Arial" pitchFamily="34" charset="0"/>
          </a:endParaRPr>
        </a:p>
      </dgm:t>
    </dgm:pt>
    <dgm:pt modelId="{8B03B089-A007-4BE5-9796-774486D30A2B}" type="parTrans" cxnId="{2BA5ACDE-FE7C-49D2-AF74-4050773B2F7B}">
      <dgm:prSet/>
      <dgm:spPr/>
      <dgm:t>
        <a:bodyPr/>
        <a:lstStyle/>
        <a:p>
          <a:endParaRPr lang="en-US" sz="1200">
            <a:latin typeface="Arial" pitchFamily="34" charset="0"/>
            <a:cs typeface="Arial" pitchFamily="34" charset="0"/>
          </a:endParaRPr>
        </a:p>
      </dgm:t>
    </dgm:pt>
    <dgm:pt modelId="{8BD570DE-9C58-4981-91DC-E7328BAE8F47}" type="sibTrans" cxnId="{2BA5ACDE-FE7C-49D2-AF74-4050773B2F7B}">
      <dgm:prSet/>
      <dgm:spPr/>
      <dgm:t>
        <a:bodyPr/>
        <a:lstStyle/>
        <a:p>
          <a:endParaRPr lang="en-US" sz="1200">
            <a:latin typeface="Arial" pitchFamily="34" charset="0"/>
            <a:cs typeface="Arial" pitchFamily="34" charset="0"/>
          </a:endParaRPr>
        </a:p>
      </dgm:t>
    </dgm:pt>
    <dgm:pt modelId="{04B058F2-0D15-49F5-BBA9-9E62F223E7B7}" type="pres">
      <dgm:prSet presAssocID="{D69F173B-CDBE-4F71-859D-1B112D4AFDDC}" presName="composite" presStyleCnt="0">
        <dgm:presLayoutVars>
          <dgm:chMax val="5"/>
          <dgm:dir/>
          <dgm:animLvl val="ctr"/>
          <dgm:resizeHandles val="exact"/>
        </dgm:presLayoutVars>
      </dgm:prSet>
      <dgm:spPr/>
      <dgm:t>
        <a:bodyPr/>
        <a:lstStyle/>
        <a:p>
          <a:endParaRPr lang="en-US"/>
        </a:p>
      </dgm:t>
    </dgm:pt>
    <dgm:pt modelId="{9F3D29F5-8539-41B8-8AA6-65C877668C23}" type="pres">
      <dgm:prSet presAssocID="{D69F173B-CDBE-4F71-859D-1B112D4AFDDC}" presName="cycle" presStyleCnt="0"/>
      <dgm:spPr/>
    </dgm:pt>
    <dgm:pt modelId="{CA820A96-D8DD-494C-B478-C66F0B56FA97}" type="pres">
      <dgm:prSet presAssocID="{D69F173B-CDBE-4F71-859D-1B112D4AFDDC}" presName="centerShape" presStyleCnt="0"/>
      <dgm:spPr/>
    </dgm:pt>
    <dgm:pt modelId="{ADF6FDE4-BD01-4BD3-ADF6-D681E8AE47EF}" type="pres">
      <dgm:prSet presAssocID="{D69F173B-CDBE-4F71-859D-1B112D4AFDDC}" presName="connSite" presStyleLbl="node1" presStyleIdx="0" presStyleCnt="3"/>
      <dgm:spPr/>
    </dgm:pt>
    <dgm:pt modelId="{4602FC96-342D-49CF-96FE-4D3EAF629647}" type="pres">
      <dgm:prSet presAssocID="{D69F173B-CDBE-4F71-859D-1B112D4AFDDC}" presName="visible" presStyleLbl="node1" presStyleIdx="0" presStyleCnt="3" custScaleX="90542" custScaleY="62805" custLinFactNeighborX="791" custLinFactNeighborY="12"/>
      <dgm:spPr>
        <a:blipFill rotWithShape="1">
          <a:blip xmlns:r="http://schemas.openxmlformats.org/officeDocument/2006/relationships" r:embed="rId1"/>
          <a:stretch>
            <a:fillRect/>
          </a:stretch>
        </a:blipFill>
      </dgm:spPr>
      <dgm:t>
        <a:bodyPr/>
        <a:lstStyle/>
        <a:p>
          <a:endParaRPr lang="en-US"/>
        </a:p>
      </dgm:t>
    </dgm:pt>
    <dgm:pt modelId="{27B58FDA-0801-4E64-9955-FFD3440312A7}" type="pres">
      <dgm:prSet presAssocID="{52642417-D3AC-44EE-99E2-0A8667361662}" presName="Name25" presStyleLbl="parChTrans1D1" presStyleIdx="0" presStyleCnt="2"/>
      <dgm:spPr/>
      <dgm:t>
        <a:bodyPr/>
        <a:lstStyle/>
        <a:p>
          <a:endParaRPr lang="en-US"/>
        </a:p>
      </dgm:t>
    </dgm:pt>
    <dgm:pt modelId="{58D03958-B3A8-491C-9A7A-4C26F18FB761}" type="pres">
      <dgm:prSet presAssocID="{3DCAF641-2FA0-4A58-AF76-00ED7218C9F0}" presName="node" presStyleCnt="0"/>
      <dgm:spPr/>
    </dgm:pt>
    <dgm:pt modelId="{891C6D57-A27B-4045-87DE-E44CBB84392E}" type="pres">
      <dgm:prSet presAssocID="{3DCAF641-2FA0-4A58-AF76-00ED7218C9F0}" presName="parentNode" presStyleLbl="node1" presStyleIdx="1" presStyleCnt="3" custLinFactNeighborX="-40527" custLinFactNeighborY="-4213">
        <dgm:presLayoutVars>
          <dgm:chMax val="1"/>
          <dgm:bulletEnabled val="1"/>
        </dgm:presLayoutVars>
      </dgm:prSet>
      <dgm:spPr/>
      <dgm:t>
        <a:bodyPr/>
        <a:lstStyle/>
        <a:p>
          <a:endParaRPr lang="en-US"/>
        </a:p>
      </dgm:t>
    </dgm:pt>
    <dgm:pt modelId="{CAD2A41C-5AF2-4716-87F0-1640777B7048}" type="pres">
      <dgm:prSet presAssocID="{3DCAF641-2FA0-4A58-AF76-00ED7218C9F0}" presName="childNode" presStyleLbl="revTx" presStyleIdx="0" presStyleCnt="2">
        <dgm:presLayoutVars>
          <dgm:bulletEnabled val="1"/>
        </dgm:presLayoutVars>
      </dgm:prSet>
      <dgm:spPr/>
      <dgm:t>
        <a:bodyPr/>
        <a:lstStyle/>
        <a:p>
          <a:endParaRPr lang="en-US"/>
        </a:p>
      </dgm:t>
    </dgm:pt>
    <dgm:pt modelId="{4CE3EAB6-A284-478C-9F28-518148D3A80B}" type="pres">
      <dgm:prSet presAssocID="{94B0BD0E-37BC-4DDB-BC29-89CF0527F641}" presName="Name25" presStyleLbl="parChTrans1D1" presStyleIdx="1" presStyleCnt="2"/>
      <dgm:spPr/>
      <dgm:t>
        <a:bodyPr/>
        <a:lstStyle/>
        <a:p>
          <a:endParaRPr lang="en-US"/>
        </a:p>
      </dgm:t>
    </dgm:pt>
    <dgm:pt modelId="{4F64703F-75A0-4F51-AB8B-59A912D5ECF9}" type="pres">
      <dgm:prSet presAssocID="{CED4D1B0-BF48-4C4B-BE21-071828F9431C}" presName="node" presStyleCnt="0"/>
      <dgm:spPr/>
    </dgm:pt>
    <dgm:pt modelId="{85D9709D-FB58-4CD5-AD09-5AA9DB64D60F}" type="pres">
      <dgm:prSet presAssocID="{CED4D1B0-BF48-4C4B-BE21-071828F9431C}" presName="parentNode" presStyleLbl="node1" presStyleIdx="2" presStyleCnt="3" custLinFactNeighborX="-37511" custLinFactNeighborY="18230">
        <dgm:presLayoutVars>
          <dgm:chMax val="1"/>
          <dgm:bulletEnabled val="1"/>
        </dgm:presLayoutVars>
      </dgm:prSet>
      <dgm:spPr/>
      <dgm:t>
        <a:bodyPr/>
        <a:lstStyle/>
        <a:p>
          <a:endParaRPr lang="en-US"/>
        </a:p>
      </dgm:t>
    </dgm:pt>
    <dgm:pt modelId="{22BB865A-0296-4682-88E5-6DC85C85CF68}" type="pres">
      <dgm:prSet presAssocID="{CED4D1B0-BF48-4C4B-BE21-071828F9431C}" presName="childNode" presStyleLbl="revTx" presStyleIdx="1" presStyleCnt="2">
        <dgm:presLayoutVars>
          <dgm:bulletEnabled val="1"/>
        </dgm:presLayoutVars>
      </dgm:prSet>
      <dgm:spPr/>
      <dgm:t>
        <a:bodyPr/>
        <a:lstStyle/>
        <a:p>
          <a:endParaRPr lang="en-US"/>
        </a:p>
      </dgm:t>
    </dgm:pt>
  </dgm:ptLst>
  <dgm:cxnLst>
    <dgm:cxn modelId="{222AFDB4-5FD2-45B9-9317-40766028849B}" type="presOf" srcId="{ED60DC83-5F21-45AE-8EF4-68A5973763D4}" destId="{22BB865A-0296-4682-88E5-6DC85C85CF68}" srcOrd="0" destOrd="0" presId="urn:microsoft.com/office/officeart/2005/8/layout/radial2"/>
    <dgm:cxn modelId="{9A653F63-CCEC-4BF3-B070-D13E5AD6AE02}" type="presOf" srcId="{52642417-D3AC-44EE-99E2-0A8667361662}" destId="{27B58FDA-0801-4E64-9955-FFD3440312A7}" srcOrd="0" destOrd="0" presId="urn:microsoft.com/office/officeart/2005/8/layout/radial2"/>
    <dgm:cxn modelId="{879F0552-BB31-4B61-B92B-2DF070676150}" type="presOf" srcId="{CED4D1B0-BF48-4C4B-BE21-071828F9431C}" destId="{85D9709D-FB58-4CD5-AD09-5AA9DB64D60F}" srcOrd="0" destOrd="0" presId="urn:microsoft.com/office/officeart/2005/8/layout/radial2"/>
    <dgm:cxn modelId="{4C26E59C-CBA4-4D0D-963F-C6B4447F9224}" srcId="{3DCAF641-2FA0-4A58-AF76-00ED7218C9F0}" destId="{4AB61F44-A76A-49E7-946C-636129F1CEB0}" srcOrd="0" destOrd="0" parTransId="{BD14C57B-B77F-430B-8623-9B4F33C91293}" sibTransId="{9483E11A-5139-4D61-84B7-B63CE71EB89B}"/>
    <dgm:cxn modelId="{27E4E5B0-A91A-4F0A-BF42-D630C072345A}" type="presOf" srcId="{3DCAF641-2FA0-4A58-AF76-00ED7218C9F0}" destId="{891C6D57-A27B-4045-87DE-E44CBB84392E}" srcOrd="0" destOrd="0" presId="urn:microsoft.com/office/officeart/2005/8/layout/radial2"/>
    <dgm:cxn modelId="{96092A69-3D24-4DCE-BA59-0CD41816C5F6}" type="presOf" srcId="{D69F173B-CDBE-4F71-859D-1B112D4AFDDC}" destId="{04B058F2-0D15-49F5-BBA9-9E62F223E7B7}" srcOrd="0" destOrd="0" presId="urn:microsoft.com/office/officeart/2005/8/layout/radial2"/>
    <dgm:cxn modelId="{9052FC39-8063-445F-9C06-84D42F107835}" srcId="{D69F173B-CDBE-4F71-859D-1B112D4AFDDC}" destId="{CED4D1B0-BF48-4C4B-BE21-071828F9431C}" srcOrd="1" destOrd="0" parTransId="{94B0BD0E-37BC-4DDB-BC29-89CF0527F641}" sibTransId="{CCD851C5-B8D8-4624-A2FE-1360775076F0}"/>
    <dgm:cxn modelId="{2BA5ACDE-FE7C-49D2-AF74-4050773B2F7B}" srcId="{CED4D1B0-BF48-4C4B-BE21-071828F9431C}" destId="{2234BFA4-D909-4F85-B0F2-38574A500611}" srcOrd="1" destOrd="0" parTransId="{8B03B089-A007-4BE5-9796-774486D30A2B}" sibTransId="{8BD570DE-9C58-4981-91DC-E7328BAE8F47}"/>
    <dgm:cxn modelId="{BF89D35D-6E76-46F9-B4ED-96DB9B669A4D}" type="presOf" srcId="{2234BFA4-D909-4F85-B0F2-38574A500611}" destId="{22BB865A-0296-4682-88E5-6DC85C85CF68}" srcOrd="0" destOrd="1" presId="urn:microsoft.com/office/officeart/2005/8/layout/radial2"/>
    <dgm:cxn modelId="{3BDDCCC5-5CA7-457C-92D0-8347DA4BB628}" type="presOf" srcId="{94B0BD0E-37BC-4DDB-BC29-89CF0527F641}" destId="{4CE3EAB6-A284-478C-9F28-518148D3A80B}" srcOrd="0" destOrd="0" presId="urn:microsoft.com/office/officeart/2005/8/layout/radial2"/>
    <dgm:cxn modelId="{17C6C099-664D-428D-9C10-23DF0806685C}" type="presOf" srcId="{D7FF2990-97BB-4EDB-89F5-E3AF1E2557F1}" destId="{CAD2A41C-5AF2-4716-87F0-1640777B7048}" srcOrd="0" destOrd="1" presId="urn:microsoft.com/office/officeart/2005/8/layout/radial2"/>
    <dgm:cxn modelId="{3A723060-05F2-4A4E-A147-C2AE305DA858}" srcId="{D69F173B-CDBE-4F71-859D-1B112D4AFDDC}" destId="{3DCAF641-2FA0-4A58-AF76-00ED7218C9F0}" srcOrd="0" destOrd="0" parTransId="{52642417-D3AC-44EE-99E2-0A8667361662}" sibTransId="{3CECB56F-6F2B-468A-B086-003688B027A1}"/>
    <dgm:cxn modelId="{6E1D62B5-FC6F-4864-BDA5-244EDB49C26E}" type="presOf" srcId="{4AB61F44-A76A-49E7-946C-636129F1CEB0}" destId="{CAD2A41C-5AF2-4716-87F0-1640777B7048}" srcOrd="0" destOrd="0" presId="urn:microsoft.com/office/officeart/2005/8/layout/radial2"/>
    <dgm:cxn modelId="{952C0CB2-0EDF-475E-BCFE-F82E488C60AD}" srcId="{CED4D1B0-BF48-4C4B-BE21-071828F9431C}" destId="{ED60DC83-5F21-45AE-8EF4-68A5973763D4}" srcOrd="0" destOrd="0" parTransId="{73C9DDB6-B483-4A40-8B75-E9AD80436E0C}" sibTransId="{0F059EC7-ED6C-4C2F-8EE3-7B3AC1088D76}"/>
    <dgm:cxn modelId="{85445B9C-CAB6-4725-9BED-284821F0C75E}" srcId="{3DCAF641-2FA0-4A58-AF76-00ED7218C9F0}" destId="{D7FF2990-97BB-4EDB-89F5-E3AF1E2557F1}" srcOrd="1" destOrd="0" parTransId="{2FA6DA34-07E5-4880-BDE9-F4794B954B8B}" sibTransId="{2CF6D0F1-40AB-4294-96F1-C44F18A0CF37}"/>
    <dgm:cxn modelId="{5B1FDB09-32F5-4282-8EB4-AB4125FFB3AF}" type="presParOf" srcId="{04B058F2-0D15-49F5-BBA9-9E62F223E7B7}" destId="{9F3D29F5-8539-41B8-8AA6-65C877668C23}" srcOrd="0" destOrd="0" presId="urn:microsoft.com/office/officeart/2005/8/layout/radial2"/>
    <dgm:cxn modelId="{FBED7908-A17C-4852-BEB2-8A1F08AB199B}" type="presParOf" srcId="{9F3D29F5-8539-41B8-8AA6-65C877668C23}" destId="{CA820A96-D8DD-494C-B478-C66F0B56FA97}" srcOrd="0" destOrd="0" presId="urn:microsoft.com/office/officeart/2005/8/layout/radial2"/>
    <dgm:cxn modelId="{9B547D10-7C9D-453F-9579-3DA6D75A2A66}" type="presParOf" srcId="{CA820A96-D8DD-494C-B478-C66F0B56FA97}" destId="{ADF6FDE4-BD01-4BD3-ADF6-D681E8AE47EF}" srcOrd="0" destOrd="0" presId="urn:microsoft.com/office/officeart/2005/8/layout/radial2"/>
    <dgm:cxn modelId="{45E3BE98-C05F-496A-AD96-7BC2F2CA1900}" type="presParOf" srcId="{CA820A96-D8DD-494C-B478-C66F0B56FA97}" destId="{4602FC96-342D-49CF-96FE-4D3EAF629647}" srcOrd="1" destOrd="0" presId="urn:microsoft.com/office/officeart/2005/8/layout/radial2"/>
    <dgm:cxn modelId="{79278C10-534A-4BEE-86F0-EECC44C83AD2}" type="presParOf" srcId="{9F3D29F5-8539-41B8-8AA6-65C877668C23}" destId="{27B58FDA-0801-4E64-9955-FFD3440312A7}" srcOrd="1" destOrd="0" presId="urn:microsoft.com/office/officeart/2005/8/layout/radial2"/>
    <dgm:cxn modelId="{87828369-A42B-4A2E-8EF1-F8AA02A10086}" type="presParOf" srcId="{9F3D29F5-8539-41B8-8AA6-65C877668C23}" destId="{58D03958-B3A8-491C-9A7A-4C26F18FB761}" srcOrd="2" destOrd="0" presId="urn:microsoft.com/office/officeart/2005/8/layout/radial2"/>
    <dgm:cxn modelId="{D80BADCD-7FD1-4640-ADD1-6C005A001908}" type="presParOf" srcId="{58D03958-B3A8-491C-9A7A-4C26F18FB761}" destId="{891C6D57-A27B-4045-87DE-E44CBB84392E}" srcOrd="0" destOrd="0" presId="urn:microsoft.com/office/officeart/2005/8/layout/radial2"/>
    <dgm:cxn modelId="{A656E0A4-C3E8-4E01-8E16-548C6EB7AE58}" type="presParOf" srcId="{58D03958-B3A8-491C-9A7A-4C26F18FB761}" destId="{CAD2A41C-5AF2-4716-87F0-1640777B7048}" srcOrd="1" destOrd="0" presId="urn:microsoft.com/office/officeart/2005/8/layout/radial2"/>
    <dgm:cxn modelId="{BE9E6376-A21E-4C7D-B697-C9E174EDB37F}" type="presParOf" srcId="{9F3D29F5-8539-41B8-8AA6-65C877668C23}" destId="{4CE3EAB6-A284-478C-9F28-518148D3A80B}" srcOrd="3" destOrd="0" presId="urn:microsoft.com/office/officeart/2005/8/layout/radial2"/>
    <dgm:cxn modelId="{8DF6F3A3-4E30-4399-8C8E-B241F21E7039}" type="presParOf" srcId="{9F3D29F5-8539-41B8-8AA6-65C877668C23}" destId="{4F64703F-75A0-4F51-AB8B-59A912D5ECF9}" srcOrd="4" destOrd="0" presId="urn:microsoft.com/office/officeart/2005/8/layout/radial2"/>
    <dgm:cxn modelId="{19BCFC59-D532-4AE5-9C3D-8F92A1865F63}" type="presParOf" srcId="{4F64703F-75A0-4F51-AB8B-59A912D5ECF9}" destId="{85D9709D-FB58-4CD5-AD09-5AA9DB64D60F}" srcOrd="0" destOrd="0" presId="urn:microsoft.com/office/officeart/2005/8/layout/radial2"/>
    <dgm:cxn modelId="{63BAA2B3-F91F-408B-AD21-8C242DE1FF72}" type="presParOf" srcId="{4F64703F-75A0-4F51-AB8B-59A912D5ECF9}" destId="{22BB865A-0296-4682-88E5-6DC85C85CF6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F1FCC7-9ED9-44E6-BBDF-F0944A1038E5}" type="doc">
      <dgm:prSet loTypeId="urn:microsoft.com/office/officeart/2008/layout/VerticalCurvedList" loCatId="list" qsTypeId="urn:microsoft.com/office/officeart/2005/8/quickstyle/simple1" qsCatId="simple" csTypeId="urn:microsoft.com/office/officeart/2005/8/colors/colorful1#3" csCatId="colorful" phldr="1"/>
      <dgm:spPr/>
    </dgm:pt>
    <dgm:pt modelId="{828B1382-9FE5-464C-92C6-7492921854F1}">
      <dgm:prSet phldrT="[Text]" custT="1"/>
      <dgm:spPr/>
      <dgm:t>
        <a:bodyPr/>
        <a:lstStyle/>
        <a:p>
          <a:pPr algn="l"/>
          <a:r>
            <a:rPr lang="en-US" sz="1400" b="1" dirty="0" smtClean="0">
              <a:latin typeface="Cambria" panose="02040503050406030204" pitchFamily="18" charset="0"/>
              <a:ea typeface="Cambria" panose="02040503050406030204" pitchFamily="18" charset="0"/>
              <a:cs typeface="Arial" pitchFamily="34" charset="0"/>
            </a:rPr>
            <a:t>Use of Salt Substitute like </a:t>
          </a:r>
          <a:r>
            <a:rPr lang="en-US" sz="1400" i="1" dirty="0" smtClean="0">
              <a:latin typeface="Cambria" panose="02040503050406030204" pitchFamily="18" charset="0"/>
              <a:ea typeface="Cambria" panose="02040503050406030204" pitchFamily="18" charset="0"/>
              <a:cs typeface="Arial" pitchFamily="34" charset="0"/>
            </a:rPr>
            <a:t>Salicornia </a:t>
          </a:r>
          <a:r>
            <a:rPr lang="en-US" sz="1400" i="1" dirty="0" err="1" smtClean="0">
              <a:latin typeface="Cambria" panose="02040503050406030204" pitchFamily="18" charset="0"/>
              <a:ea typeface="Cambria" panose="02040503050406030204" pitchFamily="18" charset="0"/>
              <a:cs typeface="Arial" pitchFamily="34" charset="0"/>
            </a:rPr>
            <a:t>herbacea</a:t>
          </a:r>
          <a:r>
            <a:rPr lang="en-US" sz="1400" i="1" dirty="0" smtClean="0">
              <a:latin typeface="Cambria" panose="02040503050406030204" pitchFamily="18" charset="0"/>
              <a:ea typeface="Cambria" panose="02040503050406030204" pitchFamily="18" charset="0"/>
              <a:cs typeface="Arial" pitchFamily="34" charset="0"/>
            </a:rPr>
            <a:t> powder (2012)</a:t>
          </a:r>
          <a:endParaRPr lang="en-US" sz="1400" dirty="0">
            <a:latin typeface="Cambria" panose="02040503050406030204" pitchFamily="18" charset="0"/>
            <a:ea typeface="Cambria" panose="02040503050406030204" pitchFamily="18" charset="0"/>
          </a:endParaRPr>
        </a:p>
      </dgm:t>
    </dgm:pt>
    <dgm:pt modelId="{84BF32BB-4D9D-4233-9F47-911E9C05C95F}" type="parTrans" cxnId="{F4A186FD-FCB3-445C-A3A2-916C6BE23DE9}">
      <dgm:prSet/>
      <dgm:spPr/>
      <dgm:t>
        <a:bodyPr/>
        <a:lstStyle/>
        <a:p>
          <a:endParaRPr lang="en-US"/>
        </a:p>
      </dgm:t>
    </dgm:pt>
    <dgm:pt modelId="{0E7BE41A-6A17-4373-8E9F-B95332D2B485}" type="sibTrans" cxnId="{F4A186FD-FCB3-445C-A3A2-916C6BE23DE9}">
      <dgm:prSet/>
      <dgm:spPr/>
      <dgm:t>
        <a:bodyPr/>
        <a:lstStyle/>
        <a:p>
          <a:endParaRPr lang="en-US"/>
        </a:p>
      </dgm:t>
    </dgm:pt>
    <dgm:pt modelId="{AE321248-087E-4D41-B758-6CF644CE2124}">
      <dgm:prSet phldrT="[Text]" custT="1"/>
      <dgm:spPr/>
      <dgm:t>
        <a:bodyPr/>
        <a:lstStyle/>
        <a:p>
          <a:pPr algn="l"/>
          <a:r>
            <a:rPr lang="en-US" sz="1400" b="1" dirty="0" smtClean="0">
              <a:latin typeface="Cambria" panose="02040503050406030204" pitchFamily="18" charset="0"/>
              <a:ea typeface="Cambria" panose="02040503050406030204" pitchFamily="18" charset="0"/>
              <a:cs typeface="Arial" pitchFamily="34" charset="0"/>
            </a:rPr>
            <a:t>Replacement of </a:t>
          </a:r>
          <a:r>
            <a:rPr lang="en-US" sz="1400" b="1" dirty="0" err="1" smtClean="0">
              <a:latin typeface="Cambria" panose="02040503050406030204" pitchFamily="18" charset="0"/>
              <a:ea typeface="Cambria" panose="02040503050406030204" pitchFamily="18" charset="0"/>
              <a:cs typeface="Arial" pitchFamily="34" charset="0"/>
            </a:rPr>
            <a:t>NaCl</a:t>
          </a:r>
          <a:r>
            <a:rPr lang="en-US" sz="1400" b="1" dirty="0" smtClean="0">
              <a:latin typeface="Cambria" panose="02040503050406030204" pitchFamily="18" charset="0"/>
              <a:ea typeface="Cambria" panose="02040503050406030204" pitchFamily="18" charset="0"/>
              <a:cs typeface="Arial" pitchFamily="34" charset="0"/>
            </a:rPr>
            <a:t> </a:t>
          </a:r>
          <a:r>
            <a:rPr lang="en-US" sz="1400" dirty="0" smtClean="0">
              <a:latin typeface="Cambria" panose="02040503050406030204" pitchFamily="18" charset="0"/>
              <a:ea typeface="Cambria" panose="02040503050406030204" pitchFamily="18" charset="0"/>
              <a:cs typeface="Arial" pitchFamily="34" charset="0"/>
            </a:rPr>
            <a:t>with like </a:t>
          </a:r>
          <a:r>
            <a:rPr lang="en-US" sz="1400" i="1" dirty="0" err="1" smtClean="0">
              <a:latin typeface="Cambria" panose="02040503050406030204" pitchFamily="18" charset="0"/>
              <a:ea typeface="Cambria" panose="02040503050406030204" pitchFamily="18" charset="0"/>
              <a:cs typeface="Arial" pitchFamily="34" charset="0"/>
            </a:rPr>
            <a:t>monopotassium</a:t>
          </a:r>
          <a:r>
            <a:rPr lang="en-US" sz="1400" i="1" dirty="0" smtClean="0">
              <a:latin typeface="Cambria" panose="02040503050406030204" pitchFamily="18" charset="0"/>
              <a:ea typeface="Cambria" panose="02040503050406030204" pitchFamily="18" charset="0"/>
              <a:cs typeface="Arial" pitchFamily="34" charset="0"/>
            </a:rPr>
            <a:t> phosphate, and potassium citrate (2015)</a:t>
          </a:r>
          <a:endParaRPr lang="en-US" sz="1400" dirty="0">
            <a:latin typeface="Cambria" panose="02040503050406030204" pitchFamily="18" charset="0"/>
            <a:ea typeface="Cambria" panose="02040503050406030204" pitchFamily="18" charset="0"/>
          </a:endParaRPr>
        </a:p>
      </dgm:t>
    </dgm:pt>
    <dgm:pt modelId="{DA9E2E9E-F268-46E7-9ED2-7449CA731DF1}" type="parTrans" cxnId="{449EE81B-66C9-45A9-9FE0-C2BC70F8653A}">
      <dgm:prSet/>
      <dgm:spPr/>
      <dgm:t>
        <a:bodyPr/>
        <a:lstStyle/>
        <a:p>
          <a:endParaRPr lang="en-US"/>
        </a:p>
      </dgm:t>
    </dgm:pt>
    <dgm:pt modelId="{9166D1DB-908F-4475-A4B3-70AA014F079E}" type="sibTrans" cxnId="{449EE81B-66C9-45A9-9FE0-C2BC70F8653A}">
      <dgm:prSet/>
      <dgm:spPr/>
      <dgm:t>
        <a:bodyPr/>
        <a:lstStyle/>
        <a:p>
          <a:endParaRPr lang="en-US"/>
        </a:p>
      </dgm:t>
    </dgm:pt>
    <dgm:pt modelId="{93B0A82F-5C03-4953-A6B0-87012A7A4FEB}">
      <dgm:prSet phldrT="[Text]" custT="1"/>
      <dgm:spPr/>
      <dgm:t>
        <a:bodyPr/>
        <a:lstStyle/>
        <a:p>
          <a:pPr algn="l"/>
          <a:r>
            <a:rPr lang="en-US" sz="1400" b="0" i="0" dirty="0" smtClean="0">
              <a:latin typeface="Cambria" panose="02040503050406030204" pitchFamily="18" charset="0"/>
              <a:ea typeface="Cambria" panose="02040503050406030204" pitchFamily="18" charset="0"/>
              <a:cs typeface="Arial" pitchFamily="34" charset="0"/>
            </a:rPr>
            <a:t>Use of other low sodium salts like </a:t>
          </a:r>
          <a:r>
            <a:rPr lang="en-US" sz="1400" b="0" i="0" dirty="0" err="1" smtClean="0">
              <a:latin typeface="Cambria" panose="02040503050406030204" pitchFamily="18" charset="0"/>
              <a:ea typeface="Cambria" panose="02040503050406030204" pitchFamily="18" charset="0"/>
              <a:cs typeface="Arial" pitchFamily="34" charset="0"/>
            </a:rPr>
            <a:t>KCl</a:t>
          </a:r>
          <a:r>
            <a:rPr lang="en-US" sz="1400" b="0" i="0" dirty="0" smtClean="0">
              <a:latin typeface="Cambria" panose="02040503050406030204" pitchFamily="18" charset="0"/>
              <a:ea typeface="Cambria" panose="02040503050406030204" pitchFamily="18" charset="0"/>
              <a:cs typeface="Arial" pitchFamily="34" charset="0"/>
            </a:rPr>
            <a:t> and sodium gluconate in addition to </a:t>
          </a:r>
          <a:r>
            <a:rPr lang="en-US" sz="1400" b="0" i="0" dirty="0" err="1" smtClean="0">
              <a:latin typeface="Cambria" panose="02040503050406030204" pitchFamily="18" charset="0"/>
              <a:ea typeface="Cambria" panose="02040503050406030204" pitchFamily="18" charset="0"/>
              <a:cs typeface="Arial" pitchFamily="34" charset="0"/>
            </a:rPr>
            <a:t>NaCl</a:t>
          </a:r>
          <a:r>
            <a:rPr lang="en-US" sz="1400" b="0" i="0" dirty="0" smtClean="0">
              <a:latin typeface="Cambria" panose="02040503050406030204" pitchFamily="18" charset="0"/>
              <a:ea typeface="Cambria" panose="02040503050406030204" pitchFamily="18" charset="0"/>
              <a:cs typeface="Arial" pitchFamily="34" charset="0"/>
            </a:rPr>
            <a:t> (2006)</a:t>
          </a:r>
          <a:endParaRPr lang="en-US" sz="1400" b="0" i="0" dirty="0">
            <a:latin typeface="Cambria" panose="02040503050406030204" pitchFamily="18" charset="0"/>
            <a:ea typeface="Cambria" panose="02040503050406030204" pitchFamily="18" charset="0"/>
          </a:endParaRPr>
        </a:p>
      </dgm:t>
    </dgm:pt>
    <dgm:pt modelId="{F64B9DF1-A623-4F76-A804-5CD3CC9F5756}" type="parTrans" cxnId="{E621468A-6F2C-4026-A0FE-BC4B9418ACFD}">
      <dgm:prSet/>
      <dgm:spPr/>
      <dgm:t>
        <a:bodyPr/>
        <a:lstStyle/>
        <a:p>
          <a:endParaRPr lang="en-US"/>
        </a:p>
      </dgm:t>
    </dgm:pt>
    <dgm:pt modelId="{DBD747D1-BE97-4E35-A854-16A3FFCBB9E1}" type="sibTrans" cxnId="{E621468A-6F2C-4026-A0FE-BC4B9418ACFD}">
      <dgm:prSet/>
      <dgm:spPr/>
      <dgm:t>
        <a:bodyPr/>
        <a:lstStyle/>
        <a:p>
          <a:endParaRPr lang="en-US"/>
        </a:p>
      </dgm:t>
    </dgm:pt>
    <dgm:pt modelId="{4E41142F-179C-40DD-9298-A48C75B297BD}">
      <dgm:prSet custT="1"/>
      <dgm:spPr/>
      <dgm:t>
        <a:bodyPr/>
        <a:lstStyle/>
        <a:p>
          <a:pPr algn="l"/>
          <a:r>
            <a:rPr lang="en-US" sz="1400" dirty="0" smtClean="0">
              <a:latin typeface="Cambria" panose="02040503050406030204" pitchFamily="18" charset="0"/>
              <a:ea typeface="Cambria" panose="02040503050406030204" pitchFamily="18" charset="0"/>
              <a:cs typeface="Arial" panose="020B0604020202020204" pitchFamily="34" charset="0"/>
            </a:rPr>
            <a:t>Use of </a:t>
          </a:r>
          <a:r>
            <a:rPr lang="en-US" sz="1400" b="1" dirty="0" smtClean="0">
              <a:latin typeface="Cambria" panose="02040503050406030204" pitchFamily="18" charset="0"/>
              <a:ea typeface="Cambria" panose="02040503050406030204" pitchFamily="18" charset="0"/>
              <a:cs typeface="Arial" pitchFamily="34" charset="0"/>
            </a:rPr>
            <a:t>Low amount of salt concentration with salty taste enhancers (2008)</a:t>
          </a:r>
          <a:endParaRPr lang="en-US" sz="1400" dirty="0">
            <a:latin typeface="Cambria" panose="02040503050406030204" pitchFamily="18" charset="0"/>
            <a:ea typeface="Cambria" panose="02040503050406030204" pitchFamily="18" charset="0"/>
            <a:cs typeface="Arial" panose="020B0604020202020204" pitchFamily="34" charset="0"/>
          </a:endParaRPr>
        </a:p>
      </dgm:t>
    </dgm:pt>
    <dgm:pt modelId="{1FCAD6E7-93EA-42EF-94C1-0A238F669746}" type="parTrans" cxnId="{77318864-CFC7-4EB7-963C-AF924179B1A1}">
      <dgm:prSet/>
      <dgm:spPr/>
      <dgm:t>
        <a:bodyPr/>
        <a:lstStyle/>
        <a:p>
          <a:endParaRPr lang="en-US"/>
        </a:p>
      </dgm:t>
    </dgm:pt>
    <dgm:pt modelId="{F9B5B5E0-146C-48D0-B2DF-690A9E5FD5F3}" type="sibTrans" cxnId="{77318864-CFC7-4EB7-963C-AF924179B1A1}">
      <dgm:prSet/>
      <dgm:spPr/>
      <dgm:t>
        <a:bodyPr/>
        <a:lstStyle/>
        <a:p>
          <a:endParaRPr lang="en-US"/>
        </a:p>
      </dgm:t>
    </dgm:pt>
    <dgm:pt modelId="{7B1112AB-8DD0-4178-A31B-D886EEFCFFB3}">
      <dgm:prSet custT="1"/>
      <dgm:spPr/>
      <dgm:t>
        <a:bodyPr/>
        <a:lstStyle/>
        <a:p>
          <a:pPr algn="l"/>
          <a:r>
            <a:rPr lang="en-US" sz="1400" dirty="0" smtClean="0">
              <a:latin typeface="Cambria" panose="02040503050406030204" pitchFamily="18" charset="0"/>
              <a:ea typeface="Cambria" panose="02040503050406030204" pitchFamily="18" charset="0"/>
              <a:cs typeface="Arial" pitchFamily="34" charset="0"/>
            </a:rPr>
            <a:t>Use of  salty low sodium n</a:t>
          </a:r>
          <a:r>
            <a:rPr lang="en-US" sz="1400" b="1" i="1" dirty="0" smtClean="0">
              <a:latin typeface="Cambria" panose="02040503050406030204" pitchFamily="18" charset="0"/>
              <a:ea typeface="Cambria" panose="02040503050406030204" pitchFamily="18" charset="0"/>
              <a:cs typeface="Arial" pitchFamily="34" charset="0"/>
            </a:rPr>
            <a:t>ovel compositions (2015)</a:t>
          </a:r>
          <a:endParaRPr lang="en-US" sz="1400" dirty="0">
            <a:latin typeface="Cambria" panose="02040503050406030204" pitchFamily="18" charset="0"/>
            <a:ea typeface="Cambria" panose="02040503050406030204" pitchFamily="18" charset="0"/>
            <a:cs typeface="Arial" pitchFamily="34" charset="0"/>
          </a:endParaRPr>
        </a:p>
      </dgm:t>
    </dgm:pt>
    <dgm:pt modelId="{0605793B-D602-42E7-AB73-33CC75BC5D0F}" type="parTrans" cxnId="{4068EC62-BF6C-45A1-8CA8-D932D7658283}">
      <dgm:prSet/>
      <dgm:spPr/>
      <dgm:t>
        <a:bodyPr/>
        <a:lstStyle/>
        <a:p>
          <a:endParaRPr lang="en-US"/>
        </a:p>
      </dgm:t>
    </dgm:pt>
    <dgm:pt modelId="{266CFEFD-2328-4A1F-92BB-A57524A71B63}" type="sibTrans" cxnId="{4068EC62-BF6C-45A1-8CA8-D932D7658283}">
      <dgm:prSet/>
      <dgm:spPr/>
      <dgm:t>
        <a:bodyPr/>
        <a:lstStyle/>
        <a:p>
          <a:endParaRPr lang="en-US"/>
        </a:p>
      </dgm:t>
    </dgm:pt>
    <dgm:pt modelId="{40CB7EDE-3DC0-4A6A-98A2-1D977C29B3AA}" type="pres">
      <dgm:prSet presAssocID="{E8F1FCC7-9ED9-44E6-BBDF-F0944A1038E5}" presName="Name0" presStyleCnt="0">
        <dgm:presLayoutVars>
          <dgm:chMax val="7"/>
          <dgm:chPref val="7"/>
          <dgm:dir/>
        </dgm:presLayoutVars>
      </dgm:prSet>
      <dgm:spPr/>
    </dgm:pt>
    <dgm:pt modelId="{353B172E-7CD5-4419-8283-65799C2FF2BB}" type="pres">
      <dgm:prSet presAssocID="{E8F1FCC7-9ED9-44E6-BBDF-F0944A1038E5}" presName="Name1" presStyleCnt="0"/>
      <dgm:spPr/>
    </dgm:pt>
    <dgm:pt modelId="{431C79FB-FBF2-4F69-A575-6BAD182A21F5}" type="pres">
      <dgm:prSet presAssocID="{E8F1FCC7-9ED9-44E6-BBDF-F0944A1038E5}" presName="cycle" presStyleCnt="0"/>
      <dgm:spPr/>
    </dgm:pt>
    <dgm:pt modelId="{995CDF20-1B08-4B69-9091-733FDCB22B57}" type="pres">
      <dgm:prSet presAssocID="{E8F1FCC7-9ED9-44E6-BBDF-F0944A1038E5}" presName="srcNode" presStyleLbl="node1" presStyleIdx="0" presStyleCnt="5"/>
      <dgm:spPr/>
    </dgm:pt>
    <dgm:pt modelId="{490515FE-6CFA-4408-8D09-8B16A19499E3}" type="pres">
      <dgm:prSet presAssocID="{E8F1FCC7-9ED9-44E6-BBDF-F0944A1038E5}" presName="conn" presStyleLbl="parChTrans1D2" presStyleIdx="0" presStyleCnt="1"/>
      <dgm:spPr/>
      <dgm:t>
        <a:bodyPr/>
        <a:lstStyle/>
        <a:p>
          <a:endParaRPr lang="en-US"/>
        </a:p>
      </dgm:t>
    </dgm:pt>
    <dgm:pt modelId="{440707D8-BAEE-4629-A970-EB7C275A95C6}" type="pres">
      <dgm:prSet presAssocID="{E8F1FCC7-9ED9-44E6-BBDF-F0944A1038E5}" presName="extraNode" presStyleLbl="node1" presStyleIdx="0" presStyleCnt="5"/>
      <dgm:spPr/>
    </dgm:pt>
    <dgm:pt modelId="{1EEB15B9-F13E-4EDC-9757-4841665DD417}" type="pres">
      <dgm:prSet presAssocID="{E8F1FCC7-9ED9-44E6-BBDF-F0944A1038E5}" presName="dstNode" presStyleLbl="node1" presStyleIdx="0" presStyleCnt="5"/>
      <dgm:spPr/>
    </dgm:pt>
    <dgm:pt modelId="{DF1CA22B-93CE-4221-9FCD-E1B55E620C62}" type="pres">
      <dgm:prSet presAssocID="{828B1382-9FE5-464C-92C6-7492921854F1}" presName="text_1" presStyleLbl="node1" presStyleIdx="0" presStyleCnt="5" custLinFactNeighborX="-228" custLinFactNeighborY="27928">
        <dgm:presLayoutVars>
          <dgm:bulletEnabled val="1"/>
        </dgm:presLayoutVars>
      </dgm:prSet>
      <dgm:spPr/>
      <dgm:t>
        <a:bodyPr/>
        <a:lstStyle/>
        <a:p>
          <a:endParaRPr lang="en-US"/>
        </a:p>
      </dgm:t>
    </dgm:pt>
    <dgm:pt modelId="{B1D08A96-099B-47DF-8C8B-02FC3F16DC74}" type="pres">
      <dgm:prSet presAssocID="{828B1382-9FE5-464C-92C6-7492921854F1}" presName="accent_1" presStyleCnt="0"/>
      <dgm:spPr/>
    </dgm:pt>
    <dgm:pt modelId="{46FA09FB-21CF-461D-95C5-A6AF153AF603}" type="pres">
      <dgm:prSet presAssocID="{828B1382-9FE5-464C-92C6-7492921854F1}" presName="accentRepeatNode" presStyleLbl="solidFgAcc1" presStyleIdx="0" presStyleCnt="5"/>
      <dgm:spPr/>
    </dgm:pt>
    <dgm:pt modelId="{49A75F50-6B36-4801-8E83-E9B268B93CE4}" type="pres">
      <dgm:prSet presAssocID="{AE321248-087E-4D41-B758-6CF644CE2124}" presName="text_2" presStyleLbl="node1" presStyleIdx="1" presStyleCnt="5">
        <dgm:presLayoutVars>
          <dgm:bulletEnabled val="1"/>
        </dgm:presLayoutVars>
      </dgm:prSet>
      <dgm:spPr/>
      <dgm:t>
        <a:bodyPr/>
        <a:lstStyle/>
        <a:p>
          <a:endParaRPr lang="en-US"/>
        </a:p>
      </dgm:t>
    </dgm:pt>
    <dgm:pt modelId="{609CA969-5DC6-4A05-9821-677D7E1F20DD}" type="pres">
      <dgm:prSet presAssocID="{AE321248-087E-4D41-B758-6CF644CE2124}" presName="accent_2" presStyleCnt="0"/>
      <dgm:spPr/>
    </dgm:pt>
    <dgm:pt modelId="{7D2A541D-7577-424D-8552-94FBF2D4A82B}" type="pres">
      <dgm:prSet presAssocID="{AE321248-087E-4D41-B758-6CF644CE2124}" presName="accentRepeatNode" presStyleLbl="solidFgAcc1" presStyleIdx="1" presStyleCnt="5"/>
      <dgm:spPr/>
    </dgm:pt>
    <dgm:pt modelId="{355D4263-D0E9-4341-8DB0-5CE7AF49E849}" type="pres">
      <dgm:prSet presAssocID="{93B0A82F-5C03-4953-A6B0-87012A7A4FEB}" presName="text_3" presStyleLbl="node1" presStyleIdx="2" presStyleCnt="5">
        <dgm:presLayoutVars>
          <dgm:bulletEnabled val="1"/>
        </dgm:presLayoutVars>
      </dgm:prSet>
      <dgm:spPr/>
      <dgm:t>
        <a:bodyPr/>
        <a:lstStyle/>
        <a:p>
          <a:endParaRPr lang="en-US"/>
        </a:p>
      </dgm:t>
    </dgm:pt>
    <dgm:pt modelId="{09557EA2-A044-4054-A154-27CF0F254348}" type="pres">
      <dgm:prSet presAssocID="{93B0A82F-5C03-4953-A6B0-87012A7A4FEB}" presName="accent_3" presStyleCnt="0"/>
      <dgm:spPr/>
    </dgm:pt>
    <dgm:pt modelId="{07F9288D-3394-4A57-AE28-D192E866DFF1}" type="pres">
      <dgm:prSet presAssocID="{93B0A82F-5C03-4953-A6B0-87012A7A4FEB}" presName="accentRepeatNode" presStyleLbl="solidFgAcc1" presStyleIdx="2" presStyleCnt="5"/>
      <dgm:spPr/>
    </dgm:pt>
    <dgm:pt modelId="{55BE5CD6-F454-42FF-A349-592271ADA1B8}" type="pres">
      <dgm:prSet presAssocID="{4E41142F-179C-40DD-9298-A48C75B297BD}" presName="text_4" presStyleLbl="node1" presStyleIdx="3" presStyleCnt="5">
        <dgm:presLayoutVars>
          <dgm:bulletEnabled val="1"/>
        </dgm:presLayoutVars>
      </dgm:prSet>
      <dgm:spPr/>
      <dgm:t>
        <a:bodyPr/>
        <a:lstStyle/>
        <a:p>
          <a:endParaRPr lang="en-US"/>
        </a:p>
      </dgm:t>
    </dgm:pt>
    <dgm:pt modelId="{03AE6C45-5BCB-42AC-8F3B-702EA1DC53C5}" type="pres">
      <dgm:prSet presAssocID="{4E41142F-179C-40DD-9298-A48C75B297BD}" presName="accent_4" presStyleCnt="0"/>
      <dgm:spPr/>
    </dgm:pt>
    <dgm:pt modelId="{92B4A8C7-5B74-46C6-B0C6-A3E562E90062}" type="pres">
      <dgm:prSet presAssocID="{4E41142F-179C-40DD-9298-A48C75B297BD}" presName="accentRepeatNode" presStyleLbl="solidFgAcc1" presStyleIdx="3" presStyleCnt="5"/>
      <dgm:spPr/>
    </dgm:pt>
    <dgm:pt modelId="{EB47C10B-9C34-4447-80B1-42B5346D2905}" type="pres">
      <dgm:prSet presAssocID="{7B1112AB-8DD0-4178-A31B-D886EEFCFFB3}" presName="text_5" presStyleLbl="node1" presStyleIdx="4" presStyleCnt="5">
        <dgm:presLayoutVars>
          <dgm:bulletEnabled val="1"/>
        </dgm:presLayoutVars>
      </dgm:prSet>
      <dgm:spPr/>
      <dgm:t>
        <a:bodyPr/>
        <a:lstStyle/>
        <a:p>
          <a:endParaRPr lang="en-US"/>
        </a:p>
      </dgm:t>
    </dgm:pt>
    <dgm:pt modelId="{24238EDF-342D-4348-B3CF-DEB8466FA435}" type="pres">
      <dgm:prSet presAssocID="{7B1112AB-8DD0-4178-A31B-D886EEFCFFB3}" presName="accent_5" presStyleCnt="0"/>
      <dgm:spPr/>
    </dgm:pt>
    <dgm:pt modelId="{F35D8337-1EE3-45FE-8DC9-255122EEFB42}" type="pres">
      <dgm:prSet presAssocID="{7B1112AB-8DD0-4178-A31B-D886EEFCFFB3}" presName="accentRepeatNode" presStyleLbl="solidFgAcc1" presStyleIdx="4" presStyleCnt="5"/>
      <dgm:spPr/>
    </dgm:pt>
  </dgm:ptLst>
  <dgm:cxnLst>
    <dgm:cxn modelId="{30F73A45-71D6-4061-A7F2-744EA3A68D84}" type="presOf" srcId="{0E7BE41A-6A17-4373-8E9F-B95332D2B485}" destId="{490515FE-6CFA-4408-8D09-8B16A19499E3}" srcOrd="0" destOrd="0" presId="urn:microsoft.com/office/officeart/2008/layout/VerticalCurvedList"/>
    <dgm:cxn modelId="{449EE81B-66C9-45A9-9FE0-C2BC70F8653A}" srcId="{E8F1FCC7-9ED9-44E6-BBDF-F0944A1038E5}" destId="{AE321248-087E-4D41-B758-6CF644CE2124}" srcOrd="1" destOrd="0" parTransId="{DA9E2E9E-F268-46E7-9ED2-7449CA731DF1}" sibTransId="{9166D1DB-908F-4475-A4B3-70AA014F079E}"/>
    <dgm:cxn modelId="{1FB32DA7-4B40-4C35-BF5C-81AFC9CB7C5D}" type="presOf" srcId="{E8F1FCC7-9ED9-44E6-BBDF-F0944A1038E5}" destId="{40CB7EDE-3DC0-4A6A-98A2-1D977C29B3AA}" srcOrd="0" destOrd="0" presId="urn:microsoft.com/office/officeart/2008/layout/VerticalCurvedList"/>
    <dgm:cxn modelId="{F5D2ADD2-EEAB-4D90-A9C9-0E31FBAE663B}" type="presOf" srcId="{4E41142F-179C-40DD-9298-A48C75B297BD}" destId="{55BE5CD6-F454-42FF-A349-592271ADA1B8}" srcOrd="0" destOrd="0" presId="urn:microsoft.com/office/officeart/2008/layout/VerticalCurvedList"/>
    <dgm:cxn modelId="{F1A66657-07FC-44A2-9B18-ED178344D2CF}" type="presOf" srcId="{93B0A82F-5C03-4953-A6B0-87012A7A4FEB}" destId="{355D4263-D0E9-4341-8DB0-5CE7AF49E849}" srcOrd="0" destOrd="0" presId="urn:microsoft.com/office/officeart/2008/layout/VerticalCurvedList"/>
    <dgm:cxn modelId="{CE1B86C2-7A1E-468C-A152-8810A6717D13}" type="presOf" srcId="{AE321248-087E-4D41-B758-6CF644CE2124}" destId="{49A75F50-6B36-4801-8E83-E9B268B93CE4}" srcOrd="0" destOrd="0" presId="urn:microsoft.com/office/officeart/2008/layout/VerticalCurvedList"/>
    <dgm:cxn modelId="{E621468A-6F2C-4026-A0FE-BC4B9418ACFD}" srcId="{E8F1FCC7-9ED9-44E6-BBDF-F0944A1038E5}" destId="{93B0A82F-5C03-4953-A6B0-87012A7A4FEB}" srcOrd="2" destOrd="0" parTransId="{F64B9DF1-A623-4F76-A804-5CD3CC9F5756}" sibTransId="{DBD747D1-BE97-4E35-A854-16A3FFCBB9E1}"/>
    <dgm:cxn modelId="{BC410CA5-F6AC-4042-85AA-FA2BDBD7418A}" type="presOf" srcId="{828B1382-9FE5-464C-92C6-7492921854F1}" destId="{DF1CA22B-93CE-4221-9FCD-E1B55E620C62}" srcOrd="0" destOrd="0" presId="urn:microsoft.com/office/officeart/2008/layout/VerticalCurvedList"/>
    <dgm:cxn modelId="{DFF2FF0A-8DDE-4715-B717-80ACD5D2DAC2}" type="presOf" srcId="{7B1112AB-8DD0-4178-A31B-D886EEFCFFB3}" destId="{EB47C10B-9C34-4447-80B1-42B5346D2905}" srcOrd="0" destOrd="0" presId="urn:microsoft.com/office/officeart/2008/layout/VerticalCurvedList"/>
    <dgm:cxn modelId="{77318864-CFC7-4EB7-963C-AF924179B1A1}" srcId="{E8F1FCC7-9ED9-44E6-BBDF-F0944A1038E5}" destId="{4E41142F-179C-40DD-9298-A48C75B297BD}" srcOrd="3" destOrd="0" parTransId="{1FCAD6E7-93EA-42EF-94C1-0A238F669746}" sibTransId="{F9B5B5E0-146C-48D0-B2DF-690A9E5FD5F3}"/>
    <dgm:cxn modelId="{4068EC62-BF6C-45A1-8CA8-D932D7658283}" srcId="{E8F1FCC7-9ED9-44E6-BBDF-F0944A1038E5}" destId="{7B1112AB-8DD0-4178-A31B-D886EEFCFFB3}" srcOrd="4" destOrd="0" parTransId="{0605793B-D602-42E7-AB73-33CC75BC5D0F}" sibTransId="{266CFEFD-2328-4A1F-92BB-A57524A71B63}"/>
    <dgm:cxn modelId="{F4A186FD-FCB3-445C-A3A2-916C6BE23DE9}" srcId="{E8F1FCC7-9ED9-44E6-BBDF-F0944A1038E5}" destId="{828B1382-9FE5-464C-92C6-7492921854F1}" srcOrd="0" destOrd="0" parTransId="{84BF32BB-4D9D-4233-9F47-911E9C05C95F}" sibTransId="{0E7BE41A-6A17-4373-8E9F-B95332D2B485}"/>
    <dgm:cxn modelId="{A911D46F-5116-4318-B7CD-BBC09466BCE9}" type="presParOf" srcId="{40CB7EDE-3DC0-4A6A-98A2-1D977C29B3AA}" destId="{353B172E-7CD5-4419-8283-65799C2FF2BB}" srcOrd="0" destOrd="0" presId="urn:microsoft.com/office/officeart/2008/layout/VerticalCurvedList"/>
    <dgm:cxn modelId="{ACCFDC17-DEE2-4384-A821-B0ACB8F640F8}" type="presParOf" srcId="{353B172E-7CD5-4419-8283-65799C2FF2BB}" destId="{431C79FB-FBF2-4F69-A575-6BAD182A21F5}" srcOrd="0" destOrd="0" presId="urn:microsoft.com/office/officeart/2008/layout/VerticalCurvedList"/>
    <dgm:cxn modelId="{45956263-CD58-4093-A9C7-2A0C3C21752E}" type="presParOf" srcId="{431C79FB-FBF2-4F69-A575-6BAD182A21F5}" destId="{995CDF20-1B08-4B69-9091-733FDCB22B57}" srcOrd="0" destOrd="0" presId="urn:microsoft.com/office/officeart/2008/layout/VerticalCurvedList"/>
    <dgm:cxn modelId="{E5480CC9-1E55-44FD-A74B-2133C8455A06}" type="presParOf" srcId="{431C79FB-FBF2-4F69-A575-6BAD182A21F5}" destId="{490515FE-6CFA-4408-8D09-8B16A19499E3}" srcOrd="1" destOrd="0" presId="urn:microsoft.com/office/officeart/2008/layout/VerticalCurvedList"/>
    <dgm:cxn modelId="{18E1A5D3-8444-43F1-B622-1AB1D01823D1}" type="presParOf" srcId="{431C79FB-FBF2-4F69-A575-6BAD182A21F5}" destId="{440707D8-BAEE-4629-A970-EB7C275A95C6}" srcOrd="2" destOrd="0" presId="urn:microsoft.com/office/officeart/2008/layout/VerticalCurvedList"/>
    <dgm:cxn modelId="{F3D32C7A-22EC-4779-A98B-05F5135D0A33}" type="presParOf" srcId="{431C79FB-FBF2-4F69-A575-6BAD182A21F5}" destId="{1EEB15B9-F13E-4EDC-9757-4841665DD417}" srcOrd="3" destOrd="0" presId="urn:microsoft.com/office/officeart/2008/layout/VerticalCurvedList"/>
    <dgm:cxn modelId="{8E178F7E-362B-4893-8B18-D1357DB56B9E}" type="presParOf" srcId="{353B172E-7CD5-4419-8283-65799C2FF2BB}" destId="{DF1CA22B-93CE-4221-9FCD-E1B55E620C62}" srcOrd="1" destOrd="0" presId="urn:microsoft.com/office/officeart/2008/layout/VerticalCurvedList"/>
    <dgm:cxn modelId="{16985A23-E5F2-402F-8220-E3430B925418}" type="presParOf" srcId="{353B172E-7CD5-4419-8283-65799C2FF2BB}" destId="{B1D08A96-099B-47DF-8C8B-02FC3F16DC74}" srcOrd="2" destOrd="0" presId="urn:microsoft.com/office/officeart/2008/layout/VerticalCurvedList"/>
    <dgm:cxn modelId="{EABBF018-8B33-47B9-96A9-0A01E5191A17}" type="presParOf" srcId="{B1D08A96-099B-47DF-8C8B-02FC3F16DC74}" destId="{46FA09FB-21CF-461D-95C5-A6AF153AF603}" srcOrd="0" destOrd="0" presId="urn:microsoft.com/office/officeart/2008/layout/VerticalCurvedList"/>
    <dgm:cxn modelId="{5406E859-2E59-432A-8740-AE0912803352}" type="presParOf" srcId="{353B172E-7CD5-4419-8283-65799C2FF2BB}" destId="{49A75F50-6B36-4801-8E83-E9B268B93CE4}" srcOrd="3" destOrd="0" presId="urn:microsoft.com/office/officeart/2008/layout/VerticalCurvedList"/>
    <dgm:cxn modelId="{FDAA6F0D-C14C-4AE3-BE8C-C7462DEB43F1}" type="presParOf" srcId="{353B172E-7CD5-4419-8283-65799C2FF2BB}" destId="{609CA969-5DC6-4A05-9821-677D7E1F20DD}" srcOrd="4" destOrd="0" presId="urn:microsoft.com/office/officeart/2008/layout/VerticalCurvedList"/>
    <dgm:cxn modelId="{C509DFEA-88F0-4351-969B-A93BFE7554E9}" type="presParOf" srcId="{609CA969-5DC6-4A05-9821-677D7E1F20DD}" destId="{7D2A541D-7577-424D-8552-94FBF2D4A82B}" srcOrd="0" destOrd="0" presId="urn:microsoft.com/office/officeart/2008/layout/VerticalCurvedList"/>
    <dgm:cxn modelId="{1BE19AC6-EF04-40FA-AD45-E90CD246D7C9}" type="presParOf" srcId="{353B172E-7CD5-4419-8283-65799C2FF2BB}" destId="{355D4263-D0E9-4341-8DB0-5CE7AF49E849}" srcOrd="5" destOrd="0" presId="urn:microsoft.com/office/officeart/2008/layout/VerticalCurvedList"/>
    <dgm:cxn modelId="{486CC9F0-A335-47DD-AC32-147685536456}" type="presParOf" srcId="{353B172E-7CD5-4419-8283-65799C2FF2BB}" destId="{09557EA2-A044-4054-A154-27CF0F254348}" srcOrd="6" destOrd="0" presId="urn:microsoft.com/office/officeart/2008/layout/VerticalCurvedList"/>
    <dgm:cxn modelId="{F1D59C42-3198-45A0-A85C-7DB4DABAE600}" type="presParOf" srcId="{09557EA2-A044-4054-A154-27CF0F254348}" destId="{07F9288D-3394-4A57-AE28-D192E866DFF1}" srcOrd="0" destOrd="0" presId="urn:microsoft.com/office/officeart/2008/layout/VerticalCurvedList"/>
    <dgm:cxn modelId="{F0B154B0-2F30-4F8A-B6C5-3FED82B76BF8}" type="presParOf" srcId="{353B172E-7CD5-4419-8283-65799C2FF2BB}" destId="{55BE5CD6-F454-42FF-A349-592271ADA1B8}" srcOrd="7" destOrd="0" presId="urn:microsoft.com/office/officeart/2008/layout/VerticalCurvedList"/>
    <dgm:cxn modelId="{E400CE7F-5ED3-4F11-B030-060A2B8CCD62}" type="presParOf" srcId="{353B172E-7CD5-4419-8283-65799C2FF2BB}" destId="{03AE6C45-5BCB-42AC-8F3B-702EA1DC53C5}" srcOrd="8" destOrd="0" presId="urn:microsoft.com/office/officeart/2008/layout/VerticalCurvedList"/>
    <dgm:cxn modelId="{05878AEF-C11B-4326-B63D-3F9A09E53682}" type="presParOf" srcId="{03AE6C45-5BCB-42AC-8F3B-702EA1DC53C5}" destId="{92B4A8C7-5B74-46C6-B0C6-A3E562E90062}" srcOrd="0" destOrd="0" presId="urn:microsoft.com/office/officeart/2008/layout/VerticalCurvedList"/>
    <dgm:cxn modelId="{F549C4BE-39AB-483A-88E8-3BA78BF211D7}" type="presParOf" srcId="{353B172E-7CD5-4419-8283-65799C2FF2BB}" destId="{EB47C10B-9C34-4447-80B1-42B5346D2905}" srcOrd="9" destOrd="0" presId="urn:microsoft.com/office/officeart/2008/layout/VerticalCurvedList"/>
    <dgm:cxn modelId="{5D03B204-55CF-46D5-9924-C757A2BCA7D3}" type="presParOf" srcId="{353B172E-7CD5-4419-8283-65799C2FF2BB}" destId="{24238EDF-342D-4348-B3CF-DEB8466FA435}" srcOrd="10" destOrd="0" presId="urn:microsoft.com/office/officeart/2008/layout/VerticalCurvedList"/>
    <dgm:cxn modelId="{95A6E252-8CC9-4599-BBB0-C29DA4E3F5F7}" type="presParOf" srcId="{24238EDF-342D-4348-B3CF-DEB8466FA435}" destId="{F35D8337-1EE3-45FE-8DC9-255122EEFB42}"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6C2B2-265F-4C04-B0A4-909259549364}">
      <dsp:nvSpPr>
        <dsp:cNvPr id="0" name=""/>
        <dsp:cNvSpPr/>
      </dsp:nvSpPr>
      <dsp:spPr>
        <a:xfrm rot="2562513">
          <a:off x="1418044" y="3446266"/>
          <a:ext cx="568566" cy="65214"/>
        </a:xfrm>
        <a:custGeom>
          <a:avLst/>
          <a:gdLst/>
          <a:ahLst/>
          <a:cxnLst/>
          <a:rect l="0" t="0" r="0" b="0"/>
          <a:pathLst>
            <a:path>
              <a:moveTo>
                <a:pt x="0" y="32607"/>
              </a:moveTo>
              <a:lnTo>
                <a:pt x="568566" y="3260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E3EAB6-A284-478C-9F28-518148D3A80B}">
      <dsp:nvSpPr>
        <dsp:cNvPr id="0" name=""/>
        <dsp:cNvSpPr/>
      </dsp:nvSpPr>
      <dsp:spPr>
        <a:xfrm>
          <a:off x="1493433" y="2669649"/>
          <a:ext cx="632314" cy="65214"/>
        </a:xfrm>
        <a:custGeom>
          <a:avLst/>
          <a:gdLst/>
          <a:ahLst/>
          <a:cxnLst/>
          <a:rect l="0" t="0" r="0" b="0"/>
          <a:pathLst>
            <a:path>
              <a:moveTo>
                <a:pt x="0" y="32607"/>
              </a:moveTo>
              <a:lnTo>
                <a:pt x="632314" y="3260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B58FDA-0801-4E64-9955-FFD3440312A7}">
      <dsp:nvSpPr>
        <dsp:cNvPr id="0" name=""/>
        <dsp:cNvSpPr/>
      </dsp:nvSpPr>
      <dsp:spPr>
        <a:xfrm rot="19037487">
          <a:off x="1418044" y="1893031"/>
          <a:ext cx="568566" cy="65214"/>
        </a:xfrm>
        <a:custGeom>
          <a:avLst/>
          <a:gdLst/>
          <a:ahLst/>
          <a:cxnLst/>
          <a:rect l="0" t="0" r="0" b="0"/>
          <a:pathLst>
            <a:path>
              <a:moveTo>
                <a:pt x="0" y="32607"/>
              </a:moveTo>
              <a:lnTo>
                <a:pt x="568566" y="3260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02FC96-342D-49CF-96FE-4D3EAF629647}">
      <dsp:nvSpPr>
        <dsp:cNvPr id="0" name=""/>
        <dsp:cNvSpPr/>
      </dsp:nvSpPr>
      <dsp:spPr>
        <a:xfrm>
          <a:off x="57194" y="2135016"/>
          <a:ext cx="1636134" cy="113491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1C6D57-A27B-4045-87DE-E44CBB84392E}">
      <dsp:nvSpPr>
        <dsp:cNvPr id="0" name=""/>
        <dsp:cNvSpPr/>
      </dsp:nvSpPr>
      <dsp:spPr>
        <a:xfrm>
          <a:off x="1767462" y="823006"/>
          <a:ext cx="1084226" cy="1084226"/>
        </a:xfrm>
        <a:prstGeom prst="ellipse">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rial" pitchFamily="34" charset="0"/>
              <a:cs typeface="Arial" pitchFamily="34" charset="0"/>
            </a:rPr>
            <a:t>Health related</a:t>
          </a:r>
        </a:p>
        <a:p>
          <a:pPr lvl="0" algn="ctr" defTabSz="533400">
            <a:lnSpc>
              <a:spcPct val="90000"/>
            </a:lnSpc>
            <a:spcBef>
              <a:spcPct val="0"/>
            </a:spcBef>
            <a:spcAft>
              <a:spcPct val="35000"/>
            </a:spcAft>
          </a:pPr>
          <a:r>
            <a:rPr lang="en-US" sz="1200" kern="1200" dirty="0" smtClean="0">
              <a:latin typeface="Arial" pitchFamily="34" charset="0"/>
              <a:cs typeface="Arial" pitchFamily="34" charset="0"/>
            </a:rPr>
            <a:t>(263)</a:t>
          </a:r>
          <a:endParaRPr lang="en-US" sz="1200" kern="1200" dirty="0">
            <a:latin typeface="Arial" pitchFamily="34" charset="0"/>
            <a:cs typeface="Arial" pitchFamily="34" charset="0"/>
          </a:endParaRPr>
        </a:p>
      </dsp:txBody>
      <dsp:txXfrm>
        <a:off x="1926243" y="981787"/>
        <a:ext cx="766664" cy="766664"/>
      </dsp:txXfrm>
    </dsp:sp>
    <dsp:sp modelId="{CAD2A41C-5AF2-4716-87F0-1640777B7048}">
      <dsp:nvSpPr>
        <dsp:cNvPr id="0" name=""/>
        <dsp:cNvSpPr/>
      </dsp:nvSpPr>
      <dsp:spPr>
        <a:xfrm>
          <a:off x="2960111" y="823006"/>
          <a:ext cx="1626339" cy="108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Diabetes</a:t>
          </a:r>
          <a:endParaRPr lang="en-US" sz="1200"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Hypertension</a:t>
          </a:r>
          <a:endParaRPr lang="en-US" sz="1200" kern="1200" dirty="0">
            <a:latin typeface="Arial" pitchFamily="34" charset="0"/>
            <a:cs typeface="Arial" pitchFamily="34" charset="0"/>
          </a:endParaRPr>
        </a:p>
      </dsp:txBody>
      <dsp:txXfrm>
        <a:off x="2960111" y="823006"/>
        <a:ext cx="1626339" cy="1084226"/>
      </dsp:txXfrm>
    </dsp:sp>
    <dsp:sp modelId="{85D9709D-FB58-4CD5-AD09-5AA9DB64D60F}">
      <dsp:nvSpPr>
        <dsp:cNvPr id="0" name=""/>
        <dsp:cNvSpPr/>
      </dsp:nvSpPr>
      <dsp:spPr>
        <a:xfrm>
          <a:off x="2125747" y="2160143"/>
          <a:ext cx="1084226" cy="1084226"/>
        </a:xfrm>
        <a:prstGeom prst="ellipse">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rial" pitchFamily="34" charset="0"/>
              <a:cs typeface="Arial" pitchFamily="34" charset="0"/>
            </a:rPr>
            <a:t>Attributes related</a:t>
          </a:r>
        </a:p>
        <a:p>
          <a:pPr lvl="0" algn="ctr" defTabSz="533400">
            <a:lnSpc>
              <a:spcPct val="90000"/>
            </a:lnSpc>
            <a:spcBef>
              <a:spcPct val="0"/>
            </a:spcBef>
            <a:spcAft>
              <a:spcPct val="35000"/>
            </a:spcAft>
          </a:pPr>
          <a:r>
            <a:rPr lang="en-US" sz="1200" kern="1200" dirty="0" smtClean="0">
              <a:latin typeface="Arial" pitchFamily="34" charset="0"/>
              <a:cs typeface="Arial" pitchFamily="34" charset="0"/>
            </a:rPr>
            <a:t>(121)</a:t>
          </a:r>
          <a:endParaRPr lang="en-US" sz="1200" kern="1200" dirty="0">
            <a:latin typeface="Arial" pitchFamily="34" charset="0"/>
            <a:cs typeface="Arial" pitchFamily="34" charset="0"/>
          </a:endParaRPr>
        </a:p>
      </dsp:txBody>
      <dsp:txXfrm>
        <a:off x="2284528" y="2318924"/>
        <a:ext cx="766664" cy="766664"/>
      </dsp:txXfrm>
    </dsp:sp>
    <dsp:sp modelId="{22BB865A-0296-4682-88E5-6DC85C85CF68}">
      <dsp:nvSpPr>
        <dsp:cNvPr id="0" name=""/>
        <dsp:cNvSpPr/>
      </dsp:nvSpPr>
      <dsp:spPr>
        <a:xfrm>
          <a:off x="3318396" y="2160143"/>
          <a:ext cx="1626339" cy="108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Stability</a:t>
          </a:r>
          <a:endParaRPr lang="en-US" sz="1200"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Taste</a:t>
          </a:r>
          <a:endParaRPr lang="en-US" sz="1200" kern="1200" dirty="0">
            <a:latin typeface="Arial" pitchFamily="34" charset="0"/>
            <a:cs typeface="Arial" pitchFamily="34" charset="0"/>
          </a:endParaRPr>
        </a:p>
      </dsp:txBody>
      <dsp:txXfrm>
        <a:off x="3318396" y="2160143"/>
        <a:ext cx="1626339" cy="1084226"/>
      </dsp:txXfrm>
    </dsp:sp>
    <dsp:sp modelId="{764B1EF3-BD6B-44FE-B2A4-B258EE6B28E2}">
      <dsp:nvSpPr>
        <dsp:cNvPr id="0" name=""/>
        <dsp:cNvSpPr/>
      </dsp:nvSpPr>
      <dsp:spPr>
        <a:xfrm>
          <a:off x="1767462" y="3497280"/>
          <a:ext cx="1084226" cy="1084226"/>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rial" pitchFamily="34" charset="0"/>
              <a:cs typeface="Arial" pitchFamily="34" charset="0"/>
            </a:rPr>
            <a:t>Cost</a:t>
          </a:r>
        </a:p>
        <a:p>
          <a:pPr lvl="0" algn="ctr" defTabSz="533400">
            <a:lnSpc>
              <a:spcPct val="90000"/>
            </a:lnSpc>
            <a:spcBef>
              <a:spcPct val="0"/>
            </a:spcBef>
            <a:spcAft>
              <a:spcPct val="35000"/>
            </a:spcAft>
          </a:pPr>
          <a:r>
            <a:rPr lang="en-US" sz="1200" kern="1200" dirty="0" smtClean="0">
              <a:latin typeface="Arial" pitchFamily="34" charset="0"/>
              <a:cs typeface="Arial" pitchFamily="34" charset="0"/>
            </a:rPr>
            <a:t>(5)</a:t>
          </a:r>
          <a:endParaRPr lang="en-US" sz="1200" kern="1200" dirty="0">
            <a:latin typeface="Arial" pitchFamily="34" charset="0"/>
            <a:cs typeface="Arial" pitchFamily="34" charset="0"/>
          </a:endParaRPr>
        </a:p>
      </dsp:txBody>
      <dsp:txXfrm>
        <a:off x="1926243" y="3656061"/>
        <a:ext cx="766664" cy="766664"/>
      </dsp:txXfrm>
    </dsp:sp>
    <dsp:sp modelId="{A62A9C68-CE80-4388-A287-26D2E28A900A}">
      <dsp:nvSpPr>
        <dsp:cNvPr id="0" name=""/>
        <dsp:cNvSpPr/>
      </dsp:nvSpPr>
      <dsp:spPr>
        <a:xfrm>
          <a:off x="2960111" y="3497280"/>
          <a:ext cx="1626339" cy="108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Development cost</a:t>
          </a:r>
          <a:endParaRPr lang="en-US" sz="1200"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Production cost</a:t>
          </a:r>
          <a:endParaRPr lang="en-US" sz="1200" kern="1200" dirty="0">
            <a:latin typeface="Arial" pitchFamily="34" charset="0"/>
            <a:cs typeface="Arial" pitchFamily="34" charset="0"/>
          </a:endParaRPr>
        </a:p>
      </dsp:txBody>
      <dsp:txXfrm>
        <a:off x="2960111" y="3497280"/>
        <a:ext cx="1626339" cy="1084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515FE-6CFA-4408-8D09-8B16A19499E3}">
      <dsp:nvSpPr>
        <dsp:cNvPr id="0" name=""/>
        <dsp:cNvSpPr/>
      </dsp:nvSpPr>
      <dsp:spPr>
        <a:xfrm>
          <a:off x="-6325963" y="-967661"/>
          <a:ext cx="7529864" cy="7529864"/>
        </a:xfrm>
        <a:prstGeom prst="blockArc">
          <a:avLst>
            <a:gd name="adj1" fmla="val 18900000"/>
            <a:gd name="adj2" fmla="val 2700000"/>
            <a:gd name="adj3" fmla="val 28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1CA22B-93CE-4221-9FCD-E1B55E620C62}">
      <dsp:nvSpPr>
        <dsp:cNvPr id="0" name=""/>
        <dsp:cNvSpPr/>
      </dsp:nvSpPr>
      <dsp:spPr>
        <a:xfrm>
          <a:off x="525969" y="349546"/>
          <a:ext cx="7180058" cy="6995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Arial" pitchFamily="34" charset="0"/>
              <a:cs typeface="Arial" pitchFamily="34" charset="0"/>
            </a:rPr>
            <a:t>2009</a:t>
          </a:r>
        </a:p>
        <a:p>
          <a:pPr lvl="0" algn="l" defTabSz="622300">
            <a:lnSpc>
              <a:spcPct val="90000"/>
            </a:lnSpc>
            <a:spcBef>
              <a:spcPct val="0"/>
            </a:spcBef>
            <a:spcAft>
              <a:spcPct val="35000"/>
            </a:spcAft>
          </a:pPr>
          <a:r>
            <a:rPr lang="en-US" sz="1400" kern="1200" dirty="0" smtClean="0">
              <a:latin typeface="Arial" pitchFamily="34" charset="0"/>
              <a:cs typeface="Arial" pitchFamily="34" charset="0"/>
            </a:rPr>
            <a:t>Addition of </a:t>
          </a:r>
          <a:r>
            <a:rPr lang="en-US" sz="1400" b="1" i="1" kern="1200" dirty="0" smtClean="0">
              <a:latin typeface="Arial" pitchFamily="34" charset="0"/>
              <a:cs typeface="Arial" pitchFamily="34" charset="0"/>
            </a:rPr>
            <a:t>Honey </a:t>
          </a:r>
          <a:r>
            <a:rPr lang="en-US" sz="1400" kern="1200" dirty="0" smtClean="0">
              <a:latin typeface="Arial" pitchFamily="34" charset="0"/>
              <a:cs typeface="Arial" pitchFamily="34" charset="0"/>
            </a:rPr>
            <a:t>as a sweetening agent</a:t>
          </a:r>
          <a:endParaRPr lang="en-US" sz="1400" kern="1200" dirty="0"/>
        </a:p>
      </dsp:txBody>
      <dsp:txXfrm>
        <a:off x="525969" y="349546"/>
        <a:ext cx="7180058" cy="699541"/>
      </dsp:txXfrm>
    </dsp:sp>
    <dsp:sp modelId="{46FA09FB-21CF-461D-95C5-A6AF153AF603}">
      <dsp:nvSpPr>
        <dsp:cNvPr id="0" name=""/>
        <dsp:cNvSpPr/>
      </dsp:nvSpPr>
      <dsp:spPr>
        <a:xfrm>
          <a:off x="88756" y="262104"/>
          <a:ext cx="874426" cy="87442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A75F50-6B36-4801-8E83-E9B268B93CE4}">
      <dsp:nvSpPr>
        <dsp:cNvPr id="0" name=""/>
        <dsp:cNvSpPr/>
      </dsp:nvSpPr>
      <dsp:spPr>
        <a:xfrm>
          <a:off x="1027240" y="1398523"/>
          <a:ext cx="6678787" cy="69954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Arial" pitchFamily="34" charset="0"/>
              <a:cs typeface="Arial" pitchFamily="34" charset="0"/>
            </a:rPr>
            <a:t>2012</a:t>
          </a:r>
        </a:p>
        <a:p>
          <a:pPr lvl="0" algn="l" defTabSz="622300">
            <a:lnSpc>
              <a:spcPct val="90000"/>
            </a:lnSpc>
            <a:spcBef>
              <a:spcPct val="0"/>
            </a:spcBef>
            <a:spcAft>
              <a:spcPct val="35000"/>
            </a:spcAft>
          </a:pPr>
          <a:r>
            <a:rPr lang="en-US" sz="1400" kern="1200" dirty="0" smtClean="0">
              <a:latin typeface="Arial" pitchFamily="34" charset="0"/>
              <a:cs typeface="Arial" pitchFamily="34" charset="0"/>
            </a:rPr>
            <a:t>Replacement of high calorie sugars by low calorie </a:t>
          </a:r>
          <a:r>
            <a:rPr lang="en-US" sz="1400" b="1" i="1" kern="1200" dirty="0" smtClean="0">
              <a:latin typeface="Arial" pitchFamily="34" charset="0"/>
              <a:cs typeface="Arial" pitchFamily="34" charset="0"/>
            </a:rPr>
            <a:t>sugar alcohols</a:t>
          </a:r>
          <a:r>
            <a:rPr lang="en-US" sz="1400" kern="1200" dirty="0" smtClean="0">
              <a:latin typeface="Arial" pitchFamily="34" charset="0"/>
              <a:cs typeface="Arial" pitchFamily="34" charset="0"/>
            </a:rPr>
            <a:t> like </a:t>
          </a:r>
          <a:r>
            <a:rPr lang="en-US" sz="1400" kern="1200" dirty="0" err="1" smtClean="0">
              <a:latin typeface="Arial" pitchFamily="34" charset="0"/>
              <a:cs typeface="Arial" pitchFamily="34" charset="0"/>
            </a:rPr>
            <a:t>xylitol</a:t>
          </a:r>
          <a:r>
            <a:rPr lang="en-US" sz="1400" kern="1200" dirty="0" smtClean="0">
              <a:latin typeface="Arial" pitchFamily="34" charset="0"/>
              <a:cs typeface="Arial" pitchFamily="34" charset="0"/>
            </a:rPr>
            <a:t>, </a:t>
          </a:r>
          <a:r>
            <a:rPr lang="en-US" sz="1400" kern="1200" dirty="0" err="1" smtClean="0">
              <a:latin typeface="Arial" pitchFamily="34" charset="0"/>
              <a:cs typeface="Arial" pitchFamily="34" charset="0"/>
            </a:rPr>
            <a:t>maltilol</a:t>
          </a:r>
          <a:r>
            <a:rPr lang="en-US" sz="1400" kern="1200" dirty="0" smtClean="0">
              <a:latin typeface="Arial" pitchFamily="34" charset="0"/>
              <a:cs typeface="Arial" pitchFamily="34" charset="0"/>
            </a:rPr>
            <a:t> etc.</a:t>
          </a:r>
          <a:endParaRPr lang="en-US" sz="1400" kern="1200" dirty="0"/>
        </a:p>
      </dsp:txBody>
      <dsp:txXfrm>
        <a:off x="1027240" y="1398523"/>
        <a:ext cx="6678787" cy="699541"/>
      </dsp:txXfrm>
    </dsp:sp>
    <dsp:sp modelId="{7D2A541D-7577-424D-8552-94FBF2D4A82B}">
      <dsp:nvSpPr>
        <dsp:cNvPr id="0" name=""/>
        <dsp:cNvSpPr/>
      </dsp:nvSpPr>
      <dsp:spPr>
        <a:xfrm>
          <a:off x="590027" y="1311080"/>
          <a:ext cx="874426" cy="87442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5D4263-D0E9-4341-8DB0-5CE7AF49E849}">
      <dsp:nvSpPr>
        <dsp:cNvPr id="0" name=""/>
        <dsp:cNvSpPr/>
      </dsp:nvSpPr>
      <dsp:spPr>
        <a:xfrm>
          <a:off x="1181090" y="2447500"/>
          <a:ext cx="6524937" cy="69954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Arial" pitchFamily="34" charset="0"/>
              <a:cs typeface="Arial" pitchFamily="34" charset="0"/>
            </a:rPr>
            <a:t>2015</a:t>
          </a:r>
        </a:p>
        <a:p>
          <a:pPr lvl="0" algn="l" defTabSz="622300">
            <a:lnSpc>
              <a:spcPct val="90000"/>
            </a:lnSpc>
            <a:spcBef>
              <a:spcPct val="0"/>
            </a:spcBef>
            <a:spcAft>
              <a:spcPct val="35000"/>
            </a:spcAft>
          </a:pPr>
          <a:r>
            <a:rPr lang="en-US" sz="1400" kern="1200" dirty="0" smtClean="0">
              <a:latin typeface="Arial" pitchFamily="34" charset="0"/>
              <a:cs typeface="Arial" pitchFamily="34" charset="0"/>
            </a:rPr>
            <a:t>Replacement of sugar by </a:t>
          </a:r>
          <a:r>
            <a:rPr lang="en-US" sz="1400" b="1" i="1" kern="1200" dirty="0" smtClean="0">
              <a:latin typeface="Arial" pitchFamily="34" charset="0"/>
              <a:cs typeface="Arial" pitchFamily="34" charset="0"/>
            </a:rPr>
            <a:t>Natural herb </a:t>
          </a:r>
          <a:r>
            <a:rPr lang="en-US" sz="1400" kern="1200" dirty="0" smtClean="0">
              <a:latin typeface="Arial" pitchFamily="34" charset="0"/>
              <a:cs typeface="Arial" pitchFamily="34" charset="0"/>
            </a:rPr>
            <a:t>like </a:t>
          </a:r>
          <a:r>
            <a:rPr lang="en-US" sz="1400" i="1" kern="1200" dirty="0" smtClean="0">
              <a:latin typeface="Arial" pitchFamily="34" charset="0"/>
              <a:cs typeface="Arial" pitchFamily="34" charset="0"/>
            </a:rPr>
            <a:t>Rhizome </a:t>
          </a:r>
          <a:r>
            <a:rPr lang="en-US" sz="1400" i="1" kern="1200" dirty="0" err="1" smtClean="0">
              <a:latin typeface="Arial" pitchFamily="34" charset="0"/>
              <a:cs typeface="Arial" pitchFamily="34" charset="0"/>
            </a:rPr>
            <a:t>dendrobium</a:t>
          </a:r>
          <a:r>
            <a:rPr lang="en-US" sz="1400" i="1" kern="1200" dirty="0" smtClean="0">
              <a:latin typeface="Arial" pitchFamily="34" charset="0"/>
              <a:cs typeface="Arial" pitchFamily="34" charset="0"/>
            </a:rPr>
            <a:t> </a:t>
          </a:r>
          <a:r>
            <a:rPr lang="en-US" sz="1400" i="1" kern="1200" dirty="0" err="1" smtClean="0">
              <a:latin typeface="Arial" pitchFamily="34" charset="0"/>
              <a:cs typeface="Arial" pitchFamily="34" charset="0"/>
            </a:rPr>
            <a:t>officinale</a:t>
          </a:r>
          <a:endParaRPr lang="en-US" sz="1400" kern="1200" dirty="0"/>
        </a:p>
      </dsp:txBody>
      <dsp:txXfrm>
        <a:off x="1181090" y="2447500"/>
        <a:ext cx="6524937" cy="699541"/>
      </dsp:txXfrm>
    </dsp:sp>
    <dsp:sp modelId="{07F9288D-3394-4A57-AE28-D192E866DFF1}">
      <dsp:nvSpPr>
        <dsp:cNvPr id="0" name=""/>
        <dsp:cNvSpPr/>
      </dsp:nvSpPr>
      <dsp:spPr>
        <a:xfrm>
          <a:off x="743876" y="2360057"/>
          <a:ext cx="874426" cy="87442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E5CD6-F454-42FF-A349-592271ADA1B8}">
      <dsp:nvSpPr>
        <dsp:cNvPr id="0" name=""/>
        <dsp:cNvSpPr/>
      </dsp:nvSpPr>
      <dsp:spPr>
        <a:xfrm>
          <a:off x="1027240" y="3496476"/>
          <a:ext cx="6678787" cy="69954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Arial" pitchFamily="34" charset="0"/>
              <a:cs typeface="Arial" pitchFamily="34" charset="0"/>
            </a:rPr>
            <a:t>2017</a:t>
          </a:r>
        </a:p>
        <a:p>
          <a:pPr lvl="0" algn="l" defTabSz="622300">
            <a:lnSpc>
              <a:spcPct val="90000"/>
            </a:lnSpc>
            <a:spcBef>
              <a:spcPct val="0"/>
            </a:spcBef>
            <a:spcAft>
              <a:spcPct val="35000"/>
            </a:spcAft>
          </a:pPr>
          <a:r>
            <a:rPr lang="en-US" sz="1400" kern="1200" dirty="0" smtClean="0">
              <a:latin typeface="Arial" pitchFamily="34" charset="0"/>
              <a:cs typeface="Arial" pitchFamily="34" charset="0"/>
            </a:rPr>
            <a:t>Stability increases by sugar-free syrup containing </a:t>
          </a:r>
          <a:r>
            <a:rPr lang="en-US" sz="1400" b="1" i="1" kern="1200" dirty="0" smtClean="0">
              <a:latin typeface="Arial" pitchFamily="34" charset="0"/>
              <a:cs typeface="Arial" pitchFamily="34" charset="0"/>
            </a:rPr>
            <a:t>microencapsulated </a:t>
          </a:r>
          <a:r>
            <a:rPr lang="en-US" sz="1400" b="1" i="1" kern="1200" dirty="0" err="1" smtClean="0">
              <a:latin typeface="Arial" pitchFamily="34" charset="0"/>
              <a:cs typeface="Arial" pitchFamily="34" charset="0"/>
            </a:rPr>
            <a:t>liposoluble</a:t>
          </a:r>
          <a:r>
            <a:rPr lang="en-US" sz="1400" b="1" i="1" kern="1200" dirty="0" smtClean="0">
              <a:latin typeface="Arial" pitchFamily="34" charset="0"/>
              <a:cs typeface="Arial" pitchFamily="34" charset="0"/>
            </a:rPr>
            <a:t> natural product</a:t>
          </a:r>
          <a:endParaRPr lang="en-US" sz="1400" kern="1200" dirty="0"/>
        </a:p>
      </dsp:txBody>
      <dsp:txXfrm>
        <a:off x="1027240" y="3496476"/>
        <a:ext cx="6678787" cy="699541"/>
      </dsp:txXfrm>
    </dsp:sp>
    <dsp:sp modelId="{92B4A8C7-5B74-46C6-B0C6-A3E562E90062}">
      <dsp:nvSpPr>
        <dsp:cNvPr id="0" name=""/>
        <dsp:cNvSpPr/>
      </dsp:nvSpPr>
      <dsp:spPr>
        <a:xfrm>
          <a:off x="590027" y="3409034"/>
          <a:ext cx="874426" cy="87442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47C10B-9C34-4447-80B1-42B5346D2905}">
      <dsp:nvSpPr>
        <dsp:cNvPr id="0" name=""/>
        <dsp:cNvSpPr/>
      </dsp:nvSpPr>
      <dsp:spPr>
        <a:xfrm>
          <a:off x="525969" y="4545453"/>
          <a:ext cx="7180058" cy="69954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Arial" pitchFamily="34" charset="0"/>
              <a:cs typeface="Arial" pitchFamily="34" charset="0"/>
            </a:rPr>
            <a:t>2018</a:t>
          </a:r>
        </a:p>
        <a:p>
          <a:pPr lvl="0" algn="l" defTabSz="622300">
            <a:lnSpc>
              <a:spcPct val="90000"/>
            </a:lnSpc>
            <a:spcBef>
              <a:spcPct val="0"/>
            </a:spcBef>
            <a:spcAft>
              <a:spcPct val="35000"/>
            </a:spcAft>
          </a:pPr>
          <a:r>
            <a:rPr lang="en-US" sz="1400" kern="1200" dirty="0" smtClean="0">
              <a:latin typeface="Arial" pitchFamily="34" charset="0"/>
              <a:cs typeface="Arial" pitchFamily="34" charset="0"/>
            </a:rPr>
            <a:t>Use of sugar free </a:t>
          </a:r>
          <a:r>
            <a:rPr lang="en-US" sz="1400" b="1" i="1" kern="1200" dirty="0" smtClean="0">
              <a:latin typeface="Arial" pitchFamily="34" charset="0"/>
              <a:cs typeface="Arial" pitchFamily="34" charset="0"/>
            </a:rPr>
            <a:t>Novel compositions</a:t>
          </a:r>
          <a:endParaRPr lang="en-US" sz="1400" kern="1200" dirty="0">
            <a:latin typeface="Arial" pitchFamily="34" charset="0"/>
            <a:cs typeface="Arial" pitchFamily="34" charset="0"/>
          </a:endParaRPr>
        </a:p>
      </dsp:txBody>
      <dsp:txXfrm>
        <a:off x="525969" y="4545453"/>
        <a:ext cx="7180058" cy="699541"/>
      </dsp:txXfrm>
    </dsp:sp>
    <dsp:sp modelId="{F35D8337-1EE3-45FE-8DC9-255122EEFB42}">
      <dsp:nvSpPr>
        <dsp:cNvPr id="0" name=""/>
        <dsp:cNvSpPr/>
      </dsp:nvSpPr>
      <dsp:spPr>
        <a:xfrm>
          <a:off x="88756" y="4458010"/>
          <a:ext cx="874426" cy="874426"/>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3EAB6-A284-478C-9F28-518148D3A80B}">
      <dsp:nvSpPr>
        <dsp:cNvPr id="0" name=""/>
        <dsp:cNvSpPr/>
      </dsp:nvSpPr>
      <dsp:spPr>
        <a:xfrm rot="2477144">
          <a:off x="1486950" y="3347746"/>
          <a:ext cx="335745" cy="66708"/>
        </a:xfrm>
        <a:custGeom>
          <a:avLst/>
          <a:gdLst/>
          <a:ahLst/>
          <a:cxnLst/>
          <a:rect l="0" t="0" r="0" b="0"/>
          <a:pathLst>
            <a:path>
              <a:moveTo>
                <a:pt x="0" y="33354"/>
              </a:moveTo>
              <a:lnTo>
                <a:pt x="335745" y="3335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B58FDA-0801-4E64-9955-FFD3440312A7}">
      <dsp:nvSpPr>
        <dsp:cNvPr id="0" name=""/>
        <dsp:cNvSpPr/>
      </dsp:nvSpPr>
      <dsp:spPr>
        <a:xfrm rot="19323246">
          <a:off x="1502107" y="2087140"/>
          <a:ext cx="251373" cy="66708"/>
        </a:xfrm>
        <a:custGeom>
          <a:avLst/>
          <a:gdLst/>
          <a:ahLst/>
          <a:cxnLst/>
          <a:rect l="0" t="0" r="0" b="0"/>
          <a:pathLst>
            <a:path>
              <a:moveTo>
                <a:pt x="0" y="33354"/>
              </a:moveTo>
              <a:lnTo>
                <a:pt x="251373" y="3335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02FC96-342D-49CF-96FE-4D3EAF629647}">
      <dsp:nvSpPr>
        <dsp:cNvPr id="0" name=""/>
        <dsp:cNvSpPr/>
      </dsp:nvSpPr>
      <dsp:spPr>
        <a:xfrm>
          <a:off x="59534" y="2122020"/>
          <a:ext cx="1673619" cy="1160916"/>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1C6D57-A27B-4045-87DE-E44CBB84392E}">
      <dsp:nvSpPr>
        <dsp:cNvPr id="0" name=""/>
        <dsp:cNvSpPr/>
      </dsp:nvSpPr>
      <dsp:spPr>
        <a:xfrm>
          <a:off x="1609676" y="1147682"/>
          <a:ext cx="1109067" cy="1109067"/>
        </a:xfrm>
        <a:prstGeom prst="ellipse">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rial" pitchFamily="34" charset="0"/>
              <a:cs typeface="Arial" pitchFamily="34" charset="0"/>
            </a:rPr>
            <a:t>Health related</a:t>
          </a:r>
        </a:p>
        <a:p>
          <a:pPr lvl="0" algn="ctr" defTabSz="533400">
            <a:lnSpc>
              <a:spcPct val="90000"/>
            </a:lnSpc>
            <a:spcBef>
              <a:spcPct val="0"/>
            </a:spcBef>
            <a:spcAft>
              <a:spcPct val="35000"/>
            </a:spcAft>
          </a:pPr>
          <a:r>
            <a:rPr lang="en-US" sz="1200" kern="1200" dirty="0" smtClean="0">
              <a:latin typeface="Arial" pitchFamily="34" charset="0"/>
              <a:cs typeface="Arial" pitchFamily="34" charset="0"/>
            </a:rPr>
            <a:t>(41)</a:t>
          </a:r>
        </a:p>
        <a:p>
          <a:pPr lvl="0" algn="ctr" defTabSz="533400">
            <a:lnSpc>
              <a:spcPct val="90000"/>
            </a:lnSpc>
            <a:spcBef>
              <a:spcPct val="0"/>
            </a:spcBef>
            <a:spcAft>
              <a:spcPct val="35000"/>
            </a:spcAft>
          </a:pPr>
          <a:endParaRPr lang="en-US" sz="1200" kern="1200" dirty="0">
            <a:latin typeface="Arial" pitchFamily="34" charset="0"/>
            <a:cs typeface="Arial" pitchFamily="34" charset="0"/>
          </a:endParaRPr>
        </a:p>
      </dsp:txBody>
      <dsp:txXfrm>
        <a:off x="1772095" y="1310101"/>
        <a:ext cx="784229" cy="784229"/>
      </dsp:txXfrm>
    </dsp:sp>
    <dsp:sp modelId="{CAD2A41C-5AF2-4716-87F0-1640777B7048}">
      <dsp:nvSpPr>
        <dsp:cNvPr id="0" name=""/>
        <dsp:cNvSpPr/>
      </dsp:nvSpPr>
      <dsp:spPr>
        <a:xfrm>
          <a:off x="2829651" y="1147682"/>
          <a:ext cx="1663600" cy="1109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Kidney Failure</a:t>
          </a:r>
          <a:endParaRPr lang="en-US" sz="1200"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Hypertension</a:t>
          </a:r>
          <a:endParaRPr lang="en-US" sz="1200" kern="1200" dirty="0">
            <a:latin typeface="Arial" pitchFamily="34" charset="0"/>
            <a:cs typeface="Arial" pitchFamily="34" charset="0"/>
          </a:endParaRPr>
        </a:p>
      </dsp:txBody>
      <dsp:txXfrm>
        <a:off x="2829651" y="1147682"/>
        <a:ext cx="1663600" cy="1109067"/>
      </dsp:txXfrm>
    </dsp:sp>
    <dsp:sp modelId="{85D9709D-FB58-4CD5-AD09-5AA9DB64D60F}">
      <dsp:nvSpPr>
        <dsp:cNvPr id="0" name=""/>
        <dsp:cNvSpPr/>
      </dsp:nvSpPr>
      <dsp:spPr>
        <a:xfrm>
          <a:off x="1643126" y="3303221"/>
          <a:ext cx="1109067" cy="1109067"/>
        </a:xfrm>
        <a:prstGeom prst="ellipse">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latin typeface="Arial" pitchFamily="34" charset="0"/>
              <a:cs typeface="Arial" pitchFamily="34" charset="0"/>
            </a:rPr>
            <a:t>Attributes related</a:t>
          </a:r>
        </a:p>
        <a:p>
          <a:pPr lvl="0" algn="ctr" defTabSz="533400">
            <a:lnSpc>
              <a:spcPct val="90000"/>
            </a:lnSpc>
            <a:spcBef>
              <a:spcPct val="0"/>
            </a:spcBef>
            <a:spcAft>
              <a:spcPct val="35000"/>
            </a:spcAft>
          </a:pPr>
          <a:r>
            <a:rPr lang="en-US" sz="1200" kern="1200" dirty="0" smtClean="0">
              <a:latin typeface="Arial" pitchFamily="34" charset="0"/>
              <a:cs typeface="Arial" pitchFamily="34" charset="0"/>
            </a:rPr>
            <a:t>(30)</a:t>
          </a:r>
        </a:p>
      </dsp:txBody>
      <dsp:txXfrm>
        <a:off x="1805545" y="3465640"/>
        <a:ext cx="784229" cy="784229"/>
      </dsp:txXfrm>
    </dsp:sp>
    <dsp:sp modelId="{22BB865A-0296-4682-88E5-6DC85C85CF68}">
      <dsp:nvSpPr>
        <dsp:cNvPr id="0" name=""/>
        <dsp:cNvSpPr/>
      </dsp:nvSpPr>
      <dsp:spPr>
        <a:xfrm>
          <a:off x="2863100" y="3303221"/>
          <a:ext cx="1663600" cy="1109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Insufficient saltiness, off flavor and taste</a:t>
          </a:r>
          <a:endParaRPr lang="en-US" sz="1200"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US" sz="1200" kern="1200" dirty="0" smtClean="0">
              <a:latin typeface="Arial" pitchFamily="34" charset="0"/>
              <a:cs typeface="Arial" pitchFamily="34" charset="0"/>
            </a:rPr>
            <a:t>Alternation of Appearance and inferior texture</a:t>
          </a:r>
          <a:endParaRPr lang="en-US" sz="1200" kern="1200" dirty="0">
            <a:latin typeface="Arial" pitchFamily="34" charset="0"/>
            <a:cs typeface="Arial" pitchFamily="34" charset="0"/>
          </a:endParaRPr>
        </a:p>
      </dsp:txBody>
      <dsp:txXfrm>
        <a:off x="2863100" y="3303221"/>
        <a:ext cx="1663600" cy="1109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515FE-6CFA-4408-8D09-8B16A19499E3}">
      <dsp:nvSpPr>
        <dsp:cNvPr id="0" name=""/>
        <dsp:cNvSpPr/>
      </dsp:nvSpPr>
      <dsp:spPr>
        <a:xfrm>
          <a:off x="-6325963" y="-967661"/>
          <a:ext cx="7529864" cy="7529864"/>
        </a:xfrm>
        <a:prstGeom prst="blockArc">
          <a:avLst>
            <a:gd name="adj1" fmla="val 18900000"/>
            <a:gd name="adj2" fmla="val 2700000"/>
            <a:gd name="adj3" fmla="val 28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1CA22B-93CE-4221-9FCD-E1B55E620C62}">
      <dsp:nvSpPr>
        <dsp:cNvPr id="0" name=""/>
        <dsp:cNvSpPr/>
      </dsp:nvSpPr>
      <dsp:spPr>
        <a:xfrm>
          <a:off x="509599" y="544914"/>
          <a:ext cx="7180058" cy="6995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b="1" kern="1200" dirty="0" smtClean="0">
              <a:latin typeface="Cambria" panose="02040503050406030204" pitchFamily="18" charset="0"/>
              <a:ea typeface="Cambria" panose="02040503050406030204" pitchFamily="18" charset="0"/>
              <a:cs typeface="Arial" pitchFamily="34" charset="0"/>
            </a:rPr>
            <a:t>Use of Salt Substitute like </a:t>
          </a:r>
          <a:r>
            <a:rPr lang="en-US" sz="1400" i="1" kern="1200" dirty="0" smtClean="0">
              <a:latin typeface="Cambria" panose="02040503050406030204" pitchFamily="18" charset="0"/>
              <a:ea typeface="Cambria" panose="02040503050406030204" pitchFamily="18" charset="0"/>
              <a:cs typeface="Arial" pitchFamily="34" charset="0"/>
            </a:rPr>
            <a:t>Salicornia </a:t>
          </a:r>
          <a:r>
            <a:rPr lang="en-US" sz="1400" i="1" kern="1200" dirty="0" err="1" smtClean="0">
              <a:latin typeface="Cambria" panose="02040503050406030204" pitchFamily="18" charset="0"/>
              <a:ea typeface="Cambria" panose="02040503050406030204" pitchFamily="18" charset="0"/>
              <a:cs typeface="Arial" pitchFamily="34" charset="0"/>
            </a:rPr>
            <a:t>herbacea</a:t>
          </a:r>
          <a:r>
            <a:rPr lang="en-US" sz="1400" i="1" kern="1200" dirty="0" smtClean="0">
              <a:latin typeface="Cambria" panose="02040503050406030204" pitchFamily="18" charset="0"/>
              <a:ea typeface="Cambria" panose="02040503050406030204" pitchFamily="18" charset="0"/>
              <a:cs typeface="Arial" pitchFamily="34" charset="0"/>
            </a:rPr>
            <a:t> powder (2012)</a:t>
          </a:r>
          <a:endParaRPr lang="en-US" sz="1400" kern="1200" dirty="0">
            <a:latin typeface="Cambria" panose="02040503050406030204" pitchFamily="18" charset="0"/>
            <a:ea typeface="Cambria" panose="02040503050406030204" pitchFamily="18" charset="0"/>
          </a:endParaRPr>
        </a:p>
      </dsp:txBody>
      <dsp:txXfrm>
        <a:off x="509599" y="544914"/>
        <a:ext cx="7180058" cy="699541"/>
      </dsp:txXfrm>
    </dsp:sp>
    <dsp:sp modelId="{46FA09FB-21CF-461D-95C5-A6AF153AF603}">
      <dsp:nvSpPr>
        <dsp:cNvPr id="0" name=""/>
        <dsp:cNvSpPr/>
      </dsp:nvSpPr>
      <dsp:spPr>
        <a:xfrm>
          <a:off x="88756" y="262104"/>
          <a:ext cx="874426" cy="87442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A75F50-6B36-4801-8E83-E9B268B93CE4}">
      <dsp:nvSpPr>
        <dsp:cNvPr id="0" name=""/>
        <dsp:cNvSpPr/>
      </dsp:nvSpPr>
      <dsp:spPr>
        <a:xfrm>
          <a:off x="1027240" y="1398523"/>
          <a:ext cx="6678787" cy="69954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b="1" kern="1200" dirty="0" smtClean="0">
              <a:latin typeface="Cambria" panose="02040503050406030204" pitchFamily="18" charset="0"/>
              <a:ea typeface="Cambria" panose="02040503050406030204" pitchFamily="18" charset="0"/>
              <a:cs typeface="Arial" pitchFamily="34" charset="0"/>
            </a:rPr>
            <a:t>Replacement of </a:t>
          </a:r>
          <a:r>
            <a:rPr lang="en-US" sz="1400" b="1" kern="1200" dirty="0" err="1" smtClean="0">
              <a:latin typeface="Cambria" panose="02040503050406030204" pitchFamily="18" charset="0"/>
              <a:ea typeface="Cambria" panose="02040503050406030204" pitchFamily="18" charset="0"/>
              <a:cs typeface="Arial" pitchFamily="34" charset="0"/>
            </a:rPr>
            <a:t>NaCl</a:t>
          </a:r>
          <a:r>
            <a:rPr lang="en-US" sz="1400" b="1" kern="1200" dirty="0" smtClean="0">
              <a:latin typeface="Cambria" panose="02040503050406030204" pitchFamily="18" charset="0"/>
              <a:ea typeface="Cambria" panose="02040503050406030204" pitchFamily="18" charset="0"/>
              <a:cs typeface="Arial" pitchFamily="34" charset="0"/>
            </a:rPr>
            <a:t> </a:t>
          </a:r>
          <a:r>
            <a:rPr lang="en-US" sz="1400" kern="1200" dirty="0" smtClean="0">
              <a:latin typeface="Cambria" panose="02040503050406030204" pitchFamily="18" charset="0"/>
              <a:ea typeface="Cambria" panose="02040503050406030204" pitchFamily="18" charset="0"/>
              <a:cs typeface="Arial" pitchFamily="34" charset="0"/>
            </a:rPr>
            <a:t>with like </a:t>
          </a:r>
          <a:r>
            <a:rPr lang="en-US" sz="1400" i="1" kern="1200" dirty="0" err="1" smtClean="0">
              <a:latin typeface="Cambria" panose="02040503050406030204" pitchFamily="18" charset="0"/>
              <a:ea typeface="Cambria" panose="02040503050406030204" pitchFamily="18" charset="0"/>
              <a:cs typeface="Arial" pitchFamily="34" charset="0"/>
            </a:rPr>
            <a:t>monopotassium</a:t>
          </a:r>
          <a:r>
            <a:rPr lang="en-US" sz="1400" i="1" kern="1200" dirty="0" smtClean="0">
              <a:latin typeface="Cambria" panose="02040503050406030204" pitchFamily="18" charset="0"/>
              <a:ea typeface="Cambria" panose="02040503050406030204" pitchFamily="18" charset="0"/>
              <a:cs typeface="Arial" pitchFamily="34" charset="0"/>
            </a:rPr>
            <a:t> phosphate, and potassium citrate (2015)</a:t>
          </a:r>
          <a:endParaRPr lang="en-US" sz="1400" kern="1200" dirty="0">
            <a:latin typeface="Cambria" panose="02040503050406030204" pitchFamily="18" charset="0"/>
            <a:ea typeface="Cambria" panose="02040503050406030204" pitchFamily="18" charset="0"/>
          </a:endParaRPr>
        </a:p>
      </dsp:txBody>
      <dsp:txXfrm>
        <a:off x="1027240" y="1398523"/>
        <a:ext cx="6678787" cy="699541"/>
      </dsp:txXfrm>
    </dsp:sp>
    <dsp:sp modelId="{7D2A541D-7577-424D-8552-94FBF2D4A82B}">
      <dsp:nvSpPr>
        <dsp:cNvPr id="0" name=""/>
        <dsp:cNvSpPr/>
      </dsp:nvSpPr>
      <dsp:spPr>
        <a:xfrm>
          <a:off x="590027" y="1311080"/>
          <a:ext cx="874426" cy="87442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5D4263-D0E9-4341-8DB0-5CE7AF49E849}">
      <dsp:nvSpPr>
        <dsp:cNvPr id="0" name=""/>
        <dsp:cNvSpPr/>
      </dsp:nvSpPr>
      <dsp:spPr>
        <a:xfrm>
          <a:off x="1181090" y="2447500"/>
          <a:ext cx="6524937" cy="69954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cs typeface="Arial" pitchFamily="34" charset="0"/>
            </a:rPr>
            <a:t>Use of other low sodium salts like </a:t>
          </a:r>
          <a:r>
            <a:rPr lang="en-US" sz="1400" b="0" i="0" kern="1200" dirty="0" err="1" smtClean="0">
              <a:latin typeface="Cambria" panose="02040503050406030204" pitchFamily="18" charset="0"/>
              <a:ea typeface="Cambria" panose="02040503050406030204" pitchFamily="18" charset="0"/>
              <a:cs typeface="Arial" pitchFamily="34" charset="0"/>
            </a:rPr>
            <a:t>KCl</a:t>
          </a:r>
          <a:r>
            <a:rPr lang="en-US" sz="1400" b="0" i="0" kern="1200" dirty="0" smtClean="0">
              <a:latin typeface="Cambria" panose="02040503050406030204" pitchFamily="18" charset="0"/>
              <a:ea typeface="Cambria" panose="02040503050406030204" pitchFamily="18" charset="0"/>
              <a:cs typeface="Arial" pitchFamily="34" charset="0"/>
            </a:rPr>
            <a:t> and sodium gluconate in addition to </a:t>
          </a:r>
          <a:r>
            <a:rPr lang="en-US" sz="1400" b="0" i="0" kern="1200" dirty="0" err="1" smtClean="0">
              <a:latin typeface="Cambria" panose="02040503050406030204" pitchFamily="18" charset="0"/>
              <a:ea typeface="Cambria" panose="02040503050406030204" pitchFamily="18" charset="0"/>
              <a:cs typeface="Arial" pitchFamily="34" charset="0"/>
            </a:rPr>
            <a:t>NaCl</a:t>
          </a:r>
          <a:r>
            <a:rPr lang="en-US" sz="1400" b="0" i="0" kern="1200" dirty="0" smtClean="0">
              <a:latin typeface="Cambria" panose="02040503050406030204" pitchFamily="18" charset="0"/>
              <a:ea typeface="Cambria" panose="02040503050406030204" pitchFamily="18" charset="0"/>
              <a:cs typeface="Arial" pitchFamily="34" charset="0"/>
            </a:rPr>
            <a:t> (2006)</a:t>
          </a:r>
          <a:endParaRPr lang="en-US" sz="1400" b="0" i="0" kern="1200" dirty="0">
            <a:latin typeface="Cambria" panose="02040503050406030204" pitchFamily="18" charset="0"/>
            <a:ea typeface="Cambria" panose="02040503050406030204" pitchFamily="18" charset="0"/>
          </a:endParaRPr>
        </a:p>
      </dsp:txBody>
      <dsp:txXfrm>
        <a:off x="1181090" y="2447500"/>
        <a:ext cx="6524937" cy="699541"/>
      </dsp:txXfrm>
    </dsp:sp>
    <dsp:sp modelId="{07F9288D-3394-4A57-AE28-D192E866DFF1}">
      <dsp:nvSpPr>
        <dsp:cNvPr id="0" name=""/>
        <dsp:cNvSpPr/>
      </dsp:nvSpPr>
      <dsp:spPr>
        <a:xfrm>
          <a:off x="743876" y="2360057"/>
          <a:ext cx="874426" cy="87442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BE5CD6-F454-42FF-A349-592271ADA1B8}">
      <dsp:nvSpPr>
        <dsp:cNvPr id="0" name=""/>
        <dsp:cNvSpPr/>
      </dsp:nvSpPr>
      <dsp:spPr>
        <a:xfrm>
          <a:off x="1027240" y="3496476"/>
          <a:ext cx="6678787" cy="69954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Cambria" panose="02040503050406030204" pitchFamily="18" charset="0"/>
              <a:ea typeface="Cambria" panose="02040503050406030204" pitchFamily="18" charset="0"/>
              <a:cs typeface="Arial" panose="020B0604020202020204" pitchFamily="34" charset="0"/>
            </a:rPr>
            <a:t>Use of </a:t>
          </a:r>
          <a:r>
            <a:rPr lang="en-US" sz="1400" b="1" kern="1200" dirty="0" smtClean="0">
              <a:latin typeface="Cambria" panose="02040503050406030204" pitchFamily="18" charset="0"/>
              <a:ea typeface="Cambria" panose="02040503050406030204" pitchFamily="18" charset="0"/>
              <a:cs typeface="Arial" pitchFamily="34" charset="0"/>
            </a:rPr>
            <a:t>Low amount of salt concentration with salty taste enhancers (2008)</a:t>
          </a:r>
          <a:endParaRPr lang="en-US" sz="1400" kern="1200" dirty="0">
            <a:latin typeface="Cambria" panose="02040503050406030204" pitchFamily="18" charset="0"/>
            <a:ea typeface="Cambria" panose="02040503050406030204" pitchFamily="18" charset="0"/>
            <a:cs typeface="Arial" panose="020B0604020202020204" pitchFamily="34" charset="0"/>
          </a:endParaRPr>
        </a:p>
      </dsp:txBody>
      <dsp:txXfrm>
        <a:off x="1027240" y="3496476"/>
        <a:ext cx="6678787" cy="699541"/>
      </dsp:txXfrm>
    </dsp:sp>
    <dsp:sp modelId="{92B4A8C7-5B74-46C6-B0C6-A3E562E90062}">
      <dsp:nvSpPr>
        <dsp:cNvPr id="0" name=""/>
        <dsp:cNvSpPr/>
      </dsp:nvSpPr>
      <dsp:spPr>
        <a:xfrm>
          <a:off x="590027" y="3409034"/>
          <a:ext cx="874426" cy="87442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47C10B-9C34-4447-80B1-42B5346D2905}">
      <dsp:nvSpPr>
        <dsp:cNvPr id="0" name=""/>
        <dsp:cNvSpPr/>
      </dsp:nvSpPr>
      <dsp:spPr>
        <a:xfrm>
          <a:off x="525969" y="4545453"/>
          <a:ext cx="7180058" cy="69954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latin typeface="Cambria" panose="02040503050406030204" pitchFamily="18" charset="0"/>
              <a:ea typeface="Cambria" panose="02040503050406030204" pitchFamily="18" charset="0"/>
              <a:cs typeface="Arial" pitchFamily="34" charset="0"/>
            </a:rPr>
            <a:t>Use of  salty low sodium n</a:t>
          </a:r>
          <a:r>
            <a:rPr lang="en-US" sz="1400" b="1" i="1" kern="1200" dirty="0" smtClean="0">
              <a:latin typeface="Cambria" panose="02040503050406030204" pitchFamily="18" charset="0"/>
              <a:ea typeface="Cambria" panose="02040503050406030204" pitchFamily="18" charset="0"/>
              <a:cs typeface="Arial" pitchFamily="34" charset="0"/>
            </a:rPr>
            <a:t>ovel compositions (2015)</a:t>
          </a:r>
          <a:endParaRPr lang="en-US" sz="1400" kern="1200" dirty="0">
            <a:latin typeface="Cambria" panose="02040503050406030204" pitchFamily="18" charset="0"/>
            <a:ea typeface="Cambria" panose="02040503050406030204" pitchFamily="18" charset="0"/>
            <a:cs typeface="Arial" pitchFamily="34" charset="0"/>
          </a:endParaRPr>
        </a:p>
      </dsp:txBody>
      <dsp:txXfrm>
        <a:off x="525969" y="4545453"/>
        <a:ext cx="7180058" cy="699541"/>
      </dsp:txXfrm>
    </dsp:sp>
    <dsp:sp modelId="{F35D8337-1EE3-45FE-8DC9-255122EEFB42}">
      <dsp:nvSpPr>
        <dsp:cNvPr id="0" name=""/>
        <dsp:cNvSpPr/>
      </dsp:nvSpPr>
      <dsp:spPr>
        <a:xfrm>
          <a:off x="88756" y="4458010"/>
          <a:ext cx="874426" cy="874426"/>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0.04184</cdr:x>
      <cdr:y>0.85636</cdr:y>
    </cdr:from>
    <cdr:to>
      <cdr:x>0.07479</cdr:x>
      <cdr:y>0.96101</cdr:y>
    </cdr:to>
    <cdr:sp macro="" textlink="">
      <cdr:nvSpPr>
        <cdr:cNvPr id="2" name="Rectangle 1"/>
        <cdr:cNvSpPr/>
      </cdr:nvSpPr>
      <cdr:spPr>
        <a:xfrm xmlns:a="http://schemas.openxmlformats.org/drawingml/2006/main">
          <a:off x="510109" y="2040699"/>
          <a:ext cx="401726" cy="249380"/>
        </a:xfrm>
        <a:prstGeom xmlns:a="http://schemas.openxmlformats.org/drawingml/2006/main" prst="rect">
          <a:avLst/>
        </a:prstGeom>
        <a:noFill xmlns:a="http://schemas.openxmlformats.org/drawingml/2006/main"/>
        <a:ln xmlns:a="http://schemas.openxmlformats.org/drawingml/2006/main" w="25400" cap="flat" cmpd="sng" algn="ctr">
          <a:solidFill>
            <a:srgbClr val="FF5050"/>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algn="l" rtl="0" fontAlgn="base">
            <a:spcBef>
              <a:spcPct val="0"/>
            </a:spcBef>
            <a:spcAft>
              <a:spcPct val="0"/>
            </a:spcAft>
            <a:defRPr sz="2400" kern="1200">
              <a:solidFill>
                <a:sysClr val="window" lastClr="FFFFFF"/>
              </a:solidFill>
              <a:latin typeface="Calibri"/>
            </a:defRPr>
          </a:lvl1pPr>
          <a:lvl2pPr marL="457200" algn="l" rtl="0" fontAlgn="base">
            <a:spcBef>
              <a:spcPct val="0"/>
            </a:spcBef>
            <a:spcAft>
              <a:spcPct val="0"/>
            </a:spcAft>
            <a:defRPr sz="2400" kern="1200">
              <a:solidFill>
                <a:sysClr val="window" lastClr="FFFFFF"/>
              </a:solidFill>
              <a:latin typeface="Calibri"/>
            </a:defRPr>
          </a:lvl2pPr>
          <a:lvl3pPr marL="914400" algn="l" rtl="0" fontAlgn="base">
            <a:spcBef>
              <a:spcPct val="0"/>
            </a:spcBef>
            <a:spcAft>
              <a:spcPct val="0"/>
            </a:spcAft>
            <a:defRPr sz="2400" kern="1200">
              <a:solidFill>
                <a:sysClr val="window" lastClr="FFFFFF"/>
              </a:solidFill>
              <a:latin typeface="Calibri"/>
            </a:defRPr>
          </a:lvl3pPr>
          <a:lvl4pPr marL="1371600" algn="l" rtl="0" fontAlgn="base">
            <a:spcBef>
              <a:spcPct val="0"/>
            </a:spcBef>
            <a:spcAft>
              <a:spcPct val="0"/>
            </a:spcAft>
            <a:defRPr sz="2400" kern="1200">
              <a:solidFill>
                <a:sysClr val="window" lastClr="FFFFFF"/>
              </a:solidFill>
              <a:latin typeface="Calibri"/>
            </a:defRPr>
          </a:lvl4pPr>
          <a:lvl5pPr marL="1828800" algn="l" rtl="0" fontAlgn="base">
            <a:spcBef>
              <a:spcPct val="0"/>
            </a:spcBef>
            <a:spcAft>
              <a:spcPct val="0"/>
            </a:spcAft>
            <a:defRPr sz="2400" kern="1200">
              <a:solidFill>
                <a:sysClr val="window" lastClr="FFFFFF"/>
              </a:solidFill>
              <a:latin typeface="Calibri"/>
            </a:defRPr>
          </a:lvl5pPr>
          <a:lvl6pPr marL="2286000" algn="l" defTabSz="914400" rtl="0" eaLnBrk="1" latinLnBrk="0" hangingPunct="1">
            <a:defRPr sz="2400" kern="1200">
              <a:solidFill>
                <a:sysClr val="window" lastClr="FFFFFF"/>
              </a:solidFill>
              <a:latin typeface="Calibri"/>
            </a:defRPr>
          </a:lvl6pPr>
          <a:lvl7pPr marL="2743200" algn="l" defTabSz="914400" rtl="0" eaLnBrk="1" latinLnBrk="0" hangingPunct="1">
            <a:defRPr sz="2400" kern="1200">
              <a:solidFill>
                <a:sysClr val="window" lastClr="FFFFFF"/>
              </a:solidFill>
              <a:latin typeface="Calibri"/>
            </a:defRPr>
          </a:lvl7pPr>
          <a:lvl8pPr marL="3200400" algn="l" defTabSz="914400" rtl="0" eaLnBrk="1" latinLnBrk="0" hangingPunct="1">
            <a:defRPr sz="2400" kern="1200">
              <a:solidFill>
                <a:sysClr val="window" lastClr="FFFFFF"/>
              </a:solidFill>
              <a:latin typeface="Calibri"/>
            </a:defRPr>
          </a:lvl8pPr>
          <a:lvl9pPr marL="3657600" algn="l" defTabSz="914400" rtl="0" eaLnBrk="1" latinLnBrk="0" hangingPunct="1">
            <a:defRPr sz="2400" kern="1200">
              <a:solidFill>
                <a:sysClr val="window" lastClr="FFFFFF"/>
              </a:solidFill>
              <a:latin typeface="Calibri"/>
            </a:defRPr>
          </a:lvl9pPr>
        </a:lstStyle>
        <a:p xmlns:a="http://schemas.openxmlformats.org/drawingml/2006/main">
          <a:endParaRPr lang="en-US" sz="1000" dirty="0" smtClean="0">
            <a:solidFill>
              <a:sysClr val="windowText" lastClr="000000"/>
            </a:solidFill>
            <a:latin typeface="Arial" pitchFamily="34" charset="0"/>
            <a:cs typeface="Arial" pitchFamily="34" charset="0"/>
          </a:endParaRPr>
        </a:p>
        <a:p xmlns:a="http://schemas.openxmlformats.org/drawingml/2006/main">
          <a:endParaRPr lang="en-US" dirty="0"/>
        </a:p>
      </cdr:txBody>
    </cdr:sp>
  </cdr:relSizeAnchor>
  <cdr:relSizeAnchor xmlns:cdr="http://schemas.openxmlformats.org/drawingml/2006/chartDrawing">
    <cdr:from>
      <cdr:x>0.23523</cdr:x>
      <cdr:y>0.84302</cdr:y>
    </cdr:from>
    <cdr:to>
      <cdr:x>0.27614</cdr:x>
      <cdr:y>0.96512</cdr:y>
    </cdr:to>
    <cdr:sp macro="" textlink="">
      <cdr:nvSpPr>
        <cdr:cNvPr id="3" name="Rectangle 2"/>
        <cdr:cNvSpPr/>
      </cdr:nvSpPr>
      <cdr:spPr>
        <a:xfrm xmlns:a="http://schemas.openxmlformats.org/drawingml/2006/main">
          <a:off x="2867880" y="2008909"/>
          <a:ext cx="498775" cy="290946"/>
        </a:xfrm>
        <a:prstGeom xmlns:a="http://schemas.openxmlformats.org/drawingml/2006/main" prst="rect">
          <a:avLst/>
        </a:prstGeom>
        <a:solidFill xmlns:a="http://schemas.openxmlformats.org/drawingml/2006/main">
          <a:srgbClr val="4F81BD">
            <a:alpha val="0"/>
          </a:srgbClr>
        </a:solidFill>
        <a:ln xmlns:a="http://schemas.openxmlformats.org/drawingml/2006/main" w="25400" cap="flat" cmpd="sng" algn="ctr">
          <a:solidFill>
            <a:srgbClr val="8064A2">
              <a:lumMod val="75000"/>
            </a:srgbClr>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algn="l" rtl="0" fontAlgn="base">
            <a:spcBef>
              <a:spcPct val="0"/>
            </a:spcBef>
            <a:spcAft>
              <a:spcPct val="0"/>
            </a:spcAft>
            <a:defRPr sz="2400" kern="1200">
              <a:solidFill>
                <a:sysClr val="window" lastClr="FFFFFF"/>
              </a:solidFill>
              <a:latin typeface="Calibri"/>
            </a:defRPr>
          </a:lvl1pPr>
          <a:lvl2pPr marL="457200" algn="l" rtl="0" fontAlgn="base">
            <a:spcBef>
              <a:spcPct val="0"/>
            </a:spcBef>
            <a:spcAft>
              <a:spcPct val="0"/>
            </a:spcAft>
            <a:defRPr sz="2400" kern="1200">
              <a:solidFill>
                <a:sysClr val="window" lastClr="FFFFFF"/>
              </a:solidFill>
              <a:latin typeface="Calibri"/>
            </a:defRPr>
          </a:lvl2pPr>
          <a:lvl3pPr marL="914400" algn="l" rtl="0" fontAlgn="base">
            <a:spcBef>
              <a:spcPct val="0"/>
            </a:spcBef>
            <a:spcAft>
              <a:spcPct val="0"/>
            </a:spcAft>
            <a:defRPr sz="2400" kern="1200">
              <a:solidFill>
                <a:sysClr val="window" lastClr="FFFFFF"/>
              </a:solidFill>
              <a:latin typeface="Calibri"/>
            </a:defRPr>
          </a:lvl3pPr>
          <a:lvl4pPr marL="1371600" algn="l" rtl="0" fontAlgn="base">
            <a:spcBef>
              <a:spcPct val="0"/>
            </a:spcBef>
            <a:spcAft>
              <a:spcPct val="0"/>
            </a:spcAft>
            <a:defRPr sz="2400" kern="1200">
              <a:solidFill>
                <a:sysClr val="window" lastClr="FFFFFF"/>
              </a:solidFill>
              <a:latin typeface="Calibri"/>
            </a:defRPr>
          </a:lvl4pPr>
          <a:lvl5pPr marL="1828800" algn="l" rtl="0" fontAlgn="base">
            <a:spcBef>
              <a:spcPct val="0"/>
            </a:spcBef>
            <a:spcAft>
              <a:spcPct val="0"/>
            </a:spcAft>
            <a:defRPr sz="2400" kern="1200">
              <a:solidFill>
                <a:sysClr val="window" lastClr="FFFFFF"/>
              </a:solidFill>
              <a:latin typeface="Calibri"/>
            </a:defRPr>
          </a:lvl5pPr>
          <a:lvl6pPr marL="2286000" algn="l" defTabSz="914400" rtl="0" eaLnBrk="1" latinLnBrk="0" hangingPunct="1">
            <a:defRPr sz="2400" kern="1200">
              <a:solidFill>
                <a:sysClr val="window" lastClr="FFFFFF"/>
              </a:solidFill>
              <a:latin typeface="Calibri"/>
            </a:defRPr>
          </a:lvl6pPr>
          <a:lvl7pPr marL="2743200" algn="l" defTabSz="914400" rtl="0" eaLnBrk="1" latinLnBrk="0" hangingPunct="1">
            <a:defRPr sz="2400" kern="1200">
              <a:solidFill>
                <a:sysClr val="window" lastClr="FFFFFF"/>
              </a:solidFill>
              <a:latin typeface="Calibri"/>
            </a:defRPr>
          </a:lvl7pPr>
          <a:lvl8pPr marL="3200400" algn="l" defTabSz="914400" rtl="0" eaLnBrk="1" latinLnBrk="0" hangingPunct="1">
            <a:defRPr sz="2400" kern="1200">
              <a:solidFill>
                <a:sysClr val="window" lastClr="FFFFFF"/>
              </a:solidFill>
              <a:latin typeface="Calibri"/>
            </a:defRPr>
          </a:lvl8pPr>
          <a:lvl9pPr marL="3657600" algn="l" defTabSz="914400" rtl="0" eaLnBrk="1" latinLnBrk="0" hangingPunct="1">
            <a:defRPr sz="2400" kern="1200">
              <a:solidFill>
                <a:sysClr val="window" lastClr="FFFFFF"/>
              </a:solidFill>
              <a:latin typeface="Calibri"/>
            </a:defRPr>
          </a:lvl9pPr>
        </a:lstStyle>
        <a:p xmlns:a="http://schemas.openxmlformats.org/drawingml/2006/main">
          <a:pPr algn="ctr"/>
          <a:endParaRPr lang="en-IN" sz="1200" dirty="0">
            <a:solidFill>
              <a:sysClr val="windowText" lastClr="000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0.24852</cdr:x>
      <cdr:y>0.88372</cdr:y>
    </cdr:from>
    <cdr:to>
      <cdr:x>0.28602</cdr:x>
      <cdr:y>1</cdr:y>
    </cdr:to>
    <cdr:sp macro="" textlink="">
      <cdr:nvSpPr>
        <cdr:cNvPr id="3" name="Rectangle 2"/>
        <cdr:cNvSpPr/>
      </cdr:nvSpPr>
      <cdr:spPr>
        <a:xfrm xmlns:a="http://schemas.openxmlformats.org/drawingml/2006/main">
          <a:off x="3029937" y="2163042"/>
          <a:ext cx="457200" cy="284614"/>
        </a:xfrm>
        <a:prstGeom xmlns:a="http://schemas.openxmlformats.org/drawingml/2006/main" prst="rect">
          <a:avLst/>
        </a:prstGeom>
        <a:solidFill xmlns:a="http://schemas.openxmlformats.org/drawingml/2006/main">
          <a:srgbClr val="4F81BD">
            <a:alpha val="0"/>
          </a:srgbClr>
        </a:solidFill>
        <a:ln xmlns:a="http://schemas.openxmlformats.org/drawingml/2006/main" w="25400" cap="flat" cmpd="sng" algn="ctr">
          <a:solidFill>
            <a:srgbClr val="8064A2">
              <a:lumMod val="75000"/>
            </a:srgbClr>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algn="l" rtl="0" fontAlgn="base">
            <a:spcBef>
              <a:spcPct val="0"/>
            </a:spcBef>
            <a:spcAft>
              <a:spcPct val="0"/>
            </a:spcAft>
            <a:defRPr sz="2400" kern="1200">
              <a:solidFill>
                <a:sysClr val="window" lastClr="FFFFFF"/>
              </a:solidFill>
              <a:latin typeface="Calibri"/>
            </a:defRPr>
          </a:lvl1pPr>
          <a:lvl2pPr marL="457200" algn="l" rtl="0" fontAlgn="base">
            <a:spcBef>
              <a:spcPct val="0"/>
            </a:spcBef>
            <a:spcAft>
              <a:spcPct val="0"/>
            </a:spcAft>
            <a:defRPr sz="2400" kern="1200">
              <a:solidFill>
                <a:sysClr val="window" lastClr="FFFFFF"/>
              </a:solidFill>
              <a:latin typeface="Calibri"/>
            </a:defRPr>
          </a:lvl2pPr>
          <a:lvl3pPr marL="914400" algn="l" rtl="0" fontAlgn="base">
            <a:spcBef>
              <a:spcPct val="0"/>
            </a:spcBef>
            <a:spcAft>
              <a:spcPct val="0"/>
            </a:spcAft>
            <a:defRPr sz="2400" kern="1200">
              <a:solidFill>
                <a:sysClr val="window" lastClr="FFFFFF"/>
              </a:solidFill>
              <a:latin typeface="Calibri"/>
            </a:defRPr>
          </a:lvl3pPr>
          <a:lvl4pPr marL="1371600" algn="l" rtl="0" fontAlgn="base">
            <a:spcBef>
              <a:spcPct val="0"/>
            </a:spcBef>
            <a:spcAft>
              <a:spcPct val="0"/>
            </a:spcAft>
            <a:defRPr sz="2400" kern="1200">
              <a:solidFill>
                <a:sysClr val="window" lastClr="FFFFFF"/>
              </a:solidFill>
              <a:latin typeface="Calibri"/>
            </a:defRPr>
          </a:lvl4pPr>
          <a:lvl5pPr marL="1828800" algn="l" rtl="0" fontAlgn="base">
            <a:spcBef>
              <a:spcPct val="0"/>
            </a:spcBef>
            <a:spcAft>
              <a:spcPct val="0"/>
            </a:spcAft>
            <a:defRPr sz="2400" kern="1200">
              <a:solidFill>
                <a:sysClr val="window" lastClr="FFFFFF"/>
              </a:solidFill>
              <a:latin typeface="Calibri"/>
            </a:defRPr>
          </a:lvl5pPr>
          <a:lvl6pPr marL="2286000" algn="l" defTabSz="914400" rtl="0" eaLnBrk="1" latinLnBrk="0" hangingPunct="1">
            <a:defRPr sz="2400" kern="1200">
              <a:solidFill>
                <a:sysClr val="window" lastClr="FFFFFF"/>
              </a:solidFill>
              <a:latin typeface="Calibri"/>
            </a:defRPr>
          </a:lvl6pPr>
          <a:lvl7pPr marL="2743200" algn="l" defTabSz="914400" rtl="0" eaLnBrk="1" latinLnBrk="0" hangingPunct="1">
            <a:defRPr sz="2400" kern="1200">
              <a:solidFill>
                <a:sysClr val="window" lastClr="FFFFFF"/>
              </a:solidFill>
              <a:latin typeface="Calibri"/>
            </a:defRPr>
          </a:lvl7pPr>
          <a:lvl8pPr marL="3200400" algn="l" defTabSz="914400" rtl="0" eaLnBrk="1" latinLnBrk="0" hangingPunct="1">
            <a:defRPr sz="2400" kern="1200">
              <a:solidFill>
                <a:sysClr val="window" lastClr="FFFFFF"/>
              </a:solidFill>
              <a:latin typeface="Calibri"/>
            </a:defRPr>
          </a:lvl8pPr>
          <a:lvl9pPr marL="3657600" algn="l" defTabSz="914400" rtl="0" eaLnBrk="1" latinLnBrk="0" hangingPunct="1">
            <a:defRPr sz="2400" kern="1200">
              <a:solidFill>
                <a:sysClr val="window" lastClr="FFFFFF"/>
              </a:solidFill>
              <a:latin typeface="Calibri"/>
            </a:defRPr>
          </a:lvl9pPr>
        </a:lstStyle>
        <a:p xmlns:a="http://schemas.openxmlformats.org/drawingml/2006/main">
          <a:pPr algn="ctr"/>
          <a:endParaRPr lang="en-IN" sz="1200" dirty="0">
            <a:solidFill>
              <a:sysClr val="windowText" lastClr="000000"/>
            </a:solidFill>
          </a:endParaRPr>
        </a:p>
      </cdr:txBody>
    </cdr:sp>
  </cdr:relSizeAnchor>
  <cdr:relSizeAnchor xmlns:cdr="http://schemas.openxmlformats.org/drawingml/2006/chartDrawing">
    <cdr:from>
      <cdr:x>0.05193</cdr:x>
      <cdr:y>0.88012</cdr:y>
    </cdr:from>
    <cdr:to>
      <cdr:x>0.0917</cdr:x>
      <cdr:y>1</cdr:y>
    </cdr:to>
    <cdr:sp macro="" textlink="">
      <cdr:nvSpPr>
        <cdr:cNvPr id="2" name="Rectangle 1"/>
        <cdr:cNvSpPr/>
      </cdr:nvSpPr>
      <cdr:spPr>
        <a:xfrm xmlns:a="http://schemas.openxmlformats.org/drawingml/2006/main">
          <a:off x="633105" y="2154233"/>
          <a:ext cx="484875" cy="293423"/>
        </a:xfrm>
        <a:prstGeom xmlns:a="http://schemas.openxmlformats.org/drawingml/2006/main" prst="rect">
          <a:avLst/>
        </a:prstGeom>
        <a:noFill xmlns:a="http://schemas.openxmlformats.org/drawingml/2006/main"/>
        <a:ln xmlns:a="http://schemas.openxmlformats.org/drawingml/2006/main" w="25400" cap="flat" cmpd="sng" algn="ctr">
          <a:solidFill>
            <a:srgbClr val="FF5050"/>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algn="l" rtl="0" fontAlgn="base">
            <a:spcBef>
              <a:spcPct val="0"/>
            </a:spcBef>
            <a:spcAft>
              <a:spcPct val="0"/>
            </a:spcAft>
            <a:defRPr sz="2400" kern="1200">
              <a:solidFill>
                <a:sysClr val="window" lastClr="FFFFFF"/>
              </a:solidFill>
              <a:latin typeface="Calibri"/>
            </a:defRPr>
          </a:lvl1pPr>
          <a:lvl2pPr marL="457200" algn="l" rtl="0" fontAlgn="base">
            <a:spcBef>
              <a:spcPct val="0"/>
            </a:spcBef>
            <a:spcAft>
              <a:spcPct val="0"/>
            </a:spcAft>
            <a:defRPr sz="2400" kern="1200">
              <a:solidFill>
                <a:sysClr val="window" lastClr="FFFFFF"/>
              </a:solidFill>
              <a:latin typeface="Calibri"/>
            </a:defRPr>
          </a:lvl2pPr>
          <a:lvl3pPr marL="914400" algn="l" rtl="0" fontAlgn="base">
            <a:spcBef>
              <a:spcPct val="0"/>
            </a:spcBef>
            <a:spcAft>
              <a:spcPct val="0"/>
            </a:spcAft>
            <a:defRPr sz="2400" kern="1200">
              <a:solidFill>
                <a:sysClr val="window" lastClr="FFFFFF"/>
              </a:solidFill>
              <a:latin typeface="Calibri"/>
            </a:defRPr>
          </a:lvl3pPr>
          <a:lvl4pPr marL="1371600" algn="l" rtl="0" fontAlgn="base">
            <a:spcBef>
              <a:spcPct val="0"/>
            </a:spcBef>
            <a:spcAft>
              <a:spcPct val="0"/>
            </a:spcAft>
            <a:defRPr sz="2400" kern="1200">
              <a:solidFill>
                <a:sysClr val="window" lastClr="FFFFFF"/>
              </a:solidFill>
              <a:latin typeface="Calibri"/>
            </a:defRPr>
          </a:lvl4pPr>
          <a:lvl5pPr marL="1828800" algn="l" rtl="0" fontAlgn="base">
            <a:spcBef>
              <a:spcPct val="0"/>
            </a:spcBef>
            <a:spcAft>
              <a:spcPct val="0"/>
            </a:spcAft>
            <a:defRPr sz="2400" kern="1200">
              <a:solidFill>
                <a:sysClr val="window" lastClr="FFFFFF"/>
              </a:solidFill>
              <a:latin typeface="Calibri"/>
            </a:defRPr>
          </a:lvl5pPr>
          <a:lvl6pPr marL="2286000" algn="l" defTabSz="914400" rtl="0" eaLnBrk="1" latinLnBrk="0" hangingPunct="1">
            <a:defRPr sz="2400" kern="1200">
              <a:solidFill>
                <a:sysClr val="window" lastClr="FFFFFF"/>
              </a:solidFill>
              <a:latin typeface="Calibri"/>
            </a:defRPr>
          </a:lvl6pPr>
          <a:lvl7pPr marL="2743200" algn="l" defTabSz="914400" rtl="0" eaLnBrk="1" latinLnBrk="0" hangingPunct="1">
            <a:defRPr sz="2400" kern="1200">
              <a:solidFill>
                <a:sysClr val="window" lastClr="FFFFFF"/>
              </a:solidFill>
              <a:latin typeface="Calibri"/>
            </a:defRPr>
          </a:lvl7pPr>
          <a:lvl8pPr marL="3200400" algn="l" defTabSz="914400" rtl="0" eaLnBrk="1" latinLnBrk="0" hangingPunct="1">
            <a:defRPr sz="2400" kern="1200">
              <a:solidFill>
                <a:sysClr val="window" lastClr="FFFFFF"/>
              </a:solidFill>
              <a:latin typeface="Calibri"/>
            </a:defRPr>
          </a:lvl8pPr>
          <a:lvl9pPr marL="3657600" algn="l" defTabSz="914400" rtl="0" eaLnBrk="1" latinLnBrk="0" hangingPunct="1">
            <a:defRPr sz="2400" kern="1200">
              <a:solidFill>
                <a:sysClr val="window" lastClr="FFFFFF"/>
              </a:solidFill>
              <a:latin typeface="Calibri"/>
            </a:defRPr>
          </a:lvl9pPr>
        </a:lstStyle>
        <a:p xmlns:a="http://schemas.openxmlformats.org/drawingml/2006/main">
          <a:endParaRPr lang="en-US" sz="1000" dirty="0" smtClean="0">
            <a:solidFill>
              <a:sysClr val="windowText" lastClr="000000"/>
            </a:solidFill>
            <a:latin typeface="Arial" pitchFamily="34" charset="0"/>
            <a:cs typeface="Arial" pitchFamily="34" charset="0"/>
          </a:endParaRPr>
        </a:p>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3170238" cy="481013"/>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lvl1pPr defTabSz="957263">
              <a:defRPr sz="1300">
                <a:latin typeface="Arial" charset="0"/>
                <a:cs typeface="+mn-cs"/>
              </a:defRPr>
            </a:lvl1pPr>
          </a:lstStyle>
          <a:p>
            <a:pPr>
              <a:defRPr/>
            </a:pPr>
            <a:endParaRPr lang="en-GB" dirty="0"/>
          </a:p>
        </p:txBody>
      </p:sp>
      <p:sp>
        <p:nvSpPr>
          <p:cNvPr id="155651"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lvl1pPr algn="r" defTabSz="957263">
              <a:defRPr sz="1300">
                <a:latin typeface="Arial" charset="0"/>
                <a:cs typeface="+mn-cs"/>
              </a:defRPr>
            </a:lvl1pPr>
          </a:lstStyle>
          <a:p>
            <a:pPr>
              <a:defRPr/>
            </a:pPr>
            <a:fld id="{A9373448-256D-44E9-9C95-5D0019CFC060}" type="datetime1">
              <a:rPr lang="en-GB"/>
              <a:pPr>
                <a:defRPr/>
              </a:pPr>
              <a:t>02/08/2022</a:t>
            </a:fld>
            <a:endParaRPr lang="en-GB" dirty="0"/>
          </a:p>
        </p:txBody>
      </p:sp>
      <p:sp>
        <p:nvSpPr>
          <p:cNvPr id="155652"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p:spPr>
        <p:txBody>
          <a:bodyPr vert="horz" wrap="square" lIns="95747" tIns="47873" rIns="95747" bIns="47873" numCol="1" anchor="b" anchorCtr="0" compatLnSpc="1">
            <a:prstTxWarp prst="textNoShape">
              <a:avLst/>
            </a:prstTxWarp>
          </a:bodyPr>
          <a:lstStyle>
            <a:lvl1pPr defTabSz="957263">
              <a:defRPr sz="1300">
                <a:latin typeface="Arial" charset="0"/>
                <a:cs typeface="+mn-cs"/>
              </a:defRPr>
            </a:lvl1pPr>
          </a:lstStyle>
          <a:p>
            <a:pPr>
              <a:defRPr/>
            </a:pPr>
            <a:endParaRPr lang="en-GB" dirty="0"/>
          </a:p>
        </p:txBody>
      </p:sp>
      <p:sp>
        <p:nvSpPr>
          <p:cNvPr id="155653"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p:spPr>
        <p:txBody>
          <a:bodyPr vert="horz" wrap="square" lIns="95747" tIns="47873" rIns="95747" bIns="47873" numCol="1" anchor="b" anchorCtr="0" compatLnSpc="1">
            <a:prstTxWarp prst="textNoShape">
              <a:avLst/>
            </a:prstTxWarp>
          </a:bodyPr>
          <a:lstStyle>
            <a:lvl1pPr algn="r" defTabSz="957263">
              <a:defRPr sz="1300">
                <a:latin typeface="Arial" charset="0"/>
                <a:cs typeface="+mn-cs"/>
              </a:defRPr>
            </a:lvl1pPr>
          </a:lstStyle>
          <a:p>
            <a:pPr>
              <a:defRPr/>
            </a:pPr>
            <a:fld id="{F2336C0E-A569-4EEB-8BD2-22D238FE85B8}" type="slidenum">
              <a:rPr lang="en-GB"/>
              <a:pPr>
                <a:defRPr/>
              </a:pPr>
              <a:t>‹#›</a:t>
            </a:fld>
            <a:endParaRPr lang="en-GB" dirty="0"/>
          </a:p>
        </p:txBody>
      </p:sp>
    </p:spTree>
    <p:extLst>
      <p:ext uri="{BB962C8B-B14F-4D97-AF65-F5344CB8AC3E}">
        <p14:creationId xmlns:p14="http://schemas.microsoft.com/office/powerpoint/2010/main" val="9642390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bwMode="auto">
          <a:xfrm>
            <a:off x="0" y="0"/>
            <a:ext cx="3170238" cy="481013"/>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lvl1pPr defTabSz="957263">
              <a:defRPr sz="1300">
                <a:latin typeface="Arial" charset="0"/>
                <a:cs typeface="+mn-cs"/>
              </a:defRPr>
            </a:lvl1pPr>
          </a:lstStyle>
          <a:p>
            <a:pPr>
              <a:defRPr/>
            </a:pPr>
            <a:endParaRPr lang="en-GB" dirty="0"/>
          </a:p>
        </p:txBody>
      </p:sp>
      <p:sp>
        <p:nvSpPr>
          <p:cNvPr id="153603" name="Rectangle 3"/>
          <p:cNvSpPr>
            <a:spLocks noGrp="1" noChangeArrowheads="1"/>
          </p:cNvSpPr>
          <p:nvPr>
            <p:ph type="dt" idx="1"/>
          </p:nvPr>
        </p:nvSpPr>
        <p:spPr bwMode="auto">
          <a:xfrm>
            <a:off x="4143375" y="0"/>
            <a:ext cx="3170238" cy="481013"/>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lvl1pPr algn="r" defTabSz="957263">
              <a:defRPr sz="1300">
                <a:latin typeface="Arial" charset="0"/>
                <a:cs typeface="+mn-cs"/>
              </a:defRPr>
            </a:lvl1pPr>
          </a:lstStyle>
          <a:p>
            <a:pPr>
              <a:defRPr/>
            </a:pPr>
            <a:fld id="{F4F1F8AC-3235-4B32-A69D-E1D8BFCF6CDA}" type="datetime1">
              <a:rPr lang="en-GB"/>
              <a:pPr>
                <a:defRPr/>
              </a:pPr>
              <a:t>02/08/2022</a:t>
            </a:fld>
            <a:endParaRPr lang="en-GB" dirty="0"/>
          </a:p>
        </p:txBody>
      </p:sp>
      <p:sp>
        <p:nvSpPr>
          <p:cNvPr id="32772" name="Rectangle 4"/>
          <p:cNvSpPr>
            <a:spLocks noGrp="1" noRot="1" noChangeAspect="1" noChangeArrowheads="1" noTextEdit="1"/>
          </p:cNvSpPr>
          <p:nvPr>
            <p:ph type="sldImg" idx="2"/>
          </p:nvPr>
        </p:nvSpPr>
        <p:spPr bwMode="auto">
          <a:xfrm>
            <a:off x="457200" y="719138"/>
            <a:ext cx="6400800" cy="3600450"/>
          </a:xfrm>
          <a:prstGeom prst="rect">
            <a:avLst/>
          </a:prstGeom>
          <a:noFill/>
          <a:ln w="9525">
            <a:solidFill>
              <a:srgbClr val="000000"/>
            </a:solidFill>
            <a:miter lim="800000"/>
            <a:headEnd/>
            <a:tailEnd/>
          </a:ln>
        </p:spPr>
      </p:sp>
      <p:sp>
        <p:nvSpPr>
          <p:cNvPr id="153605"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p:spPr>
        <p:txBody>
          <a:bodyPr vert="horz" wrap="square" lIns="95747" tIns="47873" rIns="95747" bIns="4787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3606"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p:spPr>
        <p:txBody>
          <a:bodyPr vert="horz" wrap="square" lIns="95747" tIns="47873" rIns="95747" bIns="47873" numCol="1" anchor="b" anchorCtr="0" compatLnSpc="1">
            <a:prstTxWarp prst="textNoShape">
              <a:avLst/>
            </a:prstTxWarp>
          </a:bodyPr>
          <a:lstStyle>
            <a:lvl1pPr defTabSz="957263">
              <a:defRPr sz="1300">
                <a:latin typeface="Arial" charset="0"/>
                <a:cs typeface="+mn-cs"/>
              </a:defRPr>
            </a:lvl1pPr>
          </a:lstStyle>
          <a:p>
            <a:pPr>
              <a:defRPr/>
            </a:pPr>
            <a:endParaRPr lang="en-GB" dirty="0"/>
          </a:p>
        </p:txBody>
      </p:sp>
      <p:sp>
        <p:nvSpPr>
          <p:cNvPr id="153607"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p:spPr>
        <p:txBody>
          <a:bodyPr vert="horz" wrap="square" lIns="95747" tIns="47873" rIns="95747" bIns="47873" numCol="1" anchor="b" anchorCtr="0" compatLnSpc="1">
            <a:prstTxWarp prst="textNoShape">
              <a:avLst/>
            </a:prstTxWarp>
          </a:bodyPr>
          <a:lstStyle>
            <a:lvl1pPr algn="r" defTabSz="957263">
              <a:defRPr sz="1300">
                <a:latin typeface="Arial" charset="0"/>
                <a:cs typeface="+mn-cs"/>
              </a:defRPr>
            </a:lvl1pPr>
          </a:lstStyle>
          <a:p>
            <a:pPr>
              <a:defRPr/>
            </a:pPr>
            <a:fld id="{CD5ED481-726F-487D-A8C3-198AFC5FABE5}" type="slidenum">
              <a:rPr lang="en-GB"/>
              <a:pPr>
                <a:defRPr/>
              </a:pPr>
              <a:t>‹#›</a:t>
            </a:fld>
            <a:endParaRPr lang="en-GB" dirty="0"/>
          </a:p>
        </p:txBody>
      </p:sp>
    </p:spTree>
    <p:extLst>
      <p:ext uri="{BB962C8B-B14F-4D97-AF65-F5344CB8AC3E}">
        <p14:creationId xmlns:p14="http://schemas.microsoft.com/office/powerpoint/2010/main" val="42924935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24759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CD5ED481-726F-487D-A8C3-198AFC5FABE5}" type="slidenum">
              <a:rPr lang="en-GB" smtClean="0"/>
              <a:pPr>
                <a:defRPr/>
              </a:pPr>
              <a:t>4</a:t>
            </a:fld>
            <a:endParaRPr lang="en-GB" dirty="0"/>
          </a:p>
        </p:txBody>
      </p:sp>
    </p:spTree>
    <p:extLst>
      <p:ext uri="{BB962C8B-B14F-4D97-AF65-F5344CB8AC3E}">
        <p14:creationId xmlns:p14="http://schemas.microsoft.com/office/powerpoint/2010/main" val="160606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9244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3238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62063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457200" y="719138"/>
            <a:ext cx="6400800" cy="3600450"/>
          </a:xfrm>
          <a:ln/>
        </p:spPr>
      </p:sp>
      <p:sp>
        <p:nvSpPr>
          <p:cNvPr id="39939" name="Notes Placeholder 2"/>
          <p:cNvSpPr>
            <a:spLocks noGrp="1"/>
          </p:cNvSpPr>
          <p:nvPr>
            <p:ph type="body" idx="1"/>
          </p:nvPr>
        </p:nvSpPr>
        <p:spPr>
          <a:noFill/>
          <a:ln/>
        </p:spPr>
        <p:txBody>
          <a:bodyPr/>
          <a:lstStyle/>
          <a:p>
            <a:endParaRPr lang="en-US" dirty="0"/>
          </a:p>
        </p:txBody>
      </p:sp>
      <p:sp>
        <p:nvSpPr>
          <p:cNvPr id="58373" name="Slide Number Placeholder 4"/>
          <p:cNvSpPr>
            <a:spLocks noGrp="1"/>
          </p:cNvSpPr>
          <p:nvPr>
            <p:ph type="sldNum" sz="quarter" idx="5"/>
          </p:nvPr>
        </p:nvSpPr>
        <p:spPr/>
        <p:txBody>
          <a:bodyPr/>
          <a:lstStyle/>
          <a:p>
            <a:pPr>
              <a:defRPr/>
            </a:pPr>
            <a:fld id="{54C94B10-51CB-4369-9877-A83BCCA7FEB5}" type="slidenum">
              <a:rPr lang="en-GB" smtClean="0"/>
              <a:pPr>
                <a:defRPr/>
              </a:pPr>
              <a:t>31</a:t>
            </a:fld>
            <a:endParaRPr lang="en-GB" dirty="0"/>
          </a:p>
        </p:txBody>
      </p:sp>
    </p:spTree>
    <p:extLst>
      <p:ext uri="{BB962C8B-B14F-4D97-AF65-F5344CB8AC3E}">
        <p14:creationId xmlns:p14="http://schemas.microsoft.com/office/powerpoint/2010/main" val="1683280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EA0BD186-4EB3-47F8-833C-B822D84D8EBB}"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5069AE57-245C-4A87-8F1C-F12C0331AE2E}"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4"/>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5"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CA8004E3-CF81-4FB8-8C13-DC0E59E34077}"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4"/>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EA0BD186-4EB3-47F8-833C-B822D84D8EBB}"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3" name="Content Placeholder 2"/>
          <p:cNvSpPr>
            <a:spLocks noGrp="1"/>
          </p:cNvSpPr>
          <p:nvPr>
            <p:ph idx="1"/>
          </p:nvPr>
        </p:nvSpPr>
        <p:spPr>
          <a:xfrm>
            <a:off x="609600" y="1600204"/>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310E33B7-A963-46AA-95C4-9A5C3DE1683C}"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963084" y="4406913"/>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B64E8EA5-3A04-49B0-A068-28952B65C216}"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4"/>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4"/>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F2508361-57FE-49C3-97B8-0C3F574BA467}"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6"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96D00170-5833-475D-95F3-2FA1F4F70F86}"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5" name="Date Placeholder 2"/>
          <p:cNvSpPr>
            <a:spLocks noGrp="1"/>
          </p:cNvSpPr>
          <p:nvPr>
            <p:ph type="dt" sz="half" idx="10"/>
          </p:nvPr>
        </p:nvSpPr>
        <p:spPr>
          <a:xfrm>
            <a:off x="609600" y="6356363"/>
            <a:ext cx="2844800" cy="365125"/>
          </a:xfrm>
          <a:prstGeom prst="rect">
            <a:avLst/>
          </a:prstGeom>
        </p:spPr>
        <p:txBody>
          <a:bodyPr/>
          <a:lstStyle>
            <a:lvl1pPr>
              <a:defRPr>
                <a:latin typeface="Calibri" pitchFamily="-108" charset="0"/>
                <a:cs typeface="+mn-cs"/>
              </a:defRPr>
            </a:lvl1pPr>
          </a:lstStyle>
          <a:p>
            <a:pP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196BE56D-3B38-43A5-9B4A-A9B02E3F77CF}"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6"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C9453EAF-6873-455D-8B64-371190922324}"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609603"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6" name="Slide Number Placeholder 5"/>
          <p:cNvSpPr txBox="1">
            <a:spLocks/>
          </p:cNvSpPr>
          <p:nvPr userDrawn="1"/>
        </p:nvSpPr>
        <p:spPr>
          <a:xfrm>
            <a:off x="9179984" y="6477013"/>
            <a:ext cx="2844800" cy="365125"/>
          </a:xfrm>
          <a:prstGeom prst="rect">
            <a:avLst/>
          </a:prstGeom>
        </p:spPr>
        <p:txBody>
          <a:bodyPr/>
          <a:lstStyle/>
          <a:p>
            <a:pPr algn="r" fontAlgn="auto">
              <a:spcBef>
                <a:spcPts val="0"/>
              </a:spcBef>
              <a:spcAft>
                <a:spcPts val="0"/>
              </a:spcAft>
              <a:defRPr/>
            </a:pPr>
            <a:fld id="{383C3D18-934D-4A56-A865-E4FC161CD184}"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5"/>
          <p:cNvSpPr txBox="1">
            <a:spLocks/>
          </p:cNvSpPr>
          <p:nvPr/>
        </p:nvSpPr>
        <p:spPr>
          <a:xfrm>
            <a:off x="9179984" y="6477013"/>
            <a:ext cx="2844800" cy="365125"/>
          </a:xfrm>
          <a:prstGeom prst="rect">
            <a:avLst/>
          </a:prstGeom>
        </p:spPr>
        <p:txBody>
          <a:bodyPr/>
          <a:lstStyle/>
          <a:p>
            <a:pPr algn="r" fontAlgn="auto">
              <a:spcBef>
                <a:spcPts val="0"/>
              </a:spcBef>
              <a:spcAft>
                <a:spcPts val="0"/>
              </a:spcAft>
              <a:defRPr/>
            </a:pPr>
            <a:fld id="{EA0BD186-4EB3-47F8-833C-B822D84D8EBB}" type="slidenum">
              <a:rPr lang="en-US" sz="1200">
                <a:solidFill>
                  <a:schemeClr val="bg1"/>
                </a:solidFill>
                <a:latin typeface="+mn-lt"/>
                <a:cs typeface="+mn-cs"/>
              </a:rPr>
              <a:pPr algn="r" fontAlgn="auto">
                <a:spcBef>
                  <a:spcPts val="0"/>
                </a:spcBef>
                <a:spcAft>
                  <a:spcPts val="0"/>
                </a:spcAft>
                <a:defRPr/>
              </a:pPr>
              <a:t>‹#›</a:t>
            </a:fld>
            <a:endParaRPr lang="en-US" sz="1200" dirty="0">
              <a:solidFill>
                <a:schemeClr val="bg1"/>
              </a:solidFill>
              <a:latin typeface="+mn-lt"/>
              <a:cs typeface="+mn-cs"/>
            </a:endParaRPr>
          </a:p>
        </p:txBody>
      </p:sp>
    </p:spTree>
  </p:cSld>
  <p:clrMap bg1="lt1" tx1="dk1" bg2="lt2" tx2="dk2" accent1="accent1" accent2="accent2" accent3="accent3" accent4="accent4" accent5="accent5" accent6="accent6" hlink="hlink" folHlink="folHlink"/>
  <p:sldLayoutIdLst>
    <p:sldLayoutId id="2147485189" r:id="rId1"/>
    <p:sldLayoutId id="2147485190" r:id="rId2"/>
    <p:sldLayoutId id="2147485191" r:id="rId3"/>
    <p:sldLayoutId id="2147485192" r:id="rId4"/>
    <p:sldLayoutId id="2147485193" r:id="rId5"/>
    <p:sldLayoutId id="2147485194" r:id="rId6"/>
    <p:sldLayoutId id="2147485195" r:id="rId7"/>
    <p:sldLayoutId id="2147485196" r:id="rId8"/>
    <p:sldLayoutId id="2147485197" r:id="rId9"/>
    <p:sldLayoutId id="2147485198" r:id="rId10"/>
    <p:sldLayoutId id="2147485199" r:id="rId11"/>
    <p:sldLayoutId id="2147485200" r:id="rId1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chart" Target="../charts/chart7.xml"/><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diagramLayout" Target="../diagrams/layout2.xml"/><Relationship Id="rId18" Type="http://schemas.openxmlformats.org/officeDocument/2006/relationships/image" Target="../media/image35.jpeg"/><Relationship Id="rId3" Type="http://schemas.openxmlformats.org/officeDocument/2006/relationships/diagramData" Target="../diagrams/data1.xml"/><Relationship Id="rId21" Type="http://schemas.openxmlformats.org/officeDocument/2006/relationships/image" Target="../media/image38.png"/><Relationship Id="rId7" Type="http://schemas.microsoft.com/office/2007/relationships/diagramDrawing" Target="../diagrams/drawing1.xml"/><Relationship Id="rId12" Type="http://schemas.openxmlformats.org/officeDocument/2006/relationships/diagramData" Target="../diagrams/data2.xml"/><Relationship Id="rId17" Type="http://schemas.openxmlformats.org/officeDocument/2006/relationships/image" Target="../media/image34.jpeg"/><Relationship Id="rId2" Type="http://schemas.openxmlformats.org/officeDocument/2006/relationships/notesSlide" Target="../notesSlides/notesSlide3.xml"/><Relationship Id="rId16" Type="http://schemas.microsoft.com/office/2007/relationships/diagramDrawing" Target="../diagrams/drawing2.xml"/><Relationship Id="rId20"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33.jpeg"/><Relationship Id="rId5" Type="http://schemas.openxmlformats.org/officeDocument/2006/relationships/diagramQuickStyle" Target="../diagrams/quickStyle1.xml"/><Relationship Id="rId15" Type="http://schemas.openxmlformats.org/officeDocument/2006/relationships/diagramColors" Target="../diagrams/colors2.xml"/><Relationship Id="rId10" Type="http://schemas.openxmlformats.org/officeDocument/2006/relationships/image" Target="../media/image32.png"/><Relationship Id="rId19" Type="http://schemas.openxmlformats.org/officeDocument/2006/relationships/image" Target="../media/image36.jpeg"/><Relationship Id="rId4" Type="http://schemas.openxmlformats.org/officeDocument/2006/relationships/diagramLayout" Target="../diagrams/layout1.xml"/><Relationship Id="rId9" Type="http://schemas.openxmlformats.org/officeDocument/2006/relationships/image" Target="../media/image31.png"/><Relationship Id="rId1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5.jpeg"/><Relationship Id="rId3" Type="http://schemas.openxmlformats.org/officeDocument/2006/relationships/hyperlink" Target="https://www.amazon.com/Pillsbury-Supreme-Reduced-Classic-18-25-Ounce/dp/B003KKYELS" TargetMode="External"/><Relationship Id="rId7" Type="http://schemas.openxmlformats.org/officeDocument/2006/relationships/hyperlink" Target="https://wellbeingorganic.com/products/" TargetMode="External"/><Relationship Id="rId12" Type="http://schemas.openxmlformats.org/officeDocument/2006/relationships/image" Target="../media/image64.png"/><Relationship Id="rId2" Type="http://schemas.openxmlformats.org/officeDocument/2006/relationships/hyperlink" Target="https://www.milkybar.co.uk/wowsomes" TargetMode="External"/><Relationship Id="rId1" Type="http://schemas.openxmlformats.org/officeDocument/2006/relationships/slideLayout" Target="../slideLayouts/slideLayout7.xml"/><Relationship Id="rId6" Type="http://schemas.openxmlformats.org/officeDocument/2006/relationships/hyperlink" Target="https://www.tiptree.com/index.php/products/reduced-sugar.html" TargetMode="External"/><Relationship Id="rId11" Type="http://schemas.openxmlformats.org/officeDocument/2006/relationships/image" Target="../media/image63.png"/><Relationship Id="rId5" Type="http://schemas.openxmlformats.org/officeDocument/2006/relationships/hyperlink" Target="https://www.roquette.com/media-center/resources/food-confectionery-tabletting-concept-tutti-frutti-mints/" TargetMode="External"/><Relationship Id="rId10" Type="http://schemas.openxmlformats.org/officeDocument/2006/relationships/image" Target="../media/image62.png"/><Relationship Id="rId4" Type="http://schemas.openxmlformats.org/officeDocument/2006/relationships/hyperlink" Target="https://voortman.com/product/no-sugar-added-chocolate-coated-fudge-vanilla-wafers/?lang=enc" TargetMode="External"/><Relationship Id="rId9" Type="http://schemas.openxmlformats.org/officeDocument/2006/relationships/image" Target="../media/image61.jpeg"/><Relationship Id="rId14" Type="http://schemas.openxmlformats.org/officeDocument/2006/relationships/image" Target="../media/image6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72.png"/><Relationship Id="rId2" Type="http://schemas.openxmlformats.org/officeDocument/2006/relationships/notesSlide" Target="../notesSlides/notesSlide5.xml"/><Relationship Id="rId16"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70.png"/><Relationship Id="rId10" Type="http://schemas.openxmlformats.org/officeDocument/2006/relationships/diagramQuickStyle" Target="../diagrams/quickStyle4.xml"/><Relationship Id="rId19" Type="http://schemas.openxmlformats.org/officeDocument/2006/relationships/image" Target="../media/image74.pn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jpeg"/></Relationships>
</file>

<file path=ppt/slides/_rels/slide24.xml.rels><?xml version="1.0" encoding="UTF-8" standalone="yes"?>
<Relationships xmlns="http://schemas.openxmlformats.org/package/2006/relationships"><Relationship Id="rId8" Type="http://schemas.openxmlformats.org/officeDocument/2006/relationships/hyperlink" Target="https://oldlondonfoods.com/products/old-london-salt-free-whole-grain-melba-toast/" TargetMode="External"/><Relationship Id="rId13" Type="http://schemas.openxmlformats.org/officeDocument/2006/relationships/image" Target="../media/image95.jpeg"/><Relationship Id="rId3" Type="http://schemas.openxmlformats.org/officeDocument/2006/relationships/image" Target="../media/image90.png"/><Relationship Id="rId7" Type="http://schemas.openxmlformats.org/officeDocument/2006/relationships/hyperlink" Target="https://www.ener-g.com/collections/baking-ingredients/products/baking-soda" TargetMode="External"/><Relationship Id="rId12" Type="http://schemas.openxmlformats.org/officeDocument/2006/relationships/hyperlink" Target="https://www.clabbergirl.com/retailers/rumford/" TargetMode="External"/><Relationship Id="rId2" Type="http://schemas.openxmlformats.org/officeDocument/2006/relationships/hyperlink" Target="https://www.kudosblends.com/raising-agents/pell-k-low-sodium-baking-powders/" TargetMode="Externa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4.png"/><Relationship Id="rId5" Type="http://schemas.openxmlformats.org/officeDocument/2006/relationships/hyperlink" Target="https://healthyheartmarket.com/products/baking-powder-featherweight-sodium-free-8-oz" TargetMode="External"/><Relationship Id="rId10" Type="http://schemas.openxmlformats.org/officeDocument/2006/relationships/hyperlink" Target="https://nuteksalt.com/saltforlife" TargetMode="External"/><Relationship Id="rId4" Type="http://schemas.openxmlformats.org/officeDocument/2006/relationships/image" Target="../media/image91.pn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chart" Target="../charts/chart13.xml"/><Relationship Id="rId2" Type="http://schemas.openxmlformats.org/officeDocument/2006/relationships/chart" Target="../charts/chart10.xml"/><Relationship Id="rId1" Type="http://schemas.openxmlformats.org/officeDocument/2006/relationships/slideLayout" Target="../slideLayouts/slideLayout1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slide" Target="slide30.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chart" Target="../charts/chart18.xml"/><Relationship Id="rId2" Type="http://schemas.openxmlformats.org/officeDocument/2006/relationships/chart" Target="../charts/chart14.xml"/><Relationship Id="rId1" Type="http://schemas.openxmlformats.org/officeDocument/2006/relationships/slideLayout" Target="../slideLayouts/slideLayout1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rssl.com/food-and-consumer-goods/research-and-development-support/sugar-reduction-and-reformulation" TargetMode="External"/><Relationship Id="rId2" Type="http://schemas.openxmlformats.org/officeDocument/2006/relationships/hyperlink" Target="http://www.ingredion.us/challenges/reducesugar.html" TargetMode="External"/><Relationship Id="rId1" Type="http://schemas.openxmlformats.org/officeDocument/2006/relationships/slideLayout" Target="../slideLayouts/slideLayout2.xml"/><Relationship Id="rId6" Type="http://schemas.openxmlformats.org/officeDocument/2006/relationships/hyperlink" Target="http://www.foodingredientsfirst.com/news/special-report-sugar-and-sodium-reduction-top-priorities-in-bakery-trends.html" TargetMode="External"/><Relationship Id="rId5" Type="http://schemas.openxmlformats.org/officeDocument/2006/relationships/hyperlink" Target="https://www.dailybreadlowsodium.com/about" TargetMode="External"/><Relationship Id="rId4" Type="http://schemas.openxmlformats.org/officeDocument/2006/relationships/hyperlink" Target="https://www.fruitfunk.com/en/fruitfun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 Target="slide2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314" name="Title 1"/>
          <p:cNvSpPr>
            <a:spLocks noGrp="1"/>
          </p:cNvSpPr>
          <p:nvPr>
            <p:ph type="ctrTitle"/>
          </p:nvPr>
        </p:nvSpPr>
        <p:spPr bwMode="auto">
          <a:xfrm>
            <a:off x="4676777" y="3750570"/>
            <a:ext cx="7050505" cy="2410327"/>
          </a:xfrm>
          <a:noFill/>
          <a:ln>
            <a:miter lim="800000"/>
            <a:headEnd/>
            <a:tailEnd/>
          </a:ln>
        </p:spPr>
        <p:txBody>
          <a:bodyPr vert="horz" wrap="square" lIns="91440" tIns="45720" rIns="91440" bIns="45720" numCol="1" anchor="t" anchorCtr="0" compatLnSpc="1">
            <a:prstTxWarp prst="textNoShape">
              <a:avLst/>
            </a:prstTxWarp>
          </a:bodyPr>
          <a:lstStyle/>
          <a:p>
            <a:pPr eaLnBrk="1" hangingPunct="1">
              <a:spcBef>
                <a:spcPts val="1800"/>
              </a:spcBef>
              <a:spcAft>
                <a:spcPts val="1800"/>
              </a:spcAft>
            </a:pPr>
            <a:r>
              <a:rPr lang="en-US" sz="2800" b="1" dirty="0" smtClean="0">
                <a:solidFill>
                  <a:srgbClr val="002060"/>
                </a:solidFill>
                <a:latin typeface="Arial" charset="0"/>
                <a:cs typeface="Arial" charset="0"/>
              </a:rPr>
              <a:t>Sample Landscape analysis</a:t>
            </a:r>
            <a:br>
              <a:rPr lang="en-US" sz="2800" b="1" dirty="0" smtClean="0">
                <a:solidFill>
                  <a:srgbClr val="002060"/>
                </a:solidFill>
                <a:latin typeface="Arial" charset="0"/>
                <a:cs typeface="Arial" charset="0"/>
              </a:rPr>
            </a:br>
            <a:r>
              <a:rPr lang="en-US" sz="2800" b="1" dirty="0" smtClean="0">
                <a:solidFill>
                  <a:srgbClr val="002060"/>
                </a:solidFill>
                <a:latin typeface="Arial" charset="0"/>
                <a:cs typeface="Arial" charset="0"/>
              </a:rPr>
              <a:t/>
            </a:r>
            <a:br>
              <a:rPr lang="en-US" sz="2800" b="1" dirty="0" smtClean="0">
                <a:solidFill>
                  <a:srgbClr val="002060"/>
                </a:solidFill>
                <a:latin typeface="Arial" charset="0"/>
                <a:cs typeface="Arial" charset="0"/>
              </a:rPr>
            </a:br>
            <a:r>
              <a:rPr lang="en-US" sz="2800" b="1" dirty="0" smtClean="0">
                <a:solidFill>
                  <a:srgbClr val="002060"/>
                </a:solidFill>
                <a:latin typeface="Arial" charset="0"/>
                <a:cs typeface="Arial" charset="0"/>
              </a:rPr>
              <a:t>Sugar &amp; Salt Reduction in Confectionary</a:t>
            </a:r>
            <a:r>
              <a:rPr lang="en-US" sz="2800" b="1" dirty="0">
                <a:solidFill>
                  <a:srgbClr val="002060"/>
                </a:solidFill>
                <a:latin typeface="Arial" charset="0"/>
                <a:cs typeface="Arial" charset="0"/>
              </a:rPr>
              <a:t/>
            </a:r>
            <a:br>
              <a:rPr lang="en-US" sz="2800" b="1" dirty="0">
                <a:solidFill>
                  <a:srgbClr val="002060"/>
                </a:solidFill>
                <a:latin typeface="Arial" charset="0"/>
                <a:cs typeface="Arial" charset="0"/>
              </a:rPr>
            </a:br>
            <a:r>
              <a:rPr lang="en-US" sz="2800" b="1" dirty="0">
                <a:solidFill>
                  <a:srgbClr val="002060"/>
                </a:solidFill>
                <a:latin typeface="Arial" charset="0"/>
                <a:cs typeface="Arial" charset="0"/>
              </a:rPr>
              <a:t/>
            </a:r>
            <a:br>
              <a:rPr lang="en-US" sz="2800" b="1" dirty="0">
                <a:solidFill>
                  <a:srgbClr val="002060"/>
                </a:solidFill>
                <a:latin typeface="Arial" charset="0"/>
                <a:cs typeface="Arial" charset="0"/>
              </a:rPr>
            </a:br>
            <a:endParaRPr lang="en-US" sz="2000" b="1" dirty="0">
              <a:solidFill>
                <a:srgbClr val="002060"/>
              </a:solidFill>
              <a:latin typeface="Arial" charset="0"/>
              <a:cs typeface="Arial" charset="0"/>
            </a:endParaRPr>
          </a:p>
        </p:txBody>
      </p:sp>
      <p:pic>
        <p:nvPicPr>
          <p:cNvPr id="2" name="Picture 1"/>
          <p:cNvPicPr>
            <a:picLocks noChangeAspect="1"/>
          </p:cNvPicPr>
          <p:nvPr/>
        </p:nvPicPr>
        <p:blipFill>
          <a:blip r:embed="rId4"/>
          <a:stretch>
            <a:fillRect/>
          </a:stretch>
        </p:blipFill>
        <p:spPr>
          <a:xfrm>
            <a:off x="874295" y="3704234"/>
            <a:ext cx="3559437" cy="3153766"/>
          </a:xfrm>
          <a:prstGeom prst="octagon">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547576" y="3059419"/>
            <a:ext cx="620333" cy="353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a:spLocks noChangeArrowheads="1"/>
          </p:cNvSpPr>
          <p:nvPr/>
        </p:nvSpPr>
        <p:spPr bwMode="auto">
          <a:xfrm>
            <a:off x="23076" y="41227"/>
            <a:ext cx="11049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solidFill>
                  <a:schemeClr val="accent2">
                    <a:lumMod val="75000"/>
                  </a:schemeClr>
                </a:solidFill>
                <a:latin typeface="Cambria" panose="02040503050406030204" pitchFamily="18" charset="0"/>
              </a:rPr>
              <a:t>Salt/Sugar– </a:t>
            </a:r>
            <a:r>
              <a:rPr lang="en-US" altLang="en-US" sz="2000" dirty="0" smtClean="0">
                <a:latin typeface="Cambria" panose="02040503050406030204" pitchFamily="18" charset="0"/>
              </a:rPr>
              <a:t>Application Areas Focused in Patents</a:t>
            </a:r>
          </a:p>
        </p:txBody>
      </p:sp>
      <p:grpSp>
        <p:nvGrpSpPr>
          <p:cNvPr id="5" name="Group 4"/>
          <p:cNvGrpSpPr/>
          <p:nvPr/>
        </p:nvGrpSpPr>
        <p:grpSpPr>
          <a:xfrm>
            <a:off x="834560" y="738370"/>
            <a:ext cx="1329100" cy="1187743"/>
            <a:chOff x="834551" y="2763920"/>
            <a:chExt cx="1329100" cy="1187743"/>
          </a:xfrm>
        </p:grpSpPr>
        <p:pic>
          <p:nvPicPr>
            <p:cNvPr id="18" name="Picture 26" descr="Image result for cake"/>
            <p:cNvPicPr>
              <a:picLocks noChangeAspect="1" noChangeArrowheads="1"/>
            </p:cNvPicPr>
            <p:nvPr/>
          </p:nvPicPr>
          <p:blipFill>
            <a:blip r:embed="rId2" cstate="print"/>
            <a:srcRect/>
            <a:stretch>
              <a:fillRect/>
            </a:stretch>
          </p:blipFill>
          <p:spPr bwMode="auto">
            <a:xfrm>
              <a:off x="834551" y="2763920"/>
              <a:ext cx="1329100" cy="885232"/>
            </a:xfrm>
            <a:prstGeom prst="ellipse">
              <a:avLst/>
            </a:prstGeom>
            <a:noFill/>
          </p:spPr>
        </p:pic>
        <p:sp>
          <p:nvSpPr>
            <p:cNvPr id="19" name="Rectangle 18"/>
            <p:cNvSpPr/>
            <p:nvPr/>
          </p:nvSpPr>
          <p:spPr>
            <a:xfrm>
              <a:off x="1059534" y="3551553"/>
              <a:ext cx="754181" cy="400110"/>
            </a:xfrm>
            <a:prstGeom prst="rect">
              <a:avLst/>
            </a:prstGeom>
          </p:spPr>
          <p:txBody>
            <a:bodyPr wrap="none">
              <a:spAutoFit/>
            </a:bodyPr>
            <a:lstStyle/>
            <a:p>
              <a:pPr algn="ctr"/>
              <a:r>
                <a:rPr lang="en-US" sz="2000" b="1" dirty="0" smtClean="0">
                  <a:latin typeface="Cambria" panose="02040503050406030204" pitchFamily="18" charset="0"/>
                </a:rPr>
                <a:t>Cake</a:t>
              </a:r>
              <a:endParaRPr lang="en-US" sz="2000" b="1" dirty="0">
                <a:latin typeface="Cambria" panose="02040503050406030204" pitchFamily="18" charset="0"/>
              </a:endParaRPr>
            </a:p>
          </p:txBody>
        </p:sp>
      </p:grpSp>
      <p:sp>
        <p:nvSpPr>
          <p:cNvPr id="20" name="TextBox 19"/>
          <p:cNvSpPr txBox="1"/>
          <p:nvPr/>
        </p:nvSpPr>
        <p:spPr>
          <a:xfrm>
            <a:off x="418712" y="3836365"/>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43 Patents</a:t>
            </a:r>
            <a:r>
              <a:rPr lang="en-IN" sz="1000" b="1" dirty="0" smtClean="0">
                <a:latin typeface="Cambria" panose="02040503050406030204" pitchFamily="18" charset="0"/>
              </a:rPr>
              <a:t>)</a:t>
            </a:r>
          </a:p>
        </p:txBody>
      </p:sp>
      <p:grpSp>
        <p:nvGrpSpPr>
          <p:cNvPr id="4" name="Group 3"/>
          <p:cNvGrpSpPr/>
          <p:nvPr/>
        </p:nvGrpSpPr>
        <p:grpSpPr>
          <a:xfrm>
            <a:off x="9584715" y="2022824"/>
            <a:ext cx="1161675" cy="1079361"/>
            <a:chOff x="1001977" y="895974"/>
            <a:chExt cx="1161675" cy="1079361"/>
          </a:xfrm>
        </p:grpSpPr>
        <p:pic>
          <p:nvPicPr>
            <p:cNvPr id="21" name="Picture 20" descr="Image result for Biscuits"/>
            <p:cNvPicPr>
              <a:picLocks noChangeAspect="1" noChangeArrowheads="1"/>
            </p:cNvPicPr>
            <p:nvPr/>
          </p:nvPicPr>
          <p:blipFill>
            <a:blip r:embed="rId3" cstate="print"/>
            <a:srcRect/>
            <a:stretch>
              <a:fillRect/>
            </a:stretch>
          </p:blipFill>
          <p:spPr bwMode="auto">
            <a:xfrm>
              <a:off x="1001977" y="895974"/>
              <a:ext cx="1161675" cy="773720"/>
            </a:xfrm>
            <a:prstGeom prst="ellipse">
              <a:avLst/>
            </a:prstGeom>
            <a:noFill/>
          </p:spPr>
        </p:pic>
        <p:sp>
          <p:nvSpPr>
            <p:cNvPr id="22" name="Rectangle 21"/>
            <p:cNvSpPr/>
            <p:nvPr/>
          </p:nvSpPr>
          <p:spPr>
            <a:xfrm>
              <a:off x="1014811" y="1575225"/>
              <a:ext cx="1112805" cy="400110"/>
            </a:xfrm>
            <a:prstGeom prst="rect">
              <a:avLst/>
            </a:prstGeom>
          </p:spPr>
          <p:txBody>
            <a:bodyPr wrap="none">
              <a:spAutoFit/>
            </a:bodyPr>
            <a:lstStyle/>
            <a:p>
              <a:pPr algn="ctr"/>
              <a:r>
                <a:rPr lang="en-US" sz="2000" b="1" dirty="0" smtClean="0">
                  <a:latin typeface="Cambria" panose="02040503050406030204" pitchFamily="18" charset="0"/>
                </a:rPr>
                <a:t>Biscuits</a:t>
              </a:r>
              <a:endParaRPr lang="en-US" sz="2000" b="1" dirty="0">
                <a:latin typeface="Cambria" panose="02040503050406030204" pitchFamily="18" charset="0"/>
              </a:endParaRPr>
            </a:p>
          </p:txBody>
        </p:sp>
      </p:grpSp>
      <p:sp>
        <p:nvSpPr>
          <p:cNvPr id="23" name="TextBox 22"/>
          <p:cNvSpPr txBox="1"/>
          <p:nvPr/>
        </p:nvSpPr>
        <p:spPr>
          <a:xfrm>
            <a:off x="553300" y="1854482"/>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78 Patents</a:t>
            </a:r>
            <a:r>
              <a:rPr lang="en-IN" sz="1000" b="1" dirty="0" smtClean="0">
                <a:latin typeface="Cambria" panose="02040503050406030204" pitchFamily="18" charset="0"/>
              </a:rPr>
              <a:t>)</a:t>
            </a:r>
          </a:p>
        </p:txBody>
      </p:sp>
      <p:pic>
        <p:nvPicPr>
          <p:cNvPr id="31" name="Picture 30"/>
          <p:cNvPicPr>
            <a:picLocks noChangeAspect="1"/>
          </p:cNvPicPr>
          <p:nvPr/>
        </p:nvPicPr>
        <p:blipFill>
          <a:blip r:embed="rId4" cstate="print"/>
          <a:stretch>
            <a:fillRect/>
          </a:stretch>
        </p:blipFill>
        <p:spPr>
          <a:xfrm>
            <a:off x="841782" y="2742115"/>
            <a:ext cx="1212235" cy="834654"/>
          </a:xfrm>
          <a:prstGeom prst="ellipse">
            <a:avLst/>
          </a:prstGeom>
        </p:spPr>
      </p:pic>
      <p:pic>
        <p:nvPicPr>
          <p:cNvPr id="33" name="Picture 32"/>
          <p:cNvPicPr>
            <a:picLocks noChangeAspect="1"/>
          </p:cNvPicPr>
          <p:nvPr/>
        </p:nvPicPr>
        <p:blipFill>
          <a:blip r:embed="rId5" cstate="print"/>
          <a:stretch>
            <a:fillRect/>
          </a:stretch>
        </p:blipFill>
        <p:spPr>
          <a:xfrm>
            <a:off x="3218537" y="1448248"/>
            <a:ext cx="3245635" cy="2764186"/>
          </a:xfrm>
          <a:prstGeom prst="ellipse">
            <a:avLst/>
          </a:prstGeom>
        </p:spPr>
      </p:pic>
      <p:grpSp>
        <p:nvGrpSpPr>
          <p:cNvPr id="7" name="Group 6"/>
          <p:cNvGrpSpPr/>
          <p:nvPr/>
        </p:nvGrpSpPr>
        <p:grpSpPr>
          <a:xfrm>
            <a:off x="913453" y="4772648"/>
            <a:ext cx="1292215" cy="1269131"/>
            <a:chOff x="871445" y="4660452"/>
            <a:chExt cx="1292215" cy="1269131"/>
          </a:xfrm>
        </p:grpSpPr>
        <p:pic>
          <p:nvPicPr>
            <p:cNvPr id="35" name="Picture 34"/>
            <p:cNvPicPr>
              <a:picLocks noChangeAspect="1"/>
            </p:cNvPicPr>
            <p:nvPr/>
          </p:nvPicPr>
          <p:blipFill>
            <a:blip r:embed="rId6" cstate="print"/>
            <a:stretch>
              <a:fillRect/>
            </a:stretch>
          </p:blipFill>
          <p:spPr>
            <a:xfrm>
              <a:off x="871445" y="4660452"/>
              <a:ext cx="1292215" cy="993943"/>
            </a:xfrm>
            <a:prstGeom prst="ellipse">
              <a:avLst/>
            </a:prstGeom>
          </p:spPr>
        </p:pic>
        <p:sp>
          <p:nvSpPr>
            <p:cNvPr id="36" name="Rectangle 35"/>
            <p:cNvSpPr/>
            <p:nvPr/>
          </p:nvSpPr>
          <p:spPr>
            <a:xfrm>
              <a:off x="918899" y="5529473"/>
              <a:ext cx="1107867" cy="400110"/>
            </a:xfrm>
            <a:prstGeom prst="rect">
              <a:avLst/>
            </a:prstGeom>
          </p:spPr>
          <p:txBody>
            <a:bodyPr wrap="none">
              <a:spAutoFit/>
            </a:bodyPr>
            <a:lstStyle/>
            <a:p>
              <a:pPr algn="ctr"/>
              <a:r>
                <a:rPr lang="en-US" sz="2000" b="1" dirty="0" smtClean="0">
                  <a:latin typeface="Cambria" panose="02040503050406030204" pitchFamily="18" charset="0"/>
                </a:rPr>
                <a:t>Cookies</a:t>
              </a:r>
              <a:endParaRPr lang="en-US" sz="2000" b="1" dirty="0">
                <a:latin typeface="Cambria" panose="02040503050406030204" pitchFamily="18" charset="0"/>
              </a:endParaRPr>
            </a:p>
          </p:txBody>
        </p:sp>
      </p:grpSp>
      <p:grpSp>
        <p:nvGrpSpPr>
          <p:cNvPr id="8" name="Group 7"/>
          <p:cNvGrpSpPr/>
          <p:nvPr/>
        </p:nvGrpSpPr>
        <p:grpSpPr>
          <a:xfrm>
            <a:off x="9705025" y="4902461"/>
            <a:ext cx="1063628" cy="1034192"/>
            <a:chOff x="6927428" y="4703974"/>
            <a:chExt cx="1071264" cy="1180100"/>
          </a:xfrm>
        </p:grpSpPr>
        <p:pic>
          <p:nvPicPr>
            <p:cNvPr id="40" name="Picture 39"/>
            <p:cNvPicPr>
              <a:picLocks noChangeAspect="1"/>
            </p:cNvPicPr>
            <p:nvPr/>
          </p:nvPicPr>
          <p:blipFill>
            <a:blip r:embed="rId7" cstate="print"/>
            <a:stretch>
              <a:fillRect/>
            </a:stretch>
          </p:blipFill>
          <p:spPr>
            <a:xfrm>
              <a:off x="6927428" y="4703974"/>
              <a:ext cx="1018966" cy="739179"/>
            </a:xfrm>
            <a:prstGeom prst="ellipse">
              <a:avLst/>
            </a:prstGeom>
          </p:spPr>
        </p:pic>
        <p:sp>
          <p:nvSpPr>
            <p:cNvPr id="41" name="Rectangle 40"/>
            <p:cNvSpPr/>
            <p:nvPr/>
          </p:nvSpPr>
          <p:spPr>
            <a:xfrm>
              <a:off x="6970442" y="5427515"/>
              <a:ext cx="1028250" cy="456559"/>
            </a:xfrm>
            <a:prstGeom prst="rect">
              <a:avLst/>
            </a:prstGeom>
          </p:spPr>
          <p:txBody>
            <a:bodyPr wrap="none">
              <a:spAutoFit/>
            </a:bodyPr>
            <a:lstStyle/>
            <a:p>
              <a:pPr algn="ctr"/>
              <a:r>
                <a:rPr lang="en-US" sz="2000" b="1" dirty="0" smtClean="0">
                  <a:latin typeface="Cambria" panose="02040503050406030204" pitchFamily="18" charset="0"/>
                </a:rPr>
                <a:t>Nougat</a:t>
              </a:r>
              <a:endParaRPr lang="en-US" sz="2000" b="1" dirty="0">
                <a:latin typeface="Cambria" panose="02040503050406030204" pitchFamily="18" charset="0"/>
              </a:endParaRPr>
            </a:p>
          </p:txBody>
        </p:sp>
      </p:grpSp>
      <p:sp>
        <p:nvSpPr>
          <p:cNvPr id="42" name="TextBox 41"/>
          <p:cNvSpPr txBox="1"/>
          <p:nvPr/>
        </p:nvSpPr>
        <p:spPr>
          <a:xfrm>
            <a:off x="481199" y="5998475"/>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27 Patents</a:t>
            </a:r>
            <a:r>
              <a:rPr lang="en-IN" sz="1000" b="1" dirty="0" smtClean="0">
                <a:latin typeface="Cambria" panose="02040503050406030204" pitchFamily="18" charset="0"/>
              </a:rPr>
              <a:t>)</a:t>
            </a:r>
          </a:p>
        </p:txBody>
      </p:sp>
      <p:grpSp>
        <p:nvGrpSpPr>
          <p:cNvPr id="16" name="Group 15"/>
          <p:cNvGrpSpPr/>
          <p:nvPr/>
        </p:nvGrpSpPr>
        <p:grpSpPr>
          <a:xfrm>
            <a:off x="9222888" y="3523996"/>
            <a:ext cx="1933972" cy="1240791"/>
            <a:chOff x="3582696" y="4808881"/>
            <a:chExt cx="2035821" cy="1389745"/>
          </a:xfrm>
        </p:grpSpPr>
        <p:pic>
          <p:nvPicPr>
            <p:cNvPr id="38" name="Picture 37"/>
            <p:cNvPicPr>
              <a:picLocks noChangeAspect="1"/>
            </p:cNvPicPr>
            <p:nvPr/>
          </p:nvPicPr>
          <p:blipFill>
            <a:blip r:embed="rId8" cstate="print"/>
            <a:stretch>
              <a:fillRect/>
            </a:stretch>
          </p:blipFill>
          <p:spPr>
            <a:xfrm>
              <a:off x="4062250" y="4808881"/>
              <a:ext cx="1025507" cy="893511"/>
            </a:xfrm>
            <a:prstGeom prst="ellipse">
              <a:avLst/>
            </a:prstGeom>
          </p:spPr>
        </p:pic>
        <p:grpSp>
          <p:nvGrpSpPr>
            <p:cNvPr id="15" name="Group 14"/>
            <p:cNvGrpSpPr/>
            <p:nvPr/>
          </p:nvGrpSpPr>
          <p:grpSpPr>
            <a:xfrm>
              <a:off x="3582696" y="5620067"/>
              <a:ext cx="2035821" cy="578559"/>
              <a:chOff x="3582696" y="5620067"/>
              <a:chExt cx="2035821" cy="578559"/>
            </a:xfrm>
          </p:grpSpPr>
          <p:sp>
            <p:nvSpPr>
              <p:cNvPr id="39" name="Rectangle 38"/>
              <p:cNvSpPr/>
              <p:nvPr/>
            </p:nvSpPr>
            <p:spPr>
              <a:xfrm>
                <a:off x="4264641" y="5620067"/>
                <a:ext cx="671932" cy="448142"/>
              </a:xfrm>
              <a:prstGeom prst="rect">
                <a:avLst/>
              </a:prstGeom>
            </p:spPr>
            <p:txBody>
              <a:bodyPr wrap="none">
                <a:spAutoFit/>
              </a:bodyPr>
              <a:lstStyle/>
              <a:p>
                <a:pPr algn="ctr"/>
                <a:r>
                  <a:rPr lang="en-US" sz="2000" b="1" dirty="0" smtClean="0">
                    <a:latin typeface="Cambria" panose="02040503050406030204" pitchFamily="18" charset="0"/>
                  </a:rPr>
                  <a:t>Jam</a:t>
                </a:r>
                <a:endParaRPr lang="en-US" sz="2000" b="1" dirty="0">
                  <a:latin typeface="Cambria" panose="02040503050406030204" pitchFamily="18" charset="0"/>
                </a:endParaRPr>
              </a:p>
            </p:txBody>
          </p:sp>
          <p:sp>
            <p:nvSpPr>
              <p:cNvPr id="43" name="TextBox 42"/>
              <p:cNvSpPr txBox="1"/>
              <p:nvPr/>
            </p:nvSpPr>
            <p:spPr>
              <a:xfrm>
                <a:off x="3582696" y="5922847"/>
                <a:ext cx="2035821" cy="275779"/>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21 Patents</a:t>
                </a:r>
                <a:r>
                  <a:rPr lang="en-IN" sz="1000" b="1" dirty="0" smtClean="0"/>
                  <a:t>)</a:t>
                </a:r>
              </a:p>
            </p:txBody>
          </p:sp>
        </p:grpSp>
      </p:grpSp>
      <p:sp>
        <p:nvSpPr>
          <p:cNvPr id="44" name="TextBox 43"/>
          <p:cNvSpPr txBox="1"/>
          <p:nvPr/>
        </p:nvSpPr>
        <p:spPr>
          <a:xfrm>
            <a:off x="9240280" y="5886837"/>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4 Patents</a:t>
            </a:r>
            <a:r>
              <a:rPr lang="en-IN" sz="1000" b="1" dirty="0" smtClean="0">
                <a:latin typeface="Cambria" panose="02040503050406030204" pitchFamily="18" charset="0"/>
              </a:rPr>
              <a:t>)</a:t>
            </a:r>
          </a:p>
        </p:txBody>
      </p:sp>
      <p:grpSp>
        <p:nvGrpSpPr>
          <p:cNvPr id="9" name="Group 8"/>
          <p:cNvGrpSpPr/>
          <p:nvPr/>
        </p:nvGrpSpPr>
        <p:grpSpPr>
          <a:xfrm>
            <a:off x="972008" y="3006039"/>
            <a:ext cx="10138559" cy="918066"/>
            <a:chOff x="972008" y="3006039"/>
            <a:chExt cx="10138559" cy="918066"/>
          </a:xfrm>
        </p:grpSpPr>
        <p:sp>
          <p:nvSpPr>
            <p:cNvPr id="32" name="Rectangle 31"/>
            <p:cNvSpPr/>
            <p:nvPr/>
          </p:nvSpPr>
          <p:spPr>
            <a:xfrm>
              <a:off x="972008" y="3523995"/>
              <a:ext cx="894219" cy="400110"/>
            </a:xfrm>
            <a:prstGeom prst="rect">
              <a:avLst/>
            </a:prstGeom>
          </p:spPr>
          <p:txBody>
            <a:bodyPr wrap="none">
              <a:spAutoFit/>
            </a:bodyPr>
            <a:lstStyle/>
            <a:p>
              <a:pPr algn="ctr"/>
              <a:r>
                <a:rPr lang="en-US" sz="2000" b="1" dirty="0" smtClean="0">
                  <a:latin typeface="Cambria" panose="02040503050406030204" pitchFamily="18" charset="0"/>
                </a:rPr>
                <a:t>Bread</a:t>
              </a:r>
              <a:endParaRPr lang="en-US" sz="2000" b="1" dirty="0">
                <a:latin typeface="Cambria" panose="02040503050406030204" pitchFamily="18" charset="0"/>
              </a:endParaRPr>
            </a:p>
          </p:txBody>
        </p:sp>
        <p:sp>
          <p:nvSpPr>
            <p:cNvPr id="45" name="TextBox 44"/>
            <p:cNvSpPr txBox="1"/>
            <p:nvPr/>
          </p:nvSpPr>
          <p:spPr>
            <a:xfrm>
              <a:off x="9074746" y="3006039"/>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44 Patents</a:t>
              </a:r>
              <a:r>
                <a:rPr lang="en-IN" sz="1000" b="1" dirty="0" smtClean="0">
                  <a:latin typeface="Cambria" panose="02040503050406030204" pitchFamily="18" charset="0"/>
                </a:rPr>
                <a:t>)</a:t>
              </a:r>
            </a:p>
          </p:txBody>
        </p:sp>
      </p:grpSp>
      <p:grpSp>
        <p:nvGrpSpPr>
          <p:cNvPr id="26" name="Group 25"/>
          <p:cNvGrpSpPr/>
          <p:nvPr/>
        </p:nvGrpSpPr>
        <p:grpSpPr>
          <a:xfrm>
            <a:off x="9138268" y="652394"/>
            <a:ext cx="2035821" cy="1246097"/>
            <a:chOff x="9239116" y="3382663"/>
            <a:chExt cx="2035821" cy="1246097"/>
          </a:xfrm>
        </p:grpSpPr>
        <p:grpSp>
          <p:nvGrpSpPr>
            <p:cNvPr id="10" name="Group 9"/>
            <p:cNvGrpSpPr/>
            <p:nvPr/>
          </p:nvGrpSpPr>
          <p:grpSpPr>
            <a:xfrm>
              <a:off x="9660590" y="3382663"/>
              <a:ext cx="1284480" cy="1083935"/>
              <a:chOff x="9682362" y="3418628"/>
              <a:chExt cx="1284480" cy="1083935"/>
            </a:xfrm>
          </p:grpSpPr>
          <p:pic>
            <p:nvPicPr>
              <p:cNvPr id="29" name="Picture 28"/>
              <p:cNvPicPr>
                <a:picLocks noChangeAspect="1"/>
              </p:cNvPicPr>
              <p:nvPr/>
            </p:nvPicPr>
            <p:blipFill>
              <a:blip r:embed="rId9" cstate="print"/>
              <a:stretch>
                <a:fillRect/>
              </a:stretch>
            </p:blipFill>
            <p:spPr>
              <a:xfrm>
                <a:off x="9682362" y="3418628"/>
                <a:ext cx="1284480" cy="793287"/>
              </a:xfrm>
              <a:prstGeom prst="ellipse">
                <a:avLst/>
              </a:prstGeom>
            </p:spPr>
          </p:pic>
          <p:sp>
            <p:nvSpPr>
              <p:cNvPr id="30" name="Rectangle 29"/>
              <p:cNvSpPr/>
              <p:nvPr/>
            </p:nvSpPr>
            <p:spPr>
              <a:xfrm>
                <a:off x="9802587" y="4102453"/>
                <a:ext cx="908903" cy="400110"/>
              </a:xfrm>
              <a:prstGeom prst="rect">
                <a:avLst/>
              </a:prstGeom>
            </p:spPr>
            <p:txBody>
              <a:bodyPr wrap="none">
                <a:spAutoFit/>
              </a:bodyPr>
              <a:lstStyle/>
              <a:p>
                <a:pPr algn="ctr"/>
                <a:r>
                  <a:rPr lang="en-US" sz="2000" b="1" dirty="0" smtClean="0">
                    <a:latin typeface="Cambria" panose="02040503050406030204" pitchFamily="18" charset="0"/>
                  </a:rPr>
                  <a:t>Candy</a:t>
                </a:r>
                <a:endParaRPr lang="en-US" sz="2000" b="1" dirty="0">
                  <a:latin typeface="Cambria" panose="02040503050406030204" pitchFamily="18" charset="0"/>
                </a:endParaRPr>
              </a:p>
            </p:txBody>
          </p:sp>
        </p:grpSp>
        <p:sp>
          <p:nvSpPr>
            <p:cNvPr id="46" name="TextBox 45"/>
            <p:cNvSpPr txBox="1"/>
            <p:nvPr/>
          </p:nvSpPr>
          <p:spPr>
            <a:xfrm>
              <a:off x="9239116" y="4382539"/>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52 Patents</a:t>
              </a:r>
              <a:r>
                <a:rPr lang="en-IN" sz="1000" b="1" dirty="0" smtClean="0">
                  <a:latin typeface="Cambria" panose="02040503050406030204" pitchFamily="18" charset="0"/>
                </a:rPr>
                <a:t>)</a:t>
              </a:r>
            </a:p>
          </p:txBody>
        </p:sp>
      </p:grpSp>
      <p:grpSp>
        <p:nvGrpSpPr>
          <p:cNvPr id="11" name="Group 10"/>
          <p:cNvGrpSpPr/>
          <p:nvPr/>
        </p:nvGrpSpPr>
        <p:grpSpPr>
          <a:xfrm>
            <a:off x="3602032" y="4707832"/>
            <a:ext cx="2035821" cy="1541118"/>
            <a:chOff x="9306694" y="1738264"/>
            <a:chExt cx="2035821" cy="1541118"/>
          </a:xfrm>
        </p:grpSpPr>
        <p:pic>
          <p:nvPicPr>
            <p:cNvPr id="27" name="Picture 26"/>
            <p:cNvPicPr>
              <a:picLocks noChangeAspect="1"/>
            </p:cNvPicPr>
            <p:nvPr/>
          </p:nvPicPr>
          <p:blipFill>
            <a:blip r:embed="rId10" cstate="print"/>
            <a:stretch>
              <a:fillRect/>
            </a:stretch>
          </p:blipFill>
          <p:spPr>
            <a:xfrm>
              <a:off x="9651204" y="1738264"/>
              <a:ext cx="1220715" cy="977742"/>
            </a:xfrm>
            <a:prstGeom prst="ellipse">
              <a:avLst/>
            </a:prstGeom>
          </p:spPr>
        </p:pic>
        <p:sp>
          <p:nvSpPr>
            <p:cNvPr id="28" name="Rectangle 27"/>
            <p:cNvSpPr/>
            <p:nvPr/>
          </p:nvSpPr>
          <p:spPr>
            <a:xfrm>
              <a:off x="9656153" y="2663623"/>
              <a:ext cx="1336904" cy="400110"/>
            </a:xfrm>
            <a:prstGeom prst="rect">
              <a:avLst/>
            </a:prstGeom>
          </p:spPr>
          <p:txBody>
            <a:bodyPr wrap="none">
              <a:spAutoFit/>
            </a:bodyPr>
            <a:lstStyle/>
            <a:p>
              <a:pPr algn="ctr"/>
              <a:r>
                <a:rPr lang="en-US" sz="2000" b="1" dirty="0" smtClean="0">
                  <a:latin typeface="Cambria" panose="02040503050406030204" pitchFamily="18" charset="0"/>
                </a:rPr>
                <a:t>Chocolate</a:t>
              </a:r>
              <a:endParaRPr lang="en-US" sz="2000" b="1" dirty="0">
                <a:latin typeface="Cambria" panose="02040503050406030204" pitchFamily="18" charset="0"/>
              </a:endParaRPr>
            </a:p>
          </p:txBody>
        </p:sp>
        <p:sp>
          <p:nvSpPr>
            <p:cNvPr id="47" name="TextBox 46"/>
            <p:cNvSpPr txBox="1"/>
            <p:nvPr/>
          </p:nvSpPr>
          <p:spPr>
            <a:xfrm>
              <a:off x="9306694" y="3033161"/>
              <a:ext cx="2035821" cy="246221"/>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10 Patents</a:t>
              </a:r>
              <a:r>
                <a:rPr lang="en-IN" sz="1000" b="1" dirty="0" smtClean="0">
                  <a:latin typeface="Cambria" panose="02040503050406030204" pitchFamily="18" charset="0"/>
                </a:rPr>
                <a:t>)</a:t>
              </a:r>
            </a:p>
          </p:txBody>
        </p:sp>
      </p:grpSp>
      <p:grpSp>
        <p:nvGrpSpPr>
          <p:cNvPr id="37" name="Group 36"/>
          <p:cNvGrpSpPr/>
          <p:nvPr/>
        </p:nvGrpSpPr>
        <p:grpSpPr>
          <a:xfrm>
            <a:off x="6120871" y="4712771"/>
            <a:ext cx="2654666" cy="1474579"/>
            <a:chOff x="9157105" y="948784"/>
            <a:chExt cx="2035821" cy="825667"/>
          </a:xfrm>
        </p:grpSpPr>
        <p:grpSp>
          <p:nvGrpSpPr>
            <p:cNvPr id="12" name="Group 11"/>
            <p:cNvGrpSpPr/>
            <p:nvPr/>
          </p:nvGrpSpPr>
          <p:grpSpPr>
            <a:xfrm>
              <a:off x="9727725" y="948784"/>
              <a:ext cx="891429" cy="719535"/>
              <a:chOff x="9727725" y="948784"/>
              <a:chExt cx="891429" cy="719535"/>
            </a:xfrm>
          </p:grpSpPr>
          <p:pic>
            <p:nvPicPr>
              <p:cNvPr id="24" name="Picture 23" descr="Image result for pastry"/>
              <p:cNvPicPr>
                <a:picLocks noChangeAspect="1" noChangeArrowheads="1"/>
              </p:cNvPicPr>
              <p:nvPr/>
            </p:nvPicPr>
            <p:blipFill>
              <a:blip r:embed="rId11" cstate="print"/>
              <a:srcRect/>
              <a:stretch>
                <a:fillRect/>
              </a:stretch>
            </p:blipFill>
            <p:spPr bwMode="auto">
              <a:xfrm>
                <a:off x="9727725" y="948784"/>
                <a:ext cx="891429" cy="520122"/>
              </a:xfrm>
              <a:prstGeom prst="ellipse">
                <a:avLst/>
              </a:prstGeom>
              <a:noFill/>
            </p:spPr>
          </p:pic>
          <p:sp>
            <p:nvSpPr>
              <p:cNvPr id="25" name="Rectangle 24"/>
              <p:cNvSpPr/>
              <p:nvPr/>
            </p:nvSpPr>
            <p:spPr>
              <a:xfrm>
                <a:off x="9755042" y="1444284"/>
                <a:ext cx="719495" cy="224035"/>
              </a:xfrm>
              <a:prstGeom prst="rect">
                <a:avLst/>
              </a:prstGeom>
            </p:spPr>
            <p:txBody>
              <a:bodyPr wrap="none">
                <a:spAutoFit/>
              </a:bodyPr>
              <a:lstStyle/>
              <a:p>
                <a:pPr algn="ctr"/>
                <a:r>
                  <a:rPr lang="en-US" sz="2000" b="1" dirty="0" smtClean="0">
                    <a:latin typeface="Cambria" panose="02040503050406030204" pitchFamily="18" charset="0"/>
                  </a:rPr>
                  <a:t>Pastry</a:t>
                </a:r>
                <a:endParaRPr lang="en-US" sz="2000" b="1" dirty="0">
                  <a:latin typeface="Cambria" panose="02040503050406030204" pitchFamily="18" charset="0"/>
                </a:endParaRPr>
              </a:p>
            </p:txBody>
          </p:sp>
        </p:grpSp>
        <p:sp>
          <p:nvSpPr>
            <p:cNvPr id="48" name="TextBox 47"/>
            <p:cNvSpPr txBox="1"/>
            <p:nvPr/>
          </p:nvSpPr>
          <p:spPr>
            <a:xfrm>
              <a:off x="9157105" y="1636583"/>
              <a:ext cx="2035821" cy="137868"/>
            </a:xfrm>
            <a:prstGeom prst="rect">
              <a:avLst/>
            </a:prstGeom>
            <a:noFill/>
          </p:spPr>
          <p:txBody>
            <a:bodyPr wrap="square" rtlCol="0">
              <a:spAutoFit/>
            </a:bodyPr>
            <a:lstStyle/>
            <a:p>
              <a:pPr algn="ctr"/>
              <a:r>
                <a:rPr lang="en-IN" sz="1000" b="1" dirty="0" smtClean="0">
                  <a:latin typeface="Cambria" panose="02040503050406030204" pitchFamily="18" charset="0"/>
                </a:rPr>
                <a:t>(</a:t>
              </a:r>
              <a:r>
                <a:rPr lang="en-IN" sz="1000" b="1" dirty="0" smtClean="0">
                  <a:solidFill>
                    <a:srgbClr val="FF0000"/>
                  </a:solidFill>
                  <a:latin typeface="Cambria" panose="02040503050406030204" pitchFamily="18" charset="0"/>
                </a:rPr>
                <a:t>Overall 9 Patents</a:t>
              </a:r>
              <a:r>
                <a:rPr lang="en-IN" sz="1000" b="1" dirty="0" smtClean="0">
                  <a:latin typeface="Cambria" panose="02040503050406030204" pitchFamily="18" charset="0"/>
                </a:rPr>
                <a:t>)</a:t>
              </a:r>
            </a:p>
          </p:txBody>
        </p:sp>
      </p:grpSp>
      <p:sp>
        <p:nvSpPr>
          <p:cNvPr id="2" name="TextBox 1"/>
          <p:cNvSpPr txBox="1"/>
          <p:nvPr/>
        </p:nvSpPr>
        <p:spPr>
          <a:xfrm>
            <a:off x="3531312" y="652394"/>
            <a:ext cx="5753608" cy="430887"/>
          </a:xfrm>
          <a:prstGeom prst="rect">
            <a:avLst/>
          </a:prstGeom>
          <a:noFill/>
        </p:spPr>
        <p:txBody>
          <a:bodyPr wrap="square" rtlCol="0">
            <a:spAutoFit/>
          </a:bodyPr>
          <a:lstStyle/>
          <a:p>
            <a:pPr algn="ctr"/>
            <a:r>
              <a:rPr lang="en-US" sz="2200" dirty="0" smtClean="0">
                <a:latin typeface="Cambria" panose="02040503050406030204" pitchFamily="18" charset="0"/>
              </a:rPr>
              <a:t>Sugar/Salt Reduction in Confectionary</a:t>
            </a:r>
            <a:endParaRPr lang="en-IN" sz="2200" dirty="0">
              <a:latin typeface="Cambria" panose="02040503050406030204" pitchFamily="18" charset="0"/>
            </a:endParaRPr>
          </a:p>
        </p:txBody>
      </p:sp>
      <p:pic>
        <p:nvPicPr>
          <p:cNvPr id="3" name="Picture 2"/>
          <p:cNvPicPr>
            <a:picLocks noChangeAspect="1"/>
          </p:cNvPicPr>
          <p:nvPr/>
        </p:nvPicPr>
        <p:blipFill>
          <a:blip r:embed="rId12"/>
          <a:stretch>
            <a:fillRect/>
          </a:stretch>
        </p:blipFill>
        <p:spPr>
          <a:xfrm>
            <a:off x="6176140" y="1427560"/>
            <a:ext cx="2714625" cy="2781300"/>
          </a:xfrm>
          <a:prstGeom prst="rect">
            <a:avLst/>
          </a:prstGeom>
        </p:spPr>
      </p:pic>
    </p:spTree>
    <p:extLst>
      <p:ext uri="{BB962C8B-B14F-4D97-AF65-F5344CB8AC3E}">
        <p14:creationId xmlns:p14="http://schemas.microsoft.com/office/powerpoint/2010/main" val="1163083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4147687" y="2946504"/>
            <a:ext cx="3480625" cy="2748631"/>
          </a:xfrm>
          <a:custGeom>
            <a:avLst/>
            <a:gdLst>
              <a:gd name="T0" fmla="*/ 0 w 356"/>
              <a:gd name="T1" fmla="*/ 209 h 209"/>
              <a:gd name="T2" fmla="*/ 356 w 356"/>
              <a:gd name="T3" fmla="*/ 209 h 209"/>
              <a:gd name="T4" fmla="*/ 68 w 356"/>
              <a:gd name="T5" fmla="*/ 0 h 209"/>
              <a:gd name="T6" fmla="*/ 0 w 356"/>
              <a:gd name="T7" fmla="*/ 209 h 209"/>
              <a:gd name="connsiteX0" fmla="*/ 0 w 10000"/>
              <a:gd name="connsiteY0" fmla="*/ 9239 h 9239"/>
              <a:gd name="connsiteX1" fmla="*/ 10000 w 10000"/>
              <a:gd name="connsiteY1" fmla="*/ 9239 h 9239"/>
              <a:gd name="connsiteX2" fmla="*/ 2482 w 10000"/>
              <a:gd name="connsiteY2" fmla="*/ 0 h 9239"/>
              <a:gd name="connsiteX3" fmla="*/ 0 w 10000"/>
              <a:gd name="connsiteY3" fmla="*/ 9239 h 9239"/>
            </a:gdLst>
            <a:ahLst/>
            <a:cxnLst>
              <a:cxn ang="0">
                <a:pos x="connsiteX0" y="connsiteY0"/>
              </a:cxn>
              <a:cxn ang="0">
                <a:pos x="connsiteX1" y="connsiteY1"/>
              </a:cxn>
              <a:cxn ang="0">
                <a:pos x="connsiteX2" y="connsiteY2"/>
              </a:cxn>
              <a:cxn ang="0">
                <a:pos x="connsiteX3" y="connsiteY3"/>
              </a:cxn>
            </a:cxnLst>
            <a:rect l="l" t="t" r="r" b="b"/>
            <a:pathLst>
              <a:path w="10000" h="9239">
                <a:moveTo>
                  <a:pt x="0" y="9239"/>
                </a:moveTo>
                <a:lnTo>
                  <a:pt x="10000" y="9239"/>
                </a:lnTo>
                <a:lnTo>
                  <a:pt x="2482" y="0"/>
                </a:lnTo>
                <a:cubicBezTo>
                  <a:pt x="1274" y="2775"/>
                  <a:pt x="0" y="5507"/>
                  <a:pt x="0" y="9239"/>
                </a:cubicBezTo>
                <a:close/>
              </a:path>
            </a:pathLst>
          </a:custGeom>
          <a:solidFill>
            <a:schemeClr val="accent2">
              <a:lumMod val="60000"/>
              <a:lumOff val="40000"/>
            </a:schemeClr>
          </a:solidFill>
          <a:ln w="12700">
            <a:solidFill>
              <a:srgbClr val="FFFFFF"/>
            </a:solidFill>
          </a:ln>
        </p:spPr>
        <p:txBody>
          <a:bodyPr vert="horz" wrap="square" lIns="91440" tIns="45720" rIns="91440" bIns="45720" numCol="1" anchor="t" anchorCtr="0" compatLnSpc="1">
            <a:prstTxWarp prst="textNoShape">
              <a:avLst/>
            </a:prstTxWarp>
          </a:bodyPr>
          <a:lstStyle/>
          <a:p>
            <a:endParaRPr lang="en-US" dirty="0">
              <a:latin typeface="Bebas Neue" charset="0"/>
              <a:ea typeface="Bebas Neue" charset="0"/>
              <a:cs typeface="Bebas Neue" charset="0"/>
            </a:endParaRPr>
          </a:p>
        </p:txBody>
      </p:sp>
      <p:sp>
        <p:nvSpPr>
          <p:cNvPr id="4" name="Freeform 9"/>
          <p:cNvSpPr>
            <a:spLocks/>
          </p:cNvSpPr>
          <p:nvPr/>
        </p:nvSpPr>
        <p:spPr bwMode="auto">
          <a:xfrm rot="1121789">
            <a:off x="4949387" y="2349513"/>
            <a:ext cx="3451929" cy="3355123"/>
          </a:xfrm>
          <a:custGeom>
            <a:avLst/>
            <a:gdLst>
              <a:gd name="T0" fmla="*/ 0 w 268"/>
              <a:gd name="T1" fmla="*/ 121 h 315"/>
              <a:gd name="T2" fmla="*/ 268 w 268"/>
              <a:gd name="T3" fmla="*/ 315 h 315"/>
              <a:gd name="T4" fmla="*/ 165 w 268"/>
              <a:gd name="T5" fmla="*/ 0 h 315"/>
              <a:gd name="T6" fmla="*/ 0 w 268"/>
              <a:gd name="T7" fmla="*/ 121 h 315"/>
              <a:gd name="connsiteX0" fmla="*/ 0 w 10000"/>
              <a:gd name="connsiteY0" fmla="*/ 4056 h 10215"/>
              <a:gd name="connsiteX1" fmla="*/ 10000 w 10000"/>
              <a:gd name="connsiteY1" fmla="*/ 10215 h 10215"/>
              <a:gd name="connsiteX2" fmla="*/ 6385 w 10000"/>
              <a:gd name="connsiteY2" fmla="*/ 0 h 10215"/>
              <a:gd name="connsiteX3" fmla="*/ 0 w 10000"/>
              <a:gd name="connsiteY3" fmla="*/ 4056 h 10215"/>
            </a:gdLst>
            <a:ahLst/>
            <a:cxnLst>
              <a:cxn ang="0">
                <a:pos x="connsiteX0" y="connsiteY0"/>
              </a:cxn>
              <a:cxn ang="0">
                <a:pos x="connsiteX1" y="connsiteY1"/>
              </a:cxn>
              <a:cxn ang="0">
                <a:pos x="connsiteX2" y="connsiteY2"/>
              </a:cxn>
              <a:cxn ang="0">
                <a:pos x="connsiteX3" y="connsiteY3"/>
              </a:cxn>
            </a:cxnLst>
            <a:rect l="l" t="t" r="r" b="b"/>
            <a:pathLst>
              <a:path w="10000" h="10215">
                <a:moveTo>
                  <a:pt x="0" y="4056"/>
                </a:moveTo>
                <a:lnTo>
                  <a:pt x="10000" y="10215"/>
                </a:lnTo>
                <a:cubicBezTo>
                  <a:pt x="6157" y="215"/>
                  <a:pt x="6385" y="0"/>
                  <a:pt x="6385" y="0"/>
                </a:cubicBezTo>
                <a:cubicBezTo>
                  <a:pt x="3810" y="730"/>
                  <a:pt x="1455" y="2310"/>
                  <a:pt x="0" y="4056"/>
                </a:cubicBezTo>
                <a:close/>
              </a:path>
            </a:pathLst>
          </a:custGeom>
          <a:solidFill>
            <a:schemeClr val="accent3">
              <a:lumMod val="60000"/>
              <a:lumOff val="40000"/>
            </a:schemeClr>
          </a:solidFill>
          <a:ln w="12700">
            <a:solidFill>
              <a:srgbClr val="FFFFFF"/>
            </a:solidFill>
          </a:ln>
        </p:spPr>
        <p:txBody>
          <a:bodyPr vert="horz" wrap="square" lIns="91440" tIns="45720" rIns="91440" bIns="45720" numCol="1" anchor="t" anchorCtr="0" compatLnSpc="1">
            <a:prstTxWarp prst="textNoShape">
              <a:avLst/>
            </a:prstTxWarp>
          </a:bodyPr>
          <a:lstStyle/>
          <a:p>
            <a:endParaRPr lang="en-US" dirty="0">
              <a:latin typeface="Bebas Neue" charset="0"/>
              <a:ea typeface="Bebas Neue" charset="0"/>
              <a:cs typeface="Bebas Neue" charset="0"/>
            </a:endParaRPr>
          </a:p>
        </p:txBody>
      </p:sp>
      <p:sp>
        <p:nvSpPr>
          <p:cNvPr id="6" name="Freeform 6"/>
          <p:cNvSpPr>
            <a:spLocks/>
          </p:cNvSpPr>
          <p:nvPr/>
        </p:nvSpPr>
        <p:spPr bwMode="auto">
          <a:xfrm rot="1912153">
            <a:off x="7632928" y="3741112"/>
            <a:ext cx="2671390" cy="2770139"/>
          </a:xfrm>
          <a:custGeom>
            <a:avLst/>
            <a:gdLst>
              <a:gd name="T0" fmla="*/ 87 w 227"/>
              <a:gd name="T1" fmla="*/ 0 h 266"/>
              <a:gd name="T2" fmla="*/ 0 w 227"/>
              <a:gd name="T3" fmla="*/ 266 h 266"/>
              <a:gd name="T4" fmla="*/ 227 w 227"/>
              <a:gd name="T5" fmla="*/ 102 h 266"/>
              <a:gd name="T6" fmla="*/ 87 w 227"/>
              <a:gd name="T7" fmla="*/ 0 h 266"/>
            </a:gdLst>
            <a:ahLst/>
            <a:cxnLst>
              <a:cxn ang="0">
                <a:pos x="T0" y="T1"/>
              </a:cxn>
              <a:cxn ang="0">
                <a:pos x="T2" y="T3"/>
              </a:cxn>
              <a:cxn ang="0">
                <a:pos x="T4" y="T5"/>
              </a:cxn>
              <a:cxn ang="0">
                <a:pos x="T6" y="T7"/>
              </a:cxn>
            </a:cxnLst>
            <a:rect l="0" t="0" r="r" b="b"/>
            <a:pathLst>
              <a:path w="227" h="266">
                <a:moveTo>
                  <a:pt x="87" y="0"/>
                </a:moveTo>
                <a:cubicBezTo>
                  <a:pt x="0" y="266"/>
                  <a:pt x="0" y="266"/>
                  <a:pt x="0" y="266"/>
                </a:cubicBezTo>
                <a:cubicBezTo>
                  <a:pt x="227" y="102"/>
                  <a:pt x="227" y="102"/>
                  <a:pt x="227" y="102"/>
                </a:cubicBezTo>
                <a:cubicBezTo>
                  <a:pt x="192" y="53"/>
                  <a:pt x="142" y="18"/>
                  <a:pt x="87" y="0"/>
                </a:cubicBezTo>
                <a:close/>
              </a:path>
            </a:pathLst>
          </a:custGeom>
          <a:solidFill>
            <a:schemeClr val="accent5"/>
          </a:solidFill>
          <a:ln w="12700">
            <a:solidFill>
              <a:srgbClr val="FFFFFF"/>
            </a:solidFill>
          </a:ln>
        </p:spPr>
        <p:txBody>
          <a:bodyPr vert="horz" wrap="square" lIns="91440" tIns="45720" rIns="91440" bIns="45720" numCol="1" anchor="t" anchorCtr="0" compatLnSpc="1">
            <a:prstTxWarp prst="textNoShape">
              <a:avLst/>
            </a:prstTxWarp>
          </a:bodyPr>
          <a:lstStyle/>
          <a:p>
            <a:endParaRPr lang="en-US" dirty="0">
              <a:latin typeface="Bebas Neue" charset="0"/>
              <a:ea typeface="Bebas Neue" charset="0"/>
              <a:cs typeface="Bebas Neue" charset="0"/>
            </a:endParaRPr>
          </a:p>
        </p:txBody>
      </p:sp>
      <p:sp>
        <p:nvSpPr>
          <p:cNvPr id="5" name="Freeform 7"/>
          <p:cNvSpPr>
            <a:spLocks/>
          </p:cNvSpPr>
          <p:nvPr/>
        </p:nvSpPr>
        <p:spPr bwMode="auto">
          <a:xfrm rot="1078967">
            <a:off x="7129370" y="2980563"/>
            <a:ext cx="2324919" cy="2715553"/>
          </a:xfrm>
          <a:custGeom>
            <a:avLst/>
            <a:gdLst>
              <a:gd name="T0" fmla="*/ 95 w 189"/>
              <a:gd name="T1" fmla="*/ 0 h 305"/>
              <a:gd name="T2" fmla="*/ 0 w 189"/>
              <a:gd name="T3" fmla="*/ 15 h 305"/>
              <a:gd name="T4" fmla="*/ 95 w 189"/>
              <a:gd name="T5" fmla="*/ 305 h 305"/>
              <a:gd name="T6" fmla="*/ 189 w 189"/>
              <a:gd name="T7" fmla="*/ 15 h 305"/>
              <a:gd name="T8" fmla="*/ 95 w 189"/>
              <a:gd name="T9" fmla="*/ 0 h 305"/>
              <a:gd name="connsiteX0" fmla="*/ 5026 w 10000"/>
              <a:gd name="connsiteY0" fmla="*/ 0 h 9092"/>
              <a:gd name="connsiteX1" fmla="*/ 0 w 10000"/>
              <a:gd name="connsiteY1" fmla="*/ 492 h 9092"/>
              <a:gd name="connsiteX2" fmla="*/ 4547 w 10000"/>
              <a:gd name="connsiteY2" fmla="*/ 9092 h 9092"/>
              <a:gd name="connsiteX3" fmla="*/ 10000 w 10000"/>
              <a:gd name="connsiteY3" fmla="*/ 492 h 9092"/>
              <a:gd name="connsiteX4" fmla="*/ 5026 w 10000"/>
              <a:gd name="connsiteY4" fmla="*/ 0 h 9092"/>
              <a:gd name="connsiteX0" fmla="*/ 4683 w 9657"/>
              <a:gd name="connsiteY0" fmla="*/ 237 h 10237"/>
              <a:gd name="connsiteX1" fmla="*/ 0 w 9657"/>
              <a:gd name="connsiteY1" fmla="*/ 163 h 10237"/>
              <a:gd name="connsiteX2" fmla="*/ 4204 w 9657"/>
              <a:gd name="connsiteY2" fmla="*/ 10237 h 10237"/>
              <a:gd name="connsiteX3" fmla="*/ 9657 w 9657"/>
              <a:gd name="connsiteY3" fmla="*/ 778 h 10237"/>
              <a:gd name="connsiteX4" fmla="*/ 4683 w 9657"/>
              <a:gd name="connsiteY4" fmla="*/ 237 h 10237"/>
              <a:gd name="connsiteX0" fmla="*/ 4849 w 11354"/>
              <a:gd name="connsiteY0" fmla="*/ 253 h 10021"/>
              <a:gd name="connsiteX1" fmla="*/ 0 w 11354"/>
              <a:gd name="connsiteY1" fmla="*/ 180 h 10021"/>
              <a:gd name="connsiteX2" fmla="*/ 4353 w 11354"/>
              <a:gd name="connsiteY2" fmla="*/ 10021 h 10021"/>
              <a:gd name="connsiteX3" fmla="*/ 11354 w 11354"/>
              <a:gd name="connsiteY3" fmla="*/ 1293 h 10021"/>
              <a:gd name="connsiteX4" fmla="*/ 4849 w 11354"/>
              <a:gd name="connsiteY4" fmla="*/ 253 h 10021"/>
              <a:gd name="connsiteX0" fmla="*/ 4849 w 11354"/>
              <a:gd name="connsiteY0" fmla="*/ 253 h 10405"/>
              <a:gd name="connsiteX1" fmla="*/ 0 w 11354"/>
              <a:gd name="connsiteY1" fmla="*/ 180 h 10405"/>
              <a:gd name="connsiteX2" fmla="*/ 4175 w 11354"/>
              <a:gd name="connsiteY2" fmla="*/ 10405 h 10405"/>
              <a:gd name="connsiteX3" fmla="*/ 11354 w 11354"/>
              <a:gd name="connsiteY3" fmla="*/ 1293 h 10405"/>
              <a:gd name="connsiteX4" fmla="*/ 4849 w 11354"/>
              <a:gd name="connsiteY4" fmla="*/ 253 h 10405"/>
              <a:gd name="connsiteX0" fmla="*/ 4849 w 11354"/>
              <a:gd name="connsiteY0" fmla="*/ 253 h 10405"/>
              <a:gd name="connsiteX1" fmla="*/ 0 w 11354"/>
              <a:gd name="connsiteY1" fmla="*/ 180 h 10405"/>
              <a:gd name="connsiteX2" fmla="*/ 4175 w 11354"/>
              <a:gd name="connsiteY2" fmla="*/ 10405 h 10405"/>
              <a:gd name="connsiteX3" fmla="*/ 11354 w 11354"/>
              <a:gd name="connsiteY3" fmla="*/ 1293 h 10405"/>
              <a:gd name="connsiteX4" fmla="*/ 4849 w 11354"/>
              <a:gd name="connsiteY4" fmla="*/ 253 h 10405"/>
              <a:gd name="connsiteX0" fmla="*/ 4947 w 11452"/>
              <a:gd name="connsiteY0" fmla="*/ 196 h 10348"/>
              <a:gd name="connsiteX1" fmla="*/ 0 w 11452"/>
              <a:gd name="connsiteY1" fmla="*/ 206 h 10348"/>
              <a:gd name="connsiteX2" fmla="*/ 4273 w 11452"/>
              <a:gd name="connsiteY2" fmla="*/ 10348 h 10348"/>
              <a:gd name="connsiteX3" fmla="*/ 11452 w 11452"/>
              <a:gd name="connsiteY3" fmla="*/ 1236 h 10348"/>
              <a:gd name="connsiteX4" fmla="*/ 4947 w 11452"/>
              <a:gd name="connsiteY4" fmla="*/ 196 h 10348"/>
              <a:gd name="connsiteX0" fmla="*/ 4947 w 10987"/>
              <a:gd name="connsiteY0" fmla="*/ 202 h 10354"/>
              <a:gd name="connsiteX1" fmla="*/ 0 w 10987"/>
              <a:gd name="connsiteY1" fmla="*/ 212 h 10354"/>
              <a:gd name="connsiteX2" fmla="*/ 4273 w 10987"/>
              <a:gd name="connsiteY2" fmla="*/ 10354 h 10354"/>
              <a:gd name="connsiteX3" fmla="*/ 10985 w 10987"/>
              <a:gd name="connsiteY3" fmla="*/ 1373 h 10354"/>
              <a:gd name="connsiteX4" fmla="*/ 4947 w 10987"/>
              <a:gd name="connsiteY4" fmla="*/ 202 h 10354"/>
              <a:gd name="connsiteX0" fmla="*/ 4947 w 10987"/>
              <a:gd name="connsiteY0" fmla="*/ 202 h 10354"/>
              <a:gd name="connsiteX1" fmla="*/ 0 w 10987"/>
              <a:gd name="connsiteY1" fmla="*/ 212 h 10354"/>
              <a:gd name="connsiteX2" fmla="*/ 4273 w 10987"/>
              <a:gd name="connsiteY2" fmla="*/ 10354 h 10354"/>
              <a:gd name="connsiteX3" fmla="*/ 10985 w 10987"/>
              <a:gd name="connsiteY3" fmla="*/ 1373 h 10354"/>
              <a:gd name="connsiteX4" fmla="*/ 4947 w 10987"/>
              <a:gd name="connsiteY4" fmla="*/ 202 h 10354"/>
              <a:gd name="connsiteX0" fmla="*/ 4947 w 10928"/>
              <a:gd name="connsiteY0" fmla="*/ 222 h 10374"/>
              <a:gd name="connsiteX1" fmla="*/ 0 w 10928"/>
              <a:gd name="connsiteY1" fmla="*/ 232 h 10374"/>
              <a:gd name="connsiteX2" fmla="*/ 4273 w 10928"/>
              <a:gd name="connsiteY2" fmla="*/ 10374 h 10374"/>
              <a:gd name="connsiteX3" fmla="*/ 10924 w 10928"/>
              <a:gd name="connsiteY3" fmla="*/ 1745 h 10374"/>
              <a:gd name="connsiteX4" fmla="*/ 4947 w 10928"/>
              <a:gd name="connsiteY4" fmla="*/ 222 h 10374"/>
              <a:gd name="connsiteX0" fmla="*/ 4947 w 10491"/>
              <a:gd name="connsiteY0" fmla="*/ 230 h 10382"/>
              <a:gd name="connsiteX1" fmla="*/ 0 w 10491"/>
              <a:gd name="connsiteY1" fmla="*/ 240 h 10382"/>
              <a:gd name="connsiteX2" fmla="*/ 4273 w 10491"/>
              <a:gd name="connsiteY2" fmla="*/ 10382 h 10382"/>
              <a:gd name="connsiteX3" fmla="*/ 10457 w 10491"/>
              <a:gd name="connsiteY3" fmla="*/ 1884 h 10382"/>
              <a:gd name="connsiteX4" fmla="*/ 4947 w 10491"/>
              <a:gd name="connsiteY4" fmla="*/ 230 h 10382"/>
              <a:gd name="connsiteX0" fmla="*/ 4947 w 10491"/>
              <a:gd name="connsiteY0" fmla="*/ 230 h 10382"/>
              <a:gd name="connsiteX1" fmla="*/ 0 w 10491"/>
              <a:gd name="connsiteY1" fmla="*/ 240 h 10382"/>
              <a:gd name="connsiteX2" fmla="*/ 4273 w 10491"/>
              <a:gd name="connsiteY2" fmla="*/ 10382 h 10382"/>
              <a:gd name="connsiteX3" fmla="*/ 10457 w 10491"/>
              <a:gd name="connsiteY3" fmla="*/ 1884 h 10382"/>
              <a:gd name="connsiteX4" fmla="*/ 4947 w 10491"/>
              <a:gd name="connsiteY4" fmla="*/ 230 h 10382"/>
              <a:gd name="connsiteX0" fmla="*/ 4947 w 11037"/>
              <a:gd name="connsiteY0" fmla="*/ 250 h 10402"/>
              <a:gd name="connsiteX1" fmla="*/ 0 w 11037"/>
              <a:gd name="connsiteY1" fmla="*/ 260 h 10402"/>
              <a:gd name="connsiteX2" fmla="*/ 4273 w 11037"/>
              <a:gd name="connsiteY2" fmla="*/ 10402 h 10402"/>
              <a:gd name="connsiteX3" fmla="*/ 11036 w 11037"/>
              <a:gd name="connsiteY3" fmla="*/ 2243 h 10402"/>
              <a:gd name="connsiteX4" fmla="*/ 4947 w 11037"/>
              <a:gd name="connsiteY4" fmla="*/ 250 h 10402"/>
              <a:gd name="connsiteX0" fmla="*/ 4947 w 10815"/>
              <a:gd name="connsiteY0" fmla="*/ 225 h 10377"/>
              <a:gd name="connsiteX1" fmla="*/ 0 w 10815"/>
              <a:gd name="connsiteY1" fmla="*/ 235 h 10377"/>
              <a:gd name="connsiteX2" fmla="*/ 4273 w 10815"/>
              <a:gd name="connsiteY2" fmla="*/ 10377 h 10377"/>
              <a:gd name="connsiteX3" fmla="*/ 10807 w 10815"/>
              <a:gd name="connsiteY3" fmla="*/ 1781 h 10377"/>
              <a:gd name="connsiteX4" fmla="*/ 4947 w 10815"/>
              <a:gd name="connsiteY4" fmla="*/ 225 h 10377"/>
              <a:gd name="connsiteX0" fmla="*/ 4947 w 10303"/>
              <a:gd name="connsiteY0" fmla="*/ 237 h 10389"/>
              <a:gd name="connsiteX1" fmla="*/ 0 w 10303"/>
              <a:gd name="connsiteY1" fmla="*/ 247 h 10389"/>
              <a:gd name="connsiteX2" fmla="*/ 4273 w 10303"/>
              <a:gd name="connsiteY2" fmla="*/ 10389 h 10389"/>
              <a:gd name="connsiteX3" fmla="*/ 10242 w 10303"/>
              <a:gd name="connsiteY3" fmla="*/ 2007 h 10389"/>
              <a:gd name="connsiteX4" fmla="*/ 4947 w 10303"/>
              <a:gd name="connsiteY4" fmla="*/ 237 h 10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 h="10389">
                <a:moveTo>
                  <a:pt x="4947" y="237"/>
                </a:moveTo>
                <a:cubicBezTo>
                  <a:pt x="3240" y="-56"/>
                  <a:pt x="1643" y="-105"/>
                  <a:pt x="0" y="247"/>
                </a:cubicBezTo>
                <a:lnTo>
                  <a:pt x="4273" y="10389"/>
                </a:lnTo>
                <a:cubicBezTo>
                  <a:pt x="11336" y="1309"/>
                  <a:pt x="10242" y="2007"/>
                  <a:pt x="10242" y="2007"/>
                </a:cubicBezTo>
                <a:cubicBezTo>
                  <a:pt x="9609" y="1594"/>
                  <a:pt x="6654" y="530"/>
                  <a:pt x="4947" y="237"/>
                </a:cubicBezTo>
                <a:close/>
              </a:path>
            </a:pathLst>
          </a:custGeom>
          <a:solidFill>
            <a:schemeClr val="accent6">
              <a:lumMod val="60000"/>
              <a:lumOff val="40000"/>
            </a:schemeClr>
          </a:solidFill>
          <a:ln w="12700">
            <a:solidFill>
              <a:srgbClr val="FFFFFF"/>
            </a:solidFill>
          </a:ln>
        </p:spPr>
        <p:txBody>
          <a:bodyPr vert="horz" wrap="square" lIns="91440" tIns="45720" rIns="91440" bIns="45720" numCol="1" anchor="t" anchorCtr="0" compatLnSpc="1">
            <a:prstTxWarp prst="textNoShape">
              <a:avLst/>
            </a:prstTxWarp>
          </a:bodyPr>
          <a:lstStyle/>
          <a:p>
            <a:endParaRPr lang="en-US" dirty="0">
              <a:latin typeface="Bebas Neue" charset="0"/>
              <a:ea typeface="Bebas Neue" charset="0"/>
              <a:cs typeface="Bebas Neue" charset="0"/>
            </a:endParaRPr>
          </a:p>
        </p:txBody>
      </p:sp>
      <p:sp>
        <p:nvSpPr>
          <p:cNvPr id="2" name="Oval 1"/>
          <p:cNvSpPr/>
          <p:nvPr/>
        </p:nvSpPr>
        <p:spPr>
          <a:xfrm>
            <a:off x="6201047" y="4364182"/>
            <a:ext cx="1923415" cy="1870495"/>
          </a:xfrm>
          <a:prstGeom prst="ellipse">
            <a:avLst/>
          </a:prstGeom>
          <a:solidFill>
            <a:srgbClr val="FFFFFF"/>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accent1"/>
              </a:solidFill>
              <a:latin typeface="linea-basic-10" panose="02000509000000000000" pitchFamily="49" charset="0"/>
            </a:endParaRPr>
          </a:p>
        </p:txBody>
      </p:sp>
      <p:cxnSp>
        <p:nvCxnSpPr>
          <p:cNvPr id="8" name="Straight Connector 7"/>
          <p:cNvCxnSpPr/>
          <p:nvPr/>
        </p:nvCxnSpPr>
        <p:spPr>
          <a:xfrm flipH="1">
            <a:off x="3932770" y="4815127"/>
            <a:ext cx="317868" cy="1"/>
          </a:xfrm>
          <a:prstGeom prst="line">
            <a:avLst/>
          </a:prstGeom>
          <a:ln w="12700" cmpd="sng">
            <a:solidFill>
              <a:schemeClr val="accent2"/>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flipH="1" flipV="1">
            <a:off x="5281523" y="2488832"/>
            <a:ext cx="935748" cy="292959"/>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10" name="Freeform 9"/>
          <p:cNvSpPr/>
          <p:nvPr/>
        </p:nvSpPr>
        <p:spPr>
          <a:xfrm flipV="1">
            <a:off x="9684833" y="4380195"/>
            <a:ext cx="935748" cy="48964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5"/>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11" name="Freeform 10"/>
          <p:cNvSpPr/>
          <p:nvPr/>
        </p:nvSpPr>
        <p:spPr>
          <a:xfrm flipV="1">
            <a:off x="8860916" y="2641739"/>
            <a:ext cx="45719" cy="1055949"/>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12" name="TextBox 11"/>
          <p:cNvSpPr txBox="1">
            <a:spLocks noChangeArrowheads="1"/>
          </p:cNvSpPr>
          <p:nvPr/>
        </p:nvSpPr>
        <p:spPr bwMode="auto">
          <a:xfrm>
            <a:off x="0" y="-6169"/>
            <a:ext cx="1219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2000" dirty="0">
                <a:latin typeface="Cambria" panose="02040503050406030204" pitchFamily="18" charset="0"/>
              </a:rPr>
              <a:t>Overall Problems Associated with Increased </a:t>
            </a:r>
            <a:r>
              <a:rPr lang="en-US" sz="2000" dirty="0" smtClean="0">
                <a:latin typeface="Cambria" panose="02040503050406030204" pitchFamily="18" charset="0"/>
              </a:rPr>
              <a:t>Salt and Sugar </a:t>
            </a:r>
            <a:r>
              <a:rPr lang="en-US" sz="2000" dirty="0">
                <a:latin typeface="Cambria" panose="02040503050406030204" pitchFamily="18" charset="0"/>
              </a:rPr>
              <a:t>Content In Confectionary </a:t>
            </a:r>
          </a:p>
        </p:txBody>
      </p:sp>
      <p:pic>
        <p:nvPicPr>
          <p:cNvPr id="14" name="Picture 13"/>
          <p:cNvPicPr>
            <a:picLocks noChangeAspect="1"/>
          </p:cNvPicPr>
          <p:nvPr/>
        </p:nvPicPr>
        <p:blipFill>
          <a:blip r:embed="rId2"/>
          <a:stretch>
            <a:fillRect/>
          </a:stretch>
        </p:blipFill>
        <p:spPr>
          <a:xfrm>
            <a:off x="6400659" y="4448184"/>
            <a:ext cx="1524190" cy="1721194"/>
          </a:xfrm>
          <a:prstGeom prst="ellipse">
            <a:avLst/>
          </a:prstGeom>
        </p:spPr>
      </p:pic>
      <p:sp>
        <p:nvSpPr>
          <p:cNvPr id="15" name="Rectangle 14"/>
          <p:cNvSpPr/>
          <p:nvPr/>
        </p:nvSpPr>
        <p:spPr>
          <a:xfrm>
            <a:off x="4291978" y="4480257"/>
            <a:ext cx="2019990" cy="756297"/>
          </a:xfrm>
          <a:prstGeom prst="rect">
            <a:avLst/>
          </a:prstGeom>
          <a:noFill/>
        </p:spPr>
        <p:txBody>
          <a:bodyPr wrap="square" rtlCol="0" anchor="t">
            <a:spAutoFit/>
          </a:bodyPr>
          <a:lstStyle/>
          <a:p>
            <a:pPr algn="ctr">
              <a:lnSpc>
                <a:spcPct val="150000"/>
              </a:lnSpc>
            </a:pPr>
            <a:r>
              <a:rPr lang="en-US" sz="1000" b="1" dirty="0" smtClean="0">
                <a:latin typeface="Cambria" panose="02040503050406030204" pitchFamily="18" charset="0"/>
                <a:cs typeface="Arial" pitchFamily="34" charset="0"/>
              </a:rPr>
              <a:t>Health Impacts</a:t>
            </a:r>
          </a:p>
          <a:p>
            <a:pPr algn="ctr">
              <a:lnSpc>
                <a:spcPct val="150000"/>
              </a:lnSpc>
            </a:pPr>
            <a:endParaRPr lang="en-US" sz="1000" b="1" dirty="0" smtClean="0">
              <a:latin typeface="Cambria" panose="02040503050406030204" pitchFamily="18" charset="0"/>
              <a:cs typeface="Arial" pitchFamily="34" charset="0"/>
            </a:endParaRPr>
          </a:p>
          <a:p>
            <a:pPr algn="ctr">
              <a:lnSpc>
                <a:spcPct val="150000"/>
              </a:lnSpc>
            </a:pPr>
            <a:r>
              <a:rPr lang="en-US" sz="1000" b="1" dirty="0" smtClean="0">
                <a:latin typeface="Cambria" panose="02040503050406030204" pitchFamily="18" charset="0"/>
                <a:cs typeface="Arial" pitchFamily="34" charset="0"/>
              </a:rPr>
              <a:t>(251)</a:t>
            </a:r>
            <a:endParaRPr lang="en-US" sz="1000" b="1" dirty="0">
              <a:latin typeface="Cambria" panose="02040503050406030204" pitchFamily="18" charset="0"/>
              <a:cs typeface="Arial" pitchFamily="34" charset="0"/>
            </a:endParaRPr>
          </a:p>
        </p:txBody>
      </p:sp>
      <p:sp>
        <p:nvSpPr>
          <p:cNvPr id="16" name="Rectangle 15"/>
          <p:cNvSpPr/>
          <p:nvPr/>
        </p:nvSpPr>
        <p:spPr>
          <a:xfrm>
            <a:off x="5543155" y="3106421"/>
            <a:ext cx="1841318" cy="987130"/>
          </a:xfrm>
          <a:prstGeom prst="rect">
            <a:avLst/>
          </a:prstGeom>
          <a:noFill/>
        </p:spPr>
        <p:txBody>
          <a:bodyPr wrap="square" rtlCol="0" anchor="t">
            <a:spAutoFit/>
          </a:bodyPr>
          <a:lstStyle/>
          <a:p>
            <a:pPr algn="ctr">
              <a:lnSpc>
                <a:spcPct val="150000"/>
              </a:lnSpc>
            </a:pPr>
            <a:r>
              <a:rPr lang="en-US" sz="1000" b="1" dirty="0" smtClean="0">
                <a:latin typeface="Cambria" panose="02040503050406030204" pitchFamily="18" charset="0"/>
                <a:cs typeface="Arial" pitchFamily="34" charset="0"/>
              </a:rPr>
              <a:t>Disturbed Physical Attributes of the product</a:t>
            </a:r>
          </a:p>
          <a:p>
            <a:pPr algn="ctr">
              <a:lnSpc>
                <a:spcPct val="150000"/>
              </a:lnSpc>
            </a:pPr>
            <a:endParaRPr lang="en-US" sz="1000" b="1" dirty="0" smtClean="0">
              <a:latin typeface="Cambria" panose="02040503050406030204" pitchFamily="18" charset="0"/>
              <a:cs typeface="Arial" pitchFamily="34" charset="0"/>
            </a:endParaRPr>
          </a:p>
          <a:p>
            <a:pPr algn="ctr">
              <a:lnSpc>
                <a:spcPct val="150000"/>
              </a:lnSpc>
            </a:pPr>
            <a:r>
              <a:rPr lang="en-US" sz="1000" b="1" dirty="0" smtClean="0">
                <a:latin typeface="Cambria" panose="02040503050406030204" pitchFamily="18" charset="0"/>
                <a:cs typeface="Arial" pitchFamily="34" charset="0"/>
              </a:rPr>
              <a:t>(151)</a:t>
            </a:r>
            <a:endParaRPr lang="en-US" sz="1000" b="1" dirty="0">
              <a:latin typeface="Cambria" panose="02040503050406030204" pitchFamily="18" charset="0"/>
              <a:cs typeface="Arial" pitchFamily="34" charset="0"/>
            </a:endParaRPr>
          </a:p>
        </p:txBody>
      </p:sp>
      <p:sp>
        <p:nvSpPr>
          <p:cNvPr id="17" name="Rectangle 16"/>
          <p:cNvSpPr/>
          <p:nvPr/>
        </p:nvSpPr>
        <p:spPr>
          <a:xfrm>
            <a:off x="7686960" y="3330988"/>
            <a:ext cx="1287353" cy="1261884"/>
          </a:xfrm>
          <a:prstGeom prst="rect">
            <a:avLst/>
          </a:prstGeom>
          <a:noFill/>
        </p:spPr>
        <p:txBody>
          <a:bodyPr wrap="square" rtlCol="0" anchor="t">
            <a:spAutoFit/>
          </a:bodyPr>
          <a:lstStyle/>
          <a:p>
            <a:pPr algn="ctr">
              <a:lnSpc>
                <a:spcPct val="150000"/>
              </a:lnSpc>
            </a:pPr>
            <a:r>
              <a:rPr lang="en-US" sz="1000" b="1" dirty="0" smtClean="0">
                <a:latin typeface="Cambria" panose="02040503050406030204" pitchFamily="18" charset="0"/>
                <a:cs typeface="Arial" pitchFamily="34" charset="0"/>
              </a:rPr>
              <a:t>Increased Cost of Production of low Salt/Sugar Products</a:t>
            </a:r>
          </a:p>
          <a:p>
            <a:pPr algn="ctr">
              <a:lnSpc>
                <a:spcPct val="80000"/>
              </a:lnSpc>
            </a:pPr>
            <a:endParaRPr lang="en-US" sz="1000" b="1" dirty="0" smtClean="0">
              <a:latin typeface="Cambria" panose="02040503050406030204" pitchFamily="18" charset="0"/>
              <a:cs typeface="Arial" pitchFamily="34" charset="0"/>
            </a:endParaRPr>
          </a:p>
          <a:p>
            <a:pPr algn="ctr">
              <a:lnSpc>
                <a:spcPct val="80000"/>
              </a:lnSpc>
            </a:pPr>
            <a:r>
              <a:rPr lang="en-US" sz="1000" b="1" dirty="0" smtClean="0">
                <a:latin typeface="Cambria" panose="02040503050406030204" pitchFamily="18" charset="0"/>
                <a:cs typeface="Arial" pitchFamily="34" charset="0"/>
              </a:rPr>
              <a:t>(10)</a:t>
            </a:r>
            <a:endParaRPr lang="en-US" sz="1000" b="1" dirty="0">
              <a:latin typeface="Cambria" panose="02040503050406030204" pitchFamily="18" charset="0"/>
              <a:cs typeface="Arial" pitchFamily="34" charset="0"/>
            </a:endParaRPr>
          </a:p>
        </p:txBody>
      </p:sp>
      <p:sp>
        <p:nvSpPr>
          <p:cNvPr id="18" name="Rectangle 17"/>
          <p:cNvSpPr/>
          <p:nvPr/>
        </p:nvSpPr>
        <p:spPr>
          <a:xfrm>
            <a:off x="8330576" y="4616372"/>
            <a:ext cx="2019990" cy="796757"/>
          </a:xfrm>
          <a:prstGeom prst="rect">
            <a:avLst/>
          </a:prstGeom>
          <a:noFill/>
        </p:spPr>
        <p:txBody>
          <a:bodyPr wrap="square" rtlCol="0" anchor="t">
            <a:spAutoFit/>
          </a:bodyPr>
          <a:lstStyle/>
          <a:p>
            <a:pPr algn="ctr">
              <a:lnSpc>
                <a:spcPct val="150000"/>
              </a:lnSpc>
            </a:pPr>
            <a:r>
              <a:rPr lang="en-US" sz="1000" b="1" dirty="0" smtClean="0">
                <a:latin typeface="Cambria" panose="02040503050406030204" pitchFamily="18" charset="0"/>
                <a:cs typeface="Arial" pitchFamily="34" charset="0"/>
              </a:rPr>
              <a:t>Others</a:t>
            </a:r>
          </a:p>
          <a:p>
            <a:pPr algn="ctr">
              <a:lnSpc>
                <a:spcPct val="150000"/>
              </a:lnSpc>
            </a:pPr>
            <a:endParaRPr lang="en-US" sz="1000" b="1" dirty="0" smtClean="0">
              <a:latin typeface="Cambria" panose="02040503050406030204" pitchFamily="18" charset="0"/>
              <a:cs typeface="Arial" pitchFamily="34" charset="0"/>
            </a:endParaRPr>
          </a:p>
          <a:p>
            <a:pPr algn="ctr">
              <a:lnSpc>
                <a:spcPct val="150000"/>
              </a:lnSpc>
            </a:pPr>
            <a:r>
              <a:rPr lang="en-US" sz="1000" b="1" dirty="0" smtClean="0">
                <a:latin typeface="Cambria" panose="02040503050406030204" pitchFamily="18" charset="0"/>
                <a:cs typeface="Arial" pitchFamily="34" charset="0"/>
              </a:rPr>
              <a:t>(21</a:t>
            </a:r>
            <a:r>
              <a:rPr lang="en-US" sz="1200" b="1" dirty="0" smtClean="0">
                <a:latin typeface="Cambria" panose="02040503050406030204" pitchFamily="18" charset="0"/>
                <a:cs typeface="Arial" pitchFamily="34" charset="0"/>
              </a:rPr>
              <a:t>)</a:t>
            </a:r>
            <a:endParaRPr lang="en-US" sz="800" b="1" dirty="0">
              <a:latin typeface="Cambria" panose="02040503050406030204" pitchFamily="18" charset="0"/>
              <a:cs typeface="Arial" pitchFamily="34" charset="0"/>
            </a:endParaRPr>
          </a:p>
        </p:txBody>
      </p:sp>
      <p:pic>
        <p:nvPicPr>
          <p:cNvPr id="19" name="Picture 18"/>
          <p:cNvPicPr>
            <a:picLocks noChangeAspect="1"/>
          </p:cNvPicPr>
          <p:nvPr/>
        </p:nvPicPr>
        <p:blipFill>
          <a:blip r:embed="rId3"/>
          <a:stretch>
            <a:fillRect/>
          </a:stretch>
        </p:blipFill>
        <p:spPr>
          <a:xfrm>
            <a:off x="8174094" y="1555856"/>
            <a:ext cx="1347788" cy="1041473"/>
          </a:xfrm>
          <a:prstGeom prst="rect">
            <a:avLst/>
          </a:prstGeom>
        </p:spPr>
      </p:pic>
      <p:sp>
        <p:nvSpPr>
          <p:cNvPr id="20" name="TextBox 19"/>
          <p:cNvSpPr txBox="1"/>
          <p:nvPr/>
        </p:nvSpPr>
        <p:spPr>
          <a:xfrm>
            <a:off x="10030679" y="3497517"/>
            <a:ext cx="2050265" cy="830997"/>
          </a:xfrm>
          <a:prstGeom prst="rect">
            <a:avLst/>
          </a:prstGeom>
          <a:solidFill>
            <a:schemeClr val="accent1">
              <a:lumMod val="20000"/>
              <a:lumOff val="80000"/>
            </a:schemeClr>
          </a:solidFill>
        </p:spPr>
        <p:txBody>
          <a:bodyPr wrap="square" rtlCol="0">
            <a:spAutoFit/>
          </a:bodyPr>
          <a:lstStyle/>
          <a:p>
            <a:r>
              <a:rPr lang="en-US" sz="1200" dirty="0" smtClean="0">
                <a:latin typeface="Cambria" panose="02040503050406030204" pitchFamily="18" charset="0"/>
                <a:cs typeface="Arial" panose="020B0604020202020204" pitchFamily="34" charset="0"/>
              </a:rPr>
              <a:t>Other problems include problems like nutritional imbalance, lack of ‘clean label’ substitutes</a:t>
            </a:r>
            <a:endParaRPr lang="en-IN" sz="1200" dirty="0">
              <a:latin typeface="Cambria" panose="02040503050406030204" pitchFamily="18" charset="0"/>
              <a:cs typeface="Arial" panose="020B0604020202020204" pitchFamily="34" charset="0"/>
            </a:endParaRPr>
          </a:p>
        </p:txBody>
      </p:sp>
      <p:graphicFrame>
        <p:nvGraphicFramePr>
          <p:cNvPr id="21" name="Chart 20"/>
          <p:cNvGraphicFramePr/>
          <p:nvPr>
            <p:extLst>
              <p:ext uri="{D42A27DB-BD31-4B8C-83A1-F6EECF244321}">
                <p14:modId xmlns:p14="http://schemas.microsoft.com/office/powerpoint/2010/main" val="679261037"/>
              </p:ext>
            </p:extLst>
          </p:nvPr>
        </p:nvGraphicFramePr>
        <p:xfrm>
          <a:off x="1541346" y="555981"/>
          <a:ext cx="4857655" cy="2534850"/>
        </p:xfrm>
        <a:graphic>
          <a:graphicData uri="http://schemas.openxmlformats.org/drawingml/2006/chart">
            <c:chart xmlns:c="http://schemas.openxmlformats.org/drawingml/2006/chart" xmlns:r="http://schemas.openxmlformats.org/officeDocument/2006/relationships" r:id="rId4"/>
          </a:graphicData>
        </a:graphic>
      </p:graphicFrame>
      <p:sp>
        <p:nvSpPr>
          <p:cNvPr id="26" name="Freeform 25"/>
          <p:cNvSpPr>
            <a:spLocks/>
          </p:cNvSpPr>
          <p:nvPr/>
        </p:nvSpPr>
        <p:spPr bwMode="auto">
          <a:xfrm rot="2833573">
            <a:off x="1559947" y="4124178"/>
            <a:ext cx="964454" cy="1026173"/>
          </a:xfrm>
          <a:custGeom>
            <a:avLst/>
            <a:gdLst>
              <a:gd name="connsiteX0" fmla="*/ 321559 w 1342187"/>
              <a:gd name="connsiteY0" fmla="*/ 1192331 h 1333500"/>
              <a:gd name="connsiteX1" fmla="*/ 669524 w 1342187"/>
              <a:gd name="connsiteY1" fmla="*/ 1296351 h 1333500"/>
              <a:gd name="connsiteX2" fmla="*/ 673265 w 1342187"/>
              <a:gd name="connsiteY2" fmla="*/ 1296351 h 1333500"/>
              <a:gd name="connsiteX3" fmla="*/ 1024971 w 1342187"/>
              <a:gd name="connsiteY3" fmla="*/ 1192331 h 1333500"/>
              <a:gd name="connsiteX4" fmla="*/ 1051162 w 1342187"/>
              <a:gd name="connsiteY4" fmla="*/ 1218336 h 1333500"/>
              <a:gd name="connsiteX5" fmla="*/ 673265 w 1342187"/>
              <a:gd name="connsiteY5" fmla="*/ 1333500 h 1333500"/>
              <a:gd name="connsiteX6" fmla="*/ 669524 w 1342187"/>
              <a:gd name="connsiteY6" fmla="*/ 1333500 h 1333500"/>
              <a:gd name="connsiteX7" fmla="*/ 295368 w 1342187"/>
              <a:gd name="connsiteY7" fmla="*/ 1218336 h 1333500"/>
              <a:gd name="connsiteX8" fmla="*/ 321559 w 1342187"/>
              <a:gd name="connsiteY8" fmla="*/ 1192331 h 1333500"/>
              <a:gd name="connsiteX9" fmla="*/ 1301043 w 1342187"/>
              <a:gd name="connsiteY9" fmla="*/ 744936 h 1333500"/>
              <a:gd name="connsiteX10" fmla="*/ 1342187 w 1342187"/>
              <a:gd name="connsiteY10" fmla="*/ 744936 h 1333500"/>
              <a:gd name="connsiteX11" fmla="*/ 1166390 w 1342187"/>
              <a:gd name="connsiteY11" fmla="*/ 1116318 h 1333500"/>
              <a:gd name="connsiteX12" fmla="*/ 1140207 w 1342187"/>
              <a:gd name="connsiteY12" fmla="*/ 1090321 h 1333500"/>
              <a:gd name="connsiteX13" fmla="*/ 1301043 w 1342187"/>
              <a:gd name="connsiteY13" fmla="*/ 744936 h 1333500"/>
              <a:gd name="connsiteX14" fmla="*/ 0 w 1342187"/>
              <a:gd name="connsiteY14" fmla="*/ 744936 h 1333500"/>
              <a:gd name="connsiteX15" fmla="*/ 41265 w 1342187"/>
              <a:gd name="connsiteY15" fmla="*/ 744936 h 1333500"/>
              <a:gd name="connsiteX16" fmla="*/ 206323 w 1342187"/>
              <a:gd name="connsiteY16" fmla="*/ 1090321 h 1333500"/>
              <a:gd name="connsiteX17" fmla="*/ 176313 w 1342187"/>
              <a:gd name="connsiteY17" fmla="*/ 1116318 h 1333500"/>
              <a:gd name="connsiteX18" fmla="*/ 0 w 1342187"/>
              <a:gd name="connsiteY18" fmla="*/ 744936 h 1333500"/>
              <a:gd name="connsiteX19" fmla="*/ 1166390 w 1342187"/>
              <a:gd name="connsiteY19" fmla="*/ 217182 h 1333500"/>
              <a:gd name="connsiteX20" fmla="*/ 1342187 w 1342187"/>
              <a:gd name="connsiteY20" fmla="*/ 592908 h 1333500"/>
              <a:gd name="connsiteX21" fmla="*/ 1301043 w 1342187"/>
              <a:gd name="connsiteY21" fmla="*/ 592908 h 1333500"/>
              <a:gd name="connsiteX22" fmla="*/ 1140207 w 1342187"/>
              <a:gd name="connsiteY22" fmla="*/ 239502 h 1333500"/>
              <a:gd name="connsiteX23" fmla="*/ 1166390 w 1342187"/>
              <a:gd name="connsiteY23" fmla="*/ 217182 h 1333500"/>
              <a:gd name="connsiteX24" fmla="*/ 176313 w 1342187"/>
              <a:gd name="connsiteY24" fmla="*/ 217182 h 1333500"/>
              <a:gd name="connsiteX25" fmla="*/ 206323 w 1342187"/>
              <a:gd name="connsiteY25" fmla="*/ 239502 h 1333500"/>
              <a:gd name="connsiteX26" fmla="*/ 41265 w 1342187"/>
              <a:gd name="connsiteY26" fmla="*/ 592908 h 1333500"/>
              <a:gd name="connsiteX27" fmla="*/ 0 w 1342187"/>
              <a:gd name="connsiteY27" fmla="*/ 592908 h 1333500"/>
              <a:gd name="connsiteX28" fmla="*/ 176313 w 1342187"/>
              <a:gd name="connsiteY28" fmla="*/ 217182 h 1333500"/>
              <a:gd name="connsiteX29" fmla="*/ 669524 w 1342187"/>
              <a:gd name="connsiteY29" fmla="*/ 0 h 1333500"/>
              <a:gd name="connsiteX30" fmla="*/ 673265 w 1342187"/>
              <a:gd name="connsiteY30" fmla="*/ 3715 h 1333500"/>
              <a:gd name="connsiteX31" fmla="*/ 673265 w 1342187"/>
              <a:gd name="connsiteY31" fmla="*/ 0 h 1333500"/>
              <a:gd name="connsiteX32" fmla="*/ 1051162 w 1342187"/>
              <a:gd name="connsiteY32" fmla="*/ 115164 h 1333500"/>
              <a:gd name="connsiteX33" fmla="*/ 1024971 w 1342187"/>
              <a:gd name="connsiteY33" fmla="*/ 141169 h 1333500"/>
              <a:gd name="connsiteX34" fmla="*/ 673265 w 1342187"/>
              <a:gd name="connsiteY34" fmla="*/ 40865 h 1333500"/>
              <a:gd name="connsiteX35" fmla="*/ 669524 w 1342187"/>
              <a:gd name="connsiteY35" fmla="*/ 40865 h 1333500"/>
              <a:gd name="connsiteX36" fmla="*/ 321559 w 1342187"/>
              <a:gd name="connsiteY36" fmla="*/ 141169 h 1333500"/>
              <a:gd name="connsiteX37" fmla="*/ 295368 w 1342187"/>
              <a:gd name="connsiteY37" fmla="*/ 115164 h 1333500"/>
              <a:gd name="connsiteX38" fmla="*/ 669524 w 1342187"/>
              <a:gd name="connsiteY38" fmla="*/ 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42187" h="1333500">
                <a:moveTo>
                  <a:pt x="321559" y="1192331"/>
                </a:moveTo>
                <a:cubicBezTo>
                  <a:pt x="422581" y="1259201"/>
                  <a:pt x="542311" y="1296351"/>
                  <a:pt x="669524" y="1296351"/>
                </a:cubicBezTo>
                <a:cubicBezTo>
                  <a:pt x="673265" y="1296351"/>
                  <a:pt x="673265" y="1296351"/>
                  <a:pt x="673265" y="1296351"/>
                </a:cubicBezTo>
                <a:cubicBezTo>
                  <a:pt x="804220" y="1296351"/>
                  <a:pt x="920208" y="1259201"/>
                  <a:pt x="1024971" y="1192331"/>
                </a:cubicBezTo>
                <a:cubicBezTo>
                  <a:pt x="1024971" y="1192331"/>
                  <a:pt x="1024971" y="1192331"/>
                  <a:pt x="1051162" y="1218336"/>
                </a:cubicBezTo>
                <a:cubicBezTo>
                  <a:pt x="942657" y="1292636"/>
                  <a:pt x="811703" y="1333500"/>
                  <a:pt x="673265" y="1333500"/>
                </a:cubicBezTo>
                <a:cubicBezTo>
                  <a:pt x="673265" y="1333500"/>
                  <a:pt x="673265" y="1333500"/>
                  <a:pt x="669524" y="1333500"/>
                </a:cubicBezTo>
                <a:cubicBezTo>
                  <a:pt x="534828" y="1333500"/>
                  <a:pt x="400132" y="1292636"/>
                  <a:pt x="295368" y="1218336"/>
                </a:cubicBezTo>
                <a:cubicBezTo>
                  <a:pt x="295368" y="1218336"/>
                  <a:pt x="295368" y="1218336"/>
                  <a:pt x="321559" y="1192331"/>
                </a:cubicBezTo>
                <a:close/>
                <a:moveTo>
                  <a:pt x="1301043" y="744936"/>
                </a:moveTo>
                <a:cubicBezTo>
                  <a:pt x="1301043" y="744936"/>
                  <a:pt x="1301043" y="744936"/>
                  <a:pt x="1342187" y="744936"/>
                </a:cubicBezTo>
                <a:cubicBezTo>
                  <a:pt x="1323485" y="886061"/>
                  <a:pt x="1263639" y="1016045"/>
                  <a:pt x="1166390" y="1116318"/>
                </a:cubicBezTo>
                <a:cubicBezTo>
                  <a:pt x="1166390" y="1116318"/>
                  <a:pt x="1166390" y="1116318"/>
                  <a:pt x="1140207" y="1090321"/>
                </a:cubicBezTo>
                <a:cubicBezTo>
                  <a:pt x="1229976" y="997476"/>
                  <a:pt x="1286082" y="874920"/>
                  <a:pt x="1301043" y="744936"/>
                </a:cubicBezTo>
                <a:close/>
                <a:moveTo>
                  <a:pt x="0" y="744936"/>
                </a:moveTo>
                <a:lnTo>
                  <a:pt x="41265" y="744936"/>
                </a:lnTo>
                <a:cubicBezTo>
                  <a:pt x="60021" y="874920"/>
                  <a:pt x="116291" y="997476"/>
                  <a:pt x="206323" y="1090321"/>
                </a:cubicBezTo>
                <a:cubicBezTo>
                  <a:pt x="206323" y="1090321"/>
                  <a:pt x="206323" y="1090321"/>
                  <a:pt x="176313" y="1116318"/>
                </a:cubicBezTo>
                <a:cubicBezTo>
                  <a:pt x="82529" y="1016045"/>
                  <a:pt x="18757" y="886061"/>
                  <a:pt x="0" y="744936"/>
                </a:cubicBezTo>
                <a:close/>
                <a:moveTo>
                  <a:pt x="1166390" y="217182"/>
                </a:moveTo>
                <a:cubicBezTo>
                  <a:pt x="1259899" y="317624"/>
                  <a:pt x="1323485" y="447826"/>
                  <a:pt x="1342187" y="592908"/>
                </a:cubicBezTo>
                <a:lnTo>
                  <a:pt x="1301043" y="592908"/>
                </a:lnTo>
                <a:cubicBezTo>
                  <a:pt x="1286082" y="455266"/>
                  <a:pt x="1229976" y="336224"/>
                  <a:pt x="1140207" y="239502"/>
                </a:cubicBezTo>
                <a:cubicBezTo>
                  <a:pt x="1140207" y="239502"/>
                  <a:pt x="1140207" y="239502"/>
                  <a:pt x="1166390" y="217182"/>
                </a:cubicBezTo>
                <a:close/>
                <a:moveTo>
                  <a:pt x="176313" y="217182"/>
                </a:moveTo>
                <a:cubicBezTo>
                  <a:pt x="176313" y="217182"/>
                  <a:pt x="176313" y="217182"/>
                  <a:pt x="206323" y="239502"/>
                </a:cubicBezTo>
                <a:cubicBezTo>
                  <a:pt x="116291" y="336224"/>
                  <a:pt x="60021" y="455266"/>
                  <a:pt x="41265" y="592908"/>
                </a:cubicBezTo>
                <a:cubicBezTo>
                  <a:pt x="41265" y="592908"/>
                  <a:pt x="41265" y="592908"/>
                  <a:pt x="0" y="592908"/>
                </a:cubicBezTo>
                <a:cubicBezTo>
                  <a:pt x="18757" y="447826"/>
                  <a:pt x="86281" y="317624"/>
                  <a:pt x="176313" y="217182"/>
                </a:cubicBezTo>
                <a:close/>
                <a:moveTo>
                  <a:pt x="669524" y="0"/>
                </a:moveTo>
                <a:cubicBezTo>
                  <a:pt x="673265" y="0"/>
                  <a:pt x="673265" y="3715"/>
                  <a:pt x="673265" y="3715"/>
                </a:cubicBezTo>
                <a:cubicBezTo>
                  <a:pt x="673265" y="3715"/>
                  <a:pt x="673265" y="0"/>
                  <a:pt x="673265" y="0"/>
                </a:cubicBezTo>
                <a:cubicBezTo>
                  <a:pt x="811703" y="0"/>
                  <a:pt x="942657" y="44580"/>
                  <a:pt x="1051162" y="115164"/>
                </a:cubicBezTo>
                <a:cubicBezTo>
                  <a:pt x="1051162" y="115164"/>
                  <a:pt x="1051162" y="115164"/>
                  <a:pt x="1024971" y="141169"/>
                </a:cubicBezTo>
                <a:cubicBezTo>
                  <a:pt x="920208" y="78014"/>
                  <a:pt x="804220" y="40865"/>
                  <a:pt x="673265" y="40865"/>
                </a:cubicBezTo>
                <a:cubicBezTo>
                  <a:pt x="673265" y="40865"/>
                  <a:pt x="673265" y="40865"/>
                  <a:pt x="669524" y="40865"/>
                </a:cubicBezTo>
                <a:cubicBezTo>
                  <a:pt x="542311" y="40865"/>
                  <a:pt x="422581" y="78014"/>
                  <a:pt x="321559" y="141169"/>
                </a:cubicBezTo>
                <a:cubicBezTo>
                  <a:pt x="321559" y="141169"/>
                  <a:pt x="321559" y="141169"/>
                  <a:pt x="295368" y="115164"/>
                </a:cubicBezTo>
                <a:cubicBezTo>
                  <a:pt x="400132" y="44580"/>
                  <a:pt x="534828" y="0"/>
                  <a:pt x="669524" y="0"/>
                </a:cubicBezTo>
                <a:close/>
              </a:path>
            </a:pathLst>
          </a:custGeom>
          <a:solidFill>
            <a:srgbClr val="C2C4C5"/>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27" name="Freeform 79"/>
          <p:cNvSpPr>
            <a:spLocks/>
          </p:cNvSpPr>
          <p:nvPr/>
        </p:nvSpPr>
        <p:spPr bwMode="auto">
          <a:xfrm rot="3180992">
            <a:off x="1984221" y="3961477"/>
            <a:ext cx="297654" cy="284431"/>
          </a:xfrm>
          <a:custGeom>
            <a:avLst/>
            <a:gdLst>
              <a:gd name="T0" fmla="*/ 130 w 135"/>
              <a:gd name="T1" fmla="*/ 130 h 133"/>
              <a:gd name="T2" fmla="*/ 122 w 135"/>
              <a:gd name="T3" fmla="*/ 133 h 133"/>
              <a:gd name="T4" fmla="*/ 113 w 135"/>
              <a:gd name="T5" fmla="*/ 130 h 133"/>
              <a:gd name="T6" fmla="*/ 24 w 135"/>
              <a:gd name="T7" fmla="*/ 41 h 133"/>
              <a:gd name="T8" fmla="*/ 8 w 135"/>
              <a:gd name="T9" fmla="*/ 56 h 133"/>
              <a:gd name="T10" fmla="*/ 0 w 135"/>
              <a:gd name="T11" fmla="*/ 0 h 133"/>
              <a:gd name="T12" fmla="*/ 56 w 135"/>
              <a:gd name="T13" fmla="*/ 8 h 133"/>
              <a:gd name="T14" fmla="*/ 41 w 135"/>
              <a:gd name="T15" fmla="*/ 24 h 133"/>
              <a:gd name="T16" fmla="*/ 130 w 135"/>
              <a:gd name="T17" fmla="*/ 113 h 133"/>
              <a:gd name="T18" fmla="*/ 130 w 135"/>
              <a:gd name="T19" fmla="*/ 1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33">
                <a:moveTo>
                  <a:pt x="130" y="130"/>
                </a:moveTo>
                <a:cubicBezTo>
                  <a:pt x="128" y="132"/>
                  <a:pt x="125" y="133"/>
                  <a:pt x="122" y="133"/>
                </a:cubicBezTo>
                <a:cubicBezTo>
                  <a:pt x="118" y="133"/>
                  <a:pt x="115" y="132"/>
                  <a:pt x="113" y="130"/>
                </a:cubicBezTo>
                <a:cubicBezTo>
                  <a:pt x="24" y="41"/>
                  <a:pt x="24" y="41"/>
                  <a:pt x="24" y="41"/>
                </a:cubicBezTo>
                <a:cubicBezTo>
                  <a:pt x="8" y="56"/>
                  <a:pt x="8" y="56"/>
                  <a:pt x="8" y="56"/>
                </a:cubicBezTo>
                <a:cubicBezTo>
                  <a:pt x="0" y="0"/>
                  <a:pt x="0" y="0"/>
                  <a:pt x="0" y="0"/>
                </a:cubicBezTo>
                <a:cubicBezTo>
                  <a:pt x="56" y="8"/>
                  <a:pt x="56" y="8"/>
                  <a:pt x="56" y="8"/>
                </a:cubicBezTo>
                <a:cubicBezTo>
                  <a:pt x="41" y="24"/>
                  <a:pt x="41" y="24"/>
                  <a:pt x="41" y="24"/>
                </a:cubicBezTo>
                <a:cubicBezTo>
                  <a:pt x="130" y="113"/>
                  <a:pt x="130" y="113"/>
                  <a:pt x="130" y="113"/>
                </a:cubicBezTo>
                <a:cubicBezTo>
                  <a:pt x="135" y="118"/>
                  <a:pt x="135" y="125"/>
                  <a:pt x="130" y="13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ko-KR" altLang="en-US"/>
          </a:p>
        </p:txBody>
      </p:sp>
      <p:sp>
        <p:nvSpPr>
          <p:cNvPr id="29" name="Oval 28"/>
          <p:cNvSpPr/>
          <p:nvPr/>
        </p:nvSpPr>
        <p:spPr>
          <a:xfrm>
            <a:off x="1810212" y="3166491"/>
            <a:ext cx="820273" cy="707972"/>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0" name="Oval 29"/>
          <p:cNvSpPr/>
          <p:nvPr/>
        </p:nvSpPr>
        <p:spPr>
          <a:xfrm>
            <a:off x="2713739" y="4161871"/>
            <a:ext cx="820273" cy="707972"/>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1" name="Oval 30"/>
          <p:cNvSpPr/>
          <p:nvPr/>
        </p:nvSpPr>
        <p:spPr>
          <a:xfrm>
            <a:off x="405060" y="3953876"/>
            <a:ext cx="820273" cy="707972"/>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2" name="Oval 31"/>
          <p:cNvSpPr/>
          <p:nvPr/>
        </p:nvSpPr>
        <p:spPr>
          <a:xfrm>
            <a:off x="772527" y="5056285"/>
            <a:ext cx="820273" cy="707972"/>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3" name="Oval 32"/>
          <p:cNvSpPr/>
          <p:nvPr/>
        </p:nvSpPr>
        <p:spPr>
          <a:xfrm>
            <a:off x="2179864" y="5186077"/>
            <a:ext cx="820273" cy="707972"/>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23" name="Picture 22"/>
          <p:cNvPicPr>
            <a:picLocks noChangeAspect="1"/>
          </p:cNvPicPr>
          <p:nvPr/>
        </p:nvPicPr>
        <p:blipFill>
          <a:blip r:embed="rId5"/>
          <a:stretch>
            <a:fillRect/>
          </a:stretch>
        </p:blipFill>
        <p:spPr>
          <a:xfrm>
            <a:off x="599966" y="4027074"/>
            <a:ext cx="401534" cy="506854"/>
          </a:xfrm>
          <a:prstGeom prst="rect">
            <a:avLst/>
          </a:prstGeom>
        </p:spPr>
      </p:pic>
      <p:pic>
        <p:nvPicPr>
          <p:cNvPr id="25" name="Picture 24"/>
          <p:cNvPicPr>
            <a:picLocks noChangeAspect="1"/>
          </p:cNvPicPr>
          <p:nvPr/>
        </p:nvPicPr>
        <p:blipFill>
          <a:blip r:embed="rId6"/>
          <a:stretch>
            <a:fillRect/>
          </a:stretch>
        </p:blipFill>
        <p:spPr>
          <a:xfrm>
            <a:off x="2899575" y="4293405"/>
            <a:ext cx="434857" cy="509058"/>
          </a:xfrm>
          <a:prstGeom prst="rect">
            <a:avLst/>
          </a:prstGeom>
        </p:spPr>
      </p:pic>
      <p:pic>
        <p:nvPicPr>
          <p:cNvPr id="24" name="Picture 23"/>
          <p:cNvPicPr>
            <a:picLocks noChangeAspect="1"/>
          </p:cNvPicPr>
          <p:nvPr/>
        </p:nvPicPr>
        <p:blipFill>
          <a:blip r:embed="rId7"/>
          <a:stretch>
            <a:fillRect/>
          </a:stretch>
        </p:blipFill>
        <p:spPr>
          <a:xfrm>
            <a:off x="2220348" y="5242753"/>
            <a:ext cx="749620" cy="594620"/>
          </a:xfrm>
          <a:prstGeom prst="ellipse">
            <a:avLst/>
          </a:prstGeom>
        </p:spPr>
      </p:pic>
      <p:pic>
        <p:nvPicPr>
          <p:cNvPr id="35" name="Picture 34"/>
          <p:cNvPicPr>
            <a:picLocks noChangeAspect="1"/>
          </p:cNvPicPr>
          <p:nvPr/>
        </p:nvPicPr>
        <p:blipFill>
          <a:blip r:embed="rId8"/>
          <a:stretch>
            <a:fillRect/>
          </a:stretch>
        </p:blipFill>
        <p:spPr>
          <a:xfrm>
            <a:off x="912365" y="5098633"/>
            <a:ext cx="515439" cy="623276"/>
          </a:xfrm>
          <a:prstGeom prst="ellipse">
            <a:avLst/>
          </a:prstGeom>
        </p:spPr>
      </p:pic>
      <p:pic>
        <p:nvPicPr>
          <p:cNvPr id="36" name="Picture 35"/>
          <p:cNvPicPr>
            <a:picLocks noChangeAspect="1"/>
          </p:cNvPicPr>
          <p:nvPr/>
        </p:nvPicPr>
        <p:blipFill>
          <a:blip r:embed="rId9"/>
          <a:stretch>
            <a:fillRect/>
          </a:stretch>
        </p:blipFill>
        <p:spPr>
          <a:xfrm>
            <a:off x="1881236" y="3352758"/>
            <a:ext cx="635205" cy="359686"/>
          </a:xfrm>
          <a:prstGeom prst="rect">
            <a:avLst/>
          </a:prstGeom>
        </p:spPr>
      </p:pic>
      <p:sp>
        <p:nvSpPr>
          <p:cNvPr id="38" name="Freeform 77"/>
          <p:cNvSpPr>
            <a:spLocks/>
          </p:cNvSpPr>
          <p:nvPr/>
        </p:nvSpPr>
        <p:spPr bwMode="auto">
          <a:xfrm rot="14161080">
            <a:off x="2143901" y="4937071"/>
            <a:ext cx="374752" cy="165407"/>
          </a:xfrm>
          <a:custGeom>
            <a:avLst/>
            <a:gdLst>
              <a:gd name="T0" fmla="*/ 297 w 297"/>
              <a:gd name="T1" fmla="*/ 34 h 68"/>
              <a:gd name="T2" fmla="*/ 285 w 297"/>
              <a:gd name="T3" fmla="*/ 46 h 68"/>
              <a:gd name="T4" fmla="*/ 45 w 297"/>
              <a:gd name="T5" fmla="*/ 46 h 68"/>
              <a:gd name="T6" fmla="*/ 45 w 297"/>
              <a:gd name="T7" fmla="*/ 68 h 68"/>
              <a:gd name="T8" fmla="*/ 0 w 297"/>
              <a:gd name="T9" fmla="*/ 34 h 68"/>
              <a:gd name="T10" fmla="*/ 45 w 297"/>
              <a:gd name="T11" fmla="*/ 0 h 68"/>
              <a:gd name="T12" fmla="*/ 45 w 297"/>
              <a:gd name="T13" fmla="*/ 22 h 68"/>
              <a:gd name="T14" fmla="*/ 285 w 297"/>
              <a:gd name="T15" fmla="*/ 22 h 68"/>
              <a:gd name="T16" fmla="*/ 297 w 297"/>
              <a:gd name="T1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68">
                <a:moveTo>
                  <a:pt x="297" y="34"/>
                </a:moveTo>
                <a:cubicBezTo>
                  <a:pt x="297" y="40"/>
                  <a:pt x="292" y="46"/>
                  <a:pt x="285" y="46"/>
                </a:cubicBezTo>
                <a:cubicBezTo>
                  <a:pt x="45" y="46"/>
                  <a:pt x="45" y="46"/>
                  <a:pt x="45" y="46"/>
                </a:cubicBezTo>
                <a:cubicBezTo>
                  <a:pt x="45" y="68"/>
                  <a:pt x="45" y="68"/>
                  <a:pt x="45" y="68"/>
                </a:cubicBezTo>
                <a:cubicBezTo>
                  <a:pt x="0" y="34"/>
                  <a:pt x="0" y="34"/>
                  <a:pt x="0" y="34"/>
                </a:cubicBezTo>
                <a:cubicBezTo>
                  <a:pt x="45" y="0"/>
                  <a:pt x="45" y="0"/>
                  <a:pt x="45" y="0"/>
                </a:cubicBezTo>
                <a:cubicBezTo>
                  <a:pt x="45" y="22"/>
                  <a:pt x="45" y="22"/>
                  <a:pt x="45" y="22"/>
                </a:cubicBezTo>
                <a:cubicBezTo>
                  <a:pt x="285" y="22"/>
                  <a:pt x="285" y="22"/>
                  <a:pt x="285" y="22"/>
                </a:cubicBezTo>
                <a:cubicBezTo>
                  <a:pt x="292" y="22"/>
                  <a:pt x="297" y="27"/>
                  <a:pt x="297" y="34"/>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30" normalizeH="0" baseline="0" noProof="0" smtClean="0">
              <a:ln>
                <a:noFill/>
              </a:ln>
              <a:solidFill>
                <a:prstClr val="black"/>
              </a:solidFill>
              <a:effectLst/>
              <a:uLnTx/>
              <a:uFillTx/>
              <a:latin typeface="Arial"/>
            </a:endParaRPr>
          </a:p>
        </p:txBody>
      </p:sp>
      <p:sp>
        <p:nvSpPr>
          <p:cNvPr id="39" name="Freeform 77"/>
          <p:cNvSpPr>
            <a:spLocks/>
          </p:cNvSpPr>
          <p:nvPr/>
        </p:nvSpPr>
        <p:spPr bwMode="auto">
          <a:xfrm rot="10800000">
            <a:off x="2300581" y="4519166"/>
            <a:ext cx="354510" cy="161792"/>
          </a:xfrm>
          <a:custGeom>
            <a:avLst/>
            <a:gdLst>
              <a:gd name="T0" fmla="*/ 297 w 297"/>
              <a:gd name="T1" fmla="*/ 34 h 68"/>
              <a:gd name="T2" fmla="*/ 285 w 297"/>
              <a:gd name="T3" fmla="*/ 46 h 68"/>
              <a:gd name="T4" fmla="*/ 45 w 297"/>
              <a:gd name="T5" fmla="*/ 46 h 68"/>
              <a:gd name="T6" fmla="*/ 45 w 297"/>
              <a:gd name="T7" fmla="*/ 68 h 68"/>
              <a:gd name="T8" fmla="*/ 0 w 297"/>
              <a:gd name="T9" fmla="*/ 34 h 68"/>
              <a:gd name="T10" fmla="*/ 45 w 297"/>
              <a:gd name="T11" fmla="*/ 0 h 68"/>
              <a:gd name="T12" fmla="*/ 45 w 297"/>
              <a:gd name="T13" fmla="*/ 22 h 68"/>
              <a:gd name="T14" fmla="*/ 285 w 297"/>
              <a:gd name="T15" fmla="*/ 22 h 68"/>
              <a:gd name="T16" fmla="*/ 297 w 297"/>
              <a:gd name="T1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68">
                <a:moveTo>
                  <a:pt x="297" y="34"/>
                </a:moveTo>
                <a:cubicBezTo>
                  <a:pt x="297" y="40"/>
                  <a:pt x="292" y="46"/>
                  <a:pt x="285" y="46"/>
                </a:cubicBezTo>
                <a:cubicBezTo>
                  <a:pt x="45" y="46"/>
                  <a:pt x="45" y="46"/>
                  <a:pt x="45" y="46"/>
                </a:cubicBezTo>
                <a:cubicBezTo>
                  <a:pt x="45" y="68"/>
                  <a:pt x="45" y="68"/>
                  <a:pt x="45" y="68"/>
                </a:cubicBezTo>
                <a:cubicBezTo>
                  <a:pt x="0" y="34"/>
                  <a:pt x="0" y="34"/>
                  <a:pt x="0" y="34"/>
                </a:cubicBezTo>
                <a:cubicBezTo>
                  <a:pt x="45" y="0"/>
                  <a:pt x="45" y="0"/>
                  <a:pt x="45" y="0"/>
                </a:cubicBezTo>
                <a:cubicBezTo>
                  <a:pt x="45" y="22"/>
                  <a:pt x="45" y="22"/>
                  <a:pt x="45" y="22"/>
                </a:cubicBezTo>
                <a:cubicBezTo>
                  <a:pt x="285" y="22"/>
                  <a:pt x="285" y="22"/>
                  <a:pt x="285" y="22"/>
                </a:cubicBezTo>
                <a:cubicBezTo>
                  <a:pt x="292" y="22"/>
                  <a:pt x="297" y="27"/>
                  <a:pt x="297" y="34"/>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30" normalizeH="0" baseline="0" noProof="0" smtClean="0">
              <a:ln>
                <a:noFill/>
              </a:ln>
              <a:solidFill>
                <a:prstClr val="black"/>
              </a:solidFill>
              <a:effectLst/>
              <a:uLnTx/>
              <a:uFillTx/>
              <a:latin typeface="Arial"/>
            </a:endParaRPr>
          </a:p>
        </p:txBody>
      </p:sp>
      <p:sp>
        <p:nvSpPr>
          <p:cNvPr id="41" name="TextBox 40"/>
          <p:cNvSpPr txBox="1"/>
          <p:nvPr/>
        </p:nvSpPr>
        <p:spPr>
          <a:xfrm>
            <a:off x="2099503" y="3874463"/>
            <a:ext cx="713501" cy="276999"/>
          </a:xfrm>
          <a:prstGeom prst="rect">
            <a:avLst/>
          </a:prstGeom>
          <a:noFill/>
        </p:spPr>
        <p:txBody>
          <a:bodyPr wrap="square" rtlCol="0">
            <a:spAutoFit/>
          </a:bodyPr>
          <a:lstStyle/>
          <a:p>
            <a:r>
              <a:rPr lang="en-US" sz="1200" dirty="0" smtClean="0">
                <a:latin typeface="Cambria" panose="02040503050406030204" pitchFamily="18" charset="0"/>
              </a:rPr>
              <a:t>38%</a:t>
            </a:r>
            <a:endParaRPr lang="en-IN" sz="1200" dirty="0">
              <a:latin typeface="Cambria" panose="02040503050406030204" pitchFamily="18" charset="0"/>
            </a:endParaRPr>
          </a:p>
        </p:txBody>
      </p:sp>
      <p:sp>
        <p:nvSpPr>
          <p:cNvPr id="42" name="TextBox 41"/>
          <p:cNvSpPr txBox="1"/>
          <p:nvPr/>
        </p:nvSpPr>
        <p:spPr>
          <a:xfrm>
            <a:off x="1241356" y="4059174"/>
            <a:ext cx="713501" cy="276999"/>
          </a:xfrm>
          <a:prstGeom prst="rect">
            <a:avLst/>
          </a:prstGeom>
          <a:noFill/>
        </p:spPr>
        <p:txBody>
          <a:bodyPr wrap="square" rtlCol="0">
            <a:spAutoFit/>
          </a:bodyPr>
          <a:lstStyle/>
          <a:p>
            <a:r>
              <a:rPr lang="en-US" sz="1200" dirty="0" smtClean="0">
                <a:latin typeface="Cambria" panose="02040503050406030204" pitchFamily="18" charset="0"/>
              </a:rPr>
              <a:t>14%</a:t>
            </a:r>
            <a:endParaRPr lang="en-IN" sz="1200" dirty="0">
              <a:latin typeface="Cambria" panose="02040503050406030204" pitchFamily="18" charset="0"/>
            </a:endParaRPr>
          </a:p>
        </p:txBody>
      </p:sp>
      <p:sp>
        <p:nvSpPr>
          <p:cNvPr id="43" name="TextBox 42"/>
          <p:cNvSpPr txBox="1"/>
          <p:nvPr/>
        </p:nvSpPr>
        <p:spPr>
          <a:xfrm>
            <a:off x="2376734" y="4876252"/>
            <a:ext cx="713501" cy="276999"/>
          </a:xfrm>
          <a:prstGeom prst="rect">
            <a:avLst/>
          </a:prstGeom>
          <a:noFill/>
        </p:spPr>
        <p:txBody>
          <a:bodyPr wrap="square" rtlCol="0">
            <a:spAutoFit/>
          </a:bodyPr>
          <a:lstStyle/>
          <a:p>
            <a:r>
              <a:rPr lang="en-US" sz="1200" dirty="0">
                <a:latin typeface="Cambria" panose="02040503050406030204" pitchFamily="18" charset="0"/>
              </a:rPr>
              <a:t>8</a:t>
            </a:r>
            <a:r>
              <a:rPr lang="en-US" sz="1200" dirty="0" smtClean="0">
                <a:latin typeface="Cambria" panose="02040503050406030204" pitchFamily="18" charset="0"/>
              </a:rPr>
              <a:t>%</a:t>
            </a:r>
            <a:endParaRPr lang="en-IN" sz="1200" dirty="0">
              <a:latin typeface="Cambria" panose="02040503050406030204" pitchFamily="18" charset="0"/>
            </a:endParaRPr>
          </a:p>
        </p:txBody>
      </p:sp>
      <p:sp>
        <p:nvSpPr>
          <p:cNvPr id="44" name="TextBox 43"/>
          <p:cNvSpPr txBox="1"/>
          <p:nvPr/>
        </p:nvSpPr>
        <p:spPr>
          <a:xfrm>
            <a:off x="2279623" y="4273615"/>
            <a:ext cx="713501" cy="276999"/>
          </a:xfrm>
          <a:prstGeom prst="rect">
            <a:avLst/>
          </a:prstGeom>
          <a:noFill/>
        </p:spPr>
        <p:txBody>
          <a:bodyPr wrap="square" rtlCol="0">
            <a:spAutoFit/>
          </a:bodyPr>
          <a:lstStyle/>
          <a:p>
            <a:r>
              <a:rPr lang="en-US" sz="1200" dirty="0" smtClean="0">
                <a:latin typeface="Cambria" panose="02040503050406030204" pitchFamily="18" charset="0"/>
              </a:rPr>
              <a:t>21%</a:t>
            </a:r>
            <a:endParaRPr lang="en-IN" sz="1200" dirty="0">
              <a:latin typeface="Cambria" panose="02040503050406030204" pitchFamily="18" charset="0"/>
            </a:endParaRPr>
          </a:p>
        </p:txBody>
      </p:sp>
      <p:sp>
        <p:nvSpPr>
          <p:cNvPr id="45" name="TextBox 44"/>
          <p:cNvSpPr txBox="1"/>
          <p:nvPr/>
        </p:nvSpPr>
        <p:spPr>
          <a:xfrm>
            <a:off x="1445296" y="4903866"/>
            <a:ext cx="713501" cy="276999"/>
          </a:xfrm>
          <a:prstGeom prst="rect">
            <a:avLst/>
          </a:prstGeom>
          <a:noFill/>
        </p:spPr>
        <p:txBody>
          <a:bodyPr wrap="square" rtlCol="0">
            <a:spAutoFit/>
          </a:bodyPr>
          <a:lstStyle/>
          <a:p>
            <a:r>
              <a:rPr lang="en-US" sz="1200" dirty="0" smtClean="0">
                <a:latin typeface="Cambria" panose="02040503050406030204" pitchFamily="18" charset="0"/>
              </a:rPr>
              <a:t>9%</a:t>
            </a:r>
            <a:endParaRPr lang="en-IN" sz="1200" dirty="0">
              <a:latin typeface="Cambria" panose="02040503050406030204" pitchFamily="18" charset="0"/>
            </a:endParaRPr>
          </a:p>
        </p:txBody>
      </p:sp>
      <p:sp>
        <p:nvSpPr>
          <p:cNvPr id="46" name="TextBox 45"/>
          <p:cNvSpPr txBox="1"/>
          <p:nvPr/>
        </p:nvSpPr>
        <p:spPr>
          <a:xfrm>
            <a:off x="192053" y="3687264"/>
            <a:ext cx="1333675" cy="276999"/>
          </a:xfrm>
          <a:prstGeom prst="rect">
            <a:avLst/>
          </a:prstGeom>
          <a:noFill/>
        </p:spPr>
        <p:txBody>
          <a:bodyPr wrap="square" rtlCol="0">
            <a:spAutoFit/>
          </a:bodyPr>
          <a:lstStyle/>
          <a:p>
            <a:r>
              <a:rPr lang="en-US" sz="1200" dirty="0" smtClean="0">
                <a:latin typeface="Cambria" panose="02040503050406030204" pitchFamily="18" charset="0"/>
              </a:rPr>
              <a:t>Cardiovascular</a:t>
            </a:r>
            <a:endParaRPr lang="en-IN" sz="1200" dirty="0">
              <a:latin typeface="Cambria" panose="02040503050406030204" pitchFamily="18" charset="0"/>
            </a:endParaRPr>
          </a:p>
        </p:txBody>
      </p:sp>
      <p:sp>
        <p:nvSpPr>
          <p:cNvPr id="47" name="TextBox 46"/>
          <p:cNvSpPr txBox="1"/>
          <p:nvPr/>
        </p:nvSpPr>
        <p:spPr>
          <a:xfrm>
            <a:off x="2691196" y="3911175"/>
            <a:ext cx="1333675" cy="276999"/>
          </a:xfrm>
          <a:prstGeom prst="rect">
            <a:avLst/>
          </a:prstGeom>
          <a:noFill/>
        </p:spPr>
        <p:txBody>
          <a:bodyPr wrap="square" rtlCol="0">
            <a:spAutoFit/>
          </a:bodyPr>
          <a:lstStyle/>
          <a:p>
            <a:r>
              <a:rPr lang="en-US" sz="1200" dirty="0" smtClean="0">
                <a:latin typeface="Cambria" panose="02040503050406030204" pitchFamily="18" charset="0"/>
              </a:rPr>
              <a:t>Obesity</a:t>
            </a:r>
            <a:endParaRPr lang="en-IN" sz="1200" dirty="0">
              <a:latin typeface="Cambria" panose="02040503050406030204" pitchFamily="18" charset="0"/>
            </a:endParaRPr>
          </a:p>
        </p:txBody>
      </p:sp>
      <p:sp>
        <p:nvSpPr>
          <p:cNvPr id="48" name="TextBox 47"/>
          <p:cNvSpPr txBox="1"/>
          <p:nvPr/>
        </p:nvSpPr>
        <p:spPr>
          <a:xfrm>
            <a:off x="2223091" y="5892228"/>
            <a:ext cx="1333675" cy="276999"/>
          </a:xfrm>
          <a:prstGeom prst="rect">
            <a:avLst/>
          </a:prstGeom>
          <a:noFill/>
        </p:spPr>
        <p:txBody>
          <a:bodyPr wrap="square" rtlCol="0">
            <a:spAutoFit/>
          </a:bodyPr>
          <a:lstStyle/>
          <a:p>
            <a:r>
              <a:rPr lang="en-US" sz="1200" dirty="0" smtClean="0">
                <a:latin typeface="Cambria" panose="02040503050406030204" pitchFamily="18" charset="0"/>
              </a:rPr>
              <a:t>Tooth Decay</a:t>
            </a:r>
            <a:endParaRPr lang="en-IN" sz="1200" dirty="0">
              <a:latin typeface="Cambria" panose="02040503050406030204" pitchFamily="18" charset="0"/>
            </a:endParaRPr>
          </a:p>
        </p:txBody>
      </p:sp>
      <p:sp>
        <p:nvSpPr>
          <p:cNvPr id="49" name="TextBox 48"/>
          <p:cNvSpPr txBox="1"/>
          <p:nvPr/>
        </p:nvSpPr>
        <p:spPr>
          <a:xfrm>
            <a:off x="646576" y="5764257"/>
            <a:ext cx="1333675" cy="276999"/>
          </a:xfrm>
          <a:prstGeom prst="rect">
            <a:avLst/>
          </a:prstGeom>
          <a:noFill/>
        </p:spPr>
        <p:txBody>
          <a:bodyPr wrap="square" rtlCol="0">
            <a:spAutoFit/>
          </a:bodyPr>
          <a:lstStyle/>
          <a:p>
            <a:r>
              <a:rPr lang="en-US" sz="1200" dirty="0" smtClean="0">
                <a:latin typeface="Cambria" panose="02040503050406030204" pitchFamily="18" charset="0"/>
              </a:rPr>
              <a:t>Others</a:t>
            </a:r>
            <a:endParaRPr lang="en-IN" sz="1200" dirty="0">
              <a:latin typeface="Cambria" panose="02040503050406030204" pitchFamily="18" charset="0"/>
            </a:endParaRPr>
          </a:p>
        </p:txBody>
      </p:sp>
      <p:sp>
        <p:nvSpPr>
          <p:cNvPr id="50" name="TextBox 49"/>
          <p:cNvSpPr txBox="1"/>
          <p:nvPr/>
        </p:nvSpPr>
        <p:spPr>
          <a:xfrm>
            <a:off x="3534012" y="1698285"/>
            <a:ext cx="1333675" cy="461665"/>
          </a:xfrm>
          <a:prstGeom prst="rect">
            <a:avLst/>
          </a:prstGeom>
          <a:noFill/>
        </p:spPr>
        <p:txBody>
          <a:bodyPr wrap="square" rtlCol="0">
            <a:spAutoFit/>
          </a:bodyPr>
          <a:lstStyle/>
          <a:p>
            <a:r>
              <a:rPr lang="en-US" sz="1200" dirty="0" smtClean="0">
                <a:latin typeface="Cambria" panose="02040503050406030204" pitchFamily="18" charset="0"/>
              </a:rPr>
              <a:t>Attributes</a:t>
            </a:r>
            <a:br>
              <a:rPr lang="en-US" sz="1200" dirty="0" smtClean="0">
                <a:latin typeface="Cambria" panose="02040503050406030204" pitchFamily="18" charset="0"/>
              </a:rPr>
            </a:br>
            <a:r>
              <a:rPr lang="en-US" sz="1200" dirty="0" smtClean="0">
                <a:latin typeface="Cambria" panose="02040503050406030204" pitchFamily="18" charset="0"/>
              </a:rPr>
              <a:t>Distribution</a:t>
            </a:r>
            <a:endParaRPr lang="en-IN" sz="1200" dirty="0">
              <a:latin typeface="Cambria" panose="02040503050406030204" pitchFamily="18" charset="0"/>
            </a:endParaRPr>
          </a:p>
        </p:txBody>
      </p:sp>
      <p:sp>
        <p:nvSpPr>
          <p:cNvPr id="51" name="Freeform 77"/>
          <p:cNvSpPr>
            <a:spLocks/>
          </p:cNvSpPr>
          <p:nvPr/>
        </p:nvSpPr>
        <p:spPr bwMode="auto">
          <a:xfrm rot="18876434">
            <a:off x="1325001" y="4809325"/>
            <a:ext cx="374752" cy="165407"/>
          </a:xfrm>
          <a:custGeom>
            <a:avLst/>
            <a:gdLst>
              <a:gd name="T0" fmla="*/ 297 w 297"/>
              <a:gd name="T1" fmla="*/ 34 h 68"/>
              <a:gd name="T2" fmla="*/ 285 w 297"/>
              <a:gd name="T3" fmla="*/ 46 h 68"/>
              <a:gd name="T4" fmla="*/ 45 w 297"/>
              <a:gd name="T5" fmla="*/ 46 h 68"/>
              <a:gd name="T6" fmla="*/ 45 w 297"/>
              <a:gd name="T7" fmla="*/ 68 h 68"/>
              <a:gd name="T8" fmla="*/ 0 w 297"/>
              <a:gd name="T9" fmla="*/ 34 h 68"/>
              <a:gd name="T10" fmla="*/ 45 w 297"/>
              <a:gd name="T11" fmla="*/ 0 h 68"/>
              <a:gd name="T12" fmla="*/ 45 w 297"/>
              <a:gd name="T13" fmla="*/ 22 h 68"/>
              <a:gd name="T14" fmla="*/ 285 w 297"/>
              <a:gd name="T15" fmla="*/ 22 h 68"/>
              <a:gd name="T16" fmla="*/ 297 w 297"/>
              <a:gd name="T1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68">
                <a:moveTo>
                  <a:pt x="297" y="34"/>
                </a:moveTo>
                <a:cubicBezTo>
                  <a:pt x="297" y="40"/>
                  <a:pt x="292" y="46"/>
                  <a:pt x="285" y="46"/>
                </a:cubicBezTo>
                <a:cubicBezTo>
                  <a:pt x="45" y="46"/>
                  <a:pt x="45" y="46"/>
                  <a:pt x="45" y="46"/>
                </a:cubicBezTo>
                <a:cubicBezTo>
                  <a:pt x="45" y="68"/>
                  <a:pt x="45" y="68"/>
                  <a:pt x="45" y="68"/>
                </a:cubicBezTo>
                <a:cubicBezTo>
                  <a:pt x="0" y="34"/>
                  <a:pt x="0" y="34"/>
                  <a:pt x="0" y="34"/>
                </a:cubicBezTo>
                <a:cubicBezTo>
                  <a:pt x="45" y="0"/>
                  <a:pt x="45" y="0"/>
                  <a:pt x="45" y="0"/>
                </a:cubicBezTo>
                <a:cubicBezTo>
                  <a:pt x="45" y="22"/>
                  <a:pt x="45" y="22"/>
                  <a:pt x="45" y="22"/>
                </a:cubicBezTo>
                <a:cubicBezTo>
                  <a:pt x="285" y="22"/>
                  <a:pt x="285" y="22"/>
                  <a:pt x="285" y="22"/>
                </a:cubicBezTo>
                <a:cubicBezTo>
                  <a:pt x="292" y="22"/>
                  <a:pt x="297" y="27"/>
                  <a:pt x="297" y="34"/>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30" normalizeH="0" baseline="0" noProof="0" smtClean="0">
              <a:ln>
                <a:noFill/>
              </a:ln>
              <a:solidFill>
                <a:prstClr val="black"/>
              </a:solidFill>
              <a:effectLst/>
              <a:uLnTx/>
              <a:uFillTx/>
              <a:latin typeface="Arial"/>
            </a:endParaRPr>
          </a:p>
        </p:txBody>
      </p:sp>
      <p:sp>
        <p:nvSpPr>
          <p:cNvPr id="52" name="Freeform 77"/>
          <p:cNvSpPr>
            <a:spLocks/>
          </p:cNvSpPr>
          <p:nvPr/>
        </p:nvSpPr>
        <p:spPr bwMode="auto">
          <a:xfrm rot="1283151">
            <a:off x="1245857" y="4339309"/>
            <a:ext cx="426975" cy="136782"/>
          </a:xfrm>
          <a:custGeom>
            <a:avLst/>
            <a:gdLst>
              <a:gd name="T0" fmla="*/ 297 w 297"/>
              <a:gd name="T1" fmla="*/ 34 h 68"/>
              <a:gd name="T2" fmla="*/ 285 w 297"/>
              <a:gd name="T3" fmla="*/ 46 h 68"/>
              <a:gd name="T4" fmla="*/ 45 w 297"/>
              <a:gd name="T5" fmla="*/ 46 h 68"/>
              <a:gd name="T6" fmla="*/ 45 w 297"/>
              <a:gd name="T7" fmla="*/ 68 h 68"/>
              <a:gd name="T8" fmla="*/ 0 w 297"/>
              <a:gd name="T9" fmla="*/ 34 h 68"/>
              <a:gd name="T10" fmla="*/ 45 w 297"/>
              <a:gd name="T11" fmla="*/ 0 h 68"/>
              <a:gd name="T12" fmla="*/ 45 w 297"/>
              <a:gd name="T13" fmla="*/ 22 h 68"/>
              <a:gd name="T14" fmla="*/ 285 w 297"/>
              <a:gd name="T15" fmla="*/ 22 h 68"/>
              <a:gd name="T16" fmla="*/ 297 w 297"/>
              <a:gd name="T1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68">
                <a:moveTo>
                  <a:pt x="297" y="34"/>
                </a:moveTo>
                <a:cubicBezTo>
                  <a:pt x="297" y="40"/>
                  <a:pt x="292" y="46"/>
                  <a:pt x="285" y="46"/>
                </a:cubicBezTo>
                <a:cubicBezTo>
                  <a:pt x="45" y="46"/>
                  <a:pt x="45" y="46"/>
                  <a:pt x="45" y="46"/>
                </a:cubicBezTo>
                <a:cubicBezTo>
                  <a:pt x="45" y="68"/>
                  <a:pt x="45" y="68"/>
                  <a:pt x="45" y="68"/>
                </a:cubicBezTo>
                <a:cubicBezTo>
                  <a:pt x="0" y="34"/>
                  <a:pt x="0" y="34"/>
                  <a:pt x="0" y="34"/>
                </a:cubicBezTo>
                <a:cubicBezTo>
                  <a:pt x="45" y="0"/>
                  <a:pt x="45" y="0"/>
                  <a:pt x="45" y="0"/>
                </a:cubicBezTo>
                <a:cubicBezTo>
                  <a:pt x="45" y="22"/>
                  <a:pt x="45" y="22"/>
                  <a:pt x="45" y="22"/>
                </a:cubicBezTo>
                <a:cubicBezTo>
                  <a:pt x="285" y="22"/>
                  <a:pt x="285" y="22"/>
                  <a:pt x="285" y="22"/>
                </a:cubicBezTo>
                <a:cubicBezTo>
                  <a:pt x="292" y="22"/>
                  <a:pt x="297" y="27"/>
                  <a:pt x="297" y="34"/>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30" normalizeH="0" baseline="0" noProof="0" smtClean="0">
              <a:ln>
                <a:noFill/>
              </a:ln>
              <a:solidFill>
                <a:prstClr val="black"/>
              </a:solidFill>
              <a:effectLst/>
              <a:uLnTx/>
              <a:uFillTx/>
              <a:latin typeface="Arial"/>
            </a:endParaRPr>
          </a:p>
        </p:txBody>
      </p:sp>
      <p:sp>
        <p:nvSpPr>
          <p:cNvPr id="53" name="TextBox 52"/>
          <p:cNvSpPr txBox="1"/>
          <p:nvPr/>
        </p:nvSpPr>
        <p:spPr>
          <a:xfrm>
            <a:off x="712290" y="758318"/>
            <a:ext cx="1274530" cy="600164"/>
          </a:xfrm>
          <a:prstGeom prst="rect">
            <a:avLst/>
          </a:prstGeom>
          <a:noFill/>
        </p:spPr>
        <p:txBody>
          <a:bodyPr wrap="square" rtlCol="0">
            <a:spAutoFit/>
          </a:bodyPr>
          <a:lstStyle/>
          <a:p>
            <a:r>
              <a:rPr lang="en-US" sz="1000" dirty="0" smtClean="0">
                <a:latin typeface="Cambria" panose="02040503050406030204" pitchFamily="18" charset="0"/>
              </a:rPr>
              <a:t>Others</a:t>
            </a:r>
            <a:r>
              <a:rPr lang="en-US" sz="1100" dirty="0" smtClean="0"/>
              <a:t> include unpleasant aroma, solubility </a:t>
            </a:r>
            <a:r>
              <a:rPr lang="en-US" sz="1100" dirty="0" err="1" smtClean="0"/>
              <a:t>etc</a:t>
            </a:r>
            <a:endParaRPr lang="en-IN" sz="1100" dirty="0"/>
          </a:p>
        </p:txBody>
      </p:sp>
      <p:sp>
        <p:nvSpPr>
          <p:cNvPr id="54" name="TextBox 53"/>
          <p:cNvSpPr txBox="1"/>
          <p:nvPr/>
        </p:nvSpPr>
        <p:spPr>
          <a:xfrm>
            <a:off x="63504" y="4819010"/>
            <a:ext cx="751692" cy="861774"/>
          </a:xfrm>
          <a:prstGeom prst="rect">
            <a:avLst/>
          </a:prstGeom>
          <a:noFill/>
        </p:spPr>
        <p:txBody>
          <a:bodyPr wrap="square" rtlCol="0">
            <a:spAutoFit/>
          </a:bodyPr>
          <a:lstStyle/>
          <a:p>
            <a:r>
              <a:rPr lang="en-US" sz="1000" dirty="0" smtClean="0">
                <a:latin typeface="Cambria" panose="02040503050406030204" pitchFamily="18" charset="0"/>
              </a:rPr>
              <a:t>Others include pain, fatigue, ulcers </a:t>
            </a:r>
            <a:r>
              <a:rPr lang="en-US" sz="1000" dirty="0" err="1" smtClean="0">
                <a:latin typeface="Cambria" panose="02040503050406030204" pitchFamily="18" charset="0"/>
              </a:rPr>
              <a:t>etc</a:t>
            </a:r>
            <a:endParaRPr lang="en-IN" sz="1000" dirty="0">
              <a:latin typeface="Cambria" panose="02040503050406030204" pitchFamily="18" charset="0"/>
            </a:endParaRPr>
          </a:p>
        </p:txBody>
      </p:sp>
    </p:spTree>
    <p:extLst>
      <p:ext uri="{BB962C8B-B14F-4D97-AF65-F5344CB8AC3E}">
        <p14:creationId xmlns:p14="http://schemas.microsoft.com/office/powerpoint/2010/main" val="4098123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3484802" y="1829259"/>
            <a:ext cx="5607404" cy="461665"/>
          </a:xfrm>
          <a:prstGeom prst="rect">
            <a:avLst/>
          </a:prstGeom>
          <a:noFill/>
        </p:spPr>
        <p:txBody>
          <a:bodyPr wrap="square" rtlCol="0">
            <a:spAutoFit/>
          </a:bodyPr>
          <a:lstStyle/>
          <a:p>
            <a:pPr algn="ctr"/>
            <a:r>
              <a:rPr lang="en-US" sz="2400" b="1" dirty="0" smtClean="0">
                <a:solidFill>
                  <a:schemeClr val="accent2"/>
                </a:solidFill>
                <a:latin typeface="Verdana" pitchFamily="34" charset="0"/>
                <a:ea typeface="Verdana" pitchFamily="34" charset="0"/>
                <a:cs typeface="Verdana" pitchFamily="34" charset="0"/>
              </a:rPr>
              <a:t>Increased Sugar Content</a:t>
            </a:r>
            <a:endParaRPr lang="en-US" sz="2400" b="1" dirty="0">
              <a:solidFill>
                <a:schemeClr val="accent2"/>
              </a:solidFill>
              <a:latin typeface="Verdana" pitchFamily="34" charset="0"/>
              <a:ea typeface="Verdana" pitchFamily="34" charset="0"/>
              <a:cs typeface="Verdana" pitchFamily="34" charset="0"/>
            </a:endParaRPr>
          </a:p>
        </p:txBody>
      </p:sp>
      <p:pic>
        <p:nvPicPr>
          <p:cNvPr id="2" name="Picture 1"/>
          <p:cNvPicPr>
            <a:picLocks noChangeAspect="1"/>
          </p:cNvPicPr>
          <p:nvPr/>
        </p:nvPicPr>
        <p:blipFill>
          <a:blip r:embed="rId2"/>
          <a:stretch>
            <a:fillRect/>
          </a:stretch>
        </p:blipFill>
        <p:spPr>
          <a:xfrm>
            <a:off x="2454692" y="2290924"/>
            <a:ext cx="7667625" cy="2524125"/>
          </a:xfrm>
          <a:prstGeom prst="round1Rect">
            <a:avLst/>
          </a:prstGeom>
        </p:spPr>
      </p:pic>
    </p:spTree>
    <p:extLst>
      <p:ext uri="{BB962C8B-B14F-4D97-AF65-F5344CB8AC3E}">
        <p14:creationId xmlns:p14="http://schemas.microsoft.com/office/powerpoint/2010/main" val="12571309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446789044"/>
              </p:ext>
            </p:extLst>
          </p:nvPr>
        </p:nvGraphicFramePr>
        <p:xfrm>
          <a:off x="277091" y="736772"/>
          <a:ext cx="4987637" cy="5404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12"/>
          <p:cNvPicPr>
            <a:picLocks noChangeAspect="1" noChangeArrowheads="1"/>
          </p:cNvPicPr>
          <p:nvPr/>
        </p:nvPicPr>
        <p:blipFill>
          <a:blip r:embed="rId8" cstate="print"/>
          <a:srcRect/>
          <a:stretch>
            <a:fillRect/>
          </a:stretch>
        </p:blipFill>
        <p:spPr bwMode="auto">
          <a:xfrm>
            <a:off x="3064344" y="1225816"/>
            <a:ext cx="996287" cy="586854"/>
          </a:xfrm>
          <a:prstGeom prst="rect">
            <a:avLst/>
          </a:prstGeom>
          <a:noFill/>
          <a:ln w="9525">
            <a:noFill/>
            <a:miter lim="800000"/>
            <a:headEnd/>
            <a:tailEnd/>
          </a:ln>
        </p:spPr>
      </p:pic>
      <p:pic>
        <p:nvPicPr>
          <p:cNvPr id="4" name="Picture 13"/>
          <p:cNvPicPr>
            <a:picLocks noChangeAspect="1" noChangeArrowheads="1"/>
          </p:cNvPicPr>
          <p:nvPr/>
        </p:nvPicPr>
        <p:blipFill>
          <a:blip r:embed="rId9" cstate="print"/>
          <a:srcRect/>
          <a:stretch>
            <a:fillRect/>
          </a:stretch>
        </p:blipFill>
        <p:spPr bwMode="auto">
          <a:xfrm>
            <a:off x="3419799" y="2509741"/>
            <a:ext cx="846160" cy="655092"/>
          </a:xfrm>
          <a:prstGeom prst="rect">
            <a:avLst/>
          </a:prstGeom>
          <a:noFill/>
          <a:ln w="9525">
            <a:noFill/>
            <a:miter lim="800000"/>
            <a:headEnd/>
            <a:tailEnd/>
          </a:ln>
        </p:spPr>
      </p:pic>
      <p:grpSp>
        <p:nvGrpSpPr>
          <p:cNvPr id="5" name="Group 4"/>
          <p:cNvGrpSpPr/>
          <p:nvPr/>
        </p:nvGrpSpPr>
        <p:grpSpPr>
          <a:xfrm>
            <a:off x="2952056" y="5107779"/>
            <a:ext cx="1009933" cy="709682"/>
            <a:chOff x="7042245" y="982640"/>
            <a:chExt cx="1487606" cy="996286"/>
          </a:xfrm>
        </p:grpSpPr>
        <p:pic>
          <p:nvPicPr>
            <p:cNvPr id="6" name="Picture 14"/>
            <p:cNvPicPr>
              <a:picLocks noChangeAspect="1" noChangeArrowheads="1"/>
            </p:cNvPicPr>
            <p:nvPr/>
          </p:nvPicPr>
          <p:blipFill>
            <a:blip r:embed="rId10" cstate="print"/>
            <a:srcRect/>
            <a:stretch>
              <a:fillRect/>
            </a:stretch>
          </p:blipFill>
          <p:spPr bwMode="auto">
            <a:xfrm>
              <a:off x="7042245" y="982640"/>
              <a:ext cx="1487606" cy="996286"/>
            </a:xfrm>
            <a:prstGeom prst="rect">
              <a:avLst/>
            </a:prstGeom>
            <a:noFill/>
            <a:ln w="9525">
              <a:noFill/>
              <a:miter lim="800000"/>
              <a:headEnd/>
              <a:tailEnd/>
            </a:ln>
          </p:spPr>
        </p:pic>
        <p:pic>
          <p:nvPicPr>
            <p:cNvPr id="7" name="Picture 17"/>
            <p:cNvPicPr>
              <a:picLocks noChangeAspect="1" noChangeArrowheads="1"/>
            </p:cNvPicPr>
            <p:nvPr/>
          </p:nvPicPr>
          <p:blipFill>
            <a:blip r:embed="rId11" cstate="print"/>
            <a:srcRect/>
            <a:stretch>
              <a:fillRect/>
            </a:stretch>
          </p:blipFill>
          <p:spPr bwMode="auto">
            <a:xfrm>
              <a:off x="7765575" y="1285237"/>
              <a:ext cx="204717" cy="352494"/>
            </a:xfrm>
            <a:prstGeom prst="rect">
              <a:avLst/>
            </a:prstGeom>
            <a:noFill/>
            <a:ln w="9525">
              <a:noFill/>
              <a:miter lim="800000"/>
              <a:headEnd/>
              <a:tailEnd/>
            </a:ln>
          </p:spPr>
        </p:pic>
      </p:grpSp>
      <p:sp>
        <p:nvSpPr>
          <p:cNvPr id="9" name="TextBox 8"/>
          <p:cNvSpPr txBox="1"/>
          <p:nvPr/>
        </p:nvSpPr>
        <p:spPr>
          <a:xfrm>
            <a:off x="0" y="11"/>
            <a:ext cx="10668000" cy="400110"/>
          </a:xfrm>
          <a:prstGeom prst="rect">
            <a:avLst/>
          </a:prstGeom>
          <a:noFill/>
        </p:spPr>
        <p:txBody>
          <a:bodyPr wrap="square" rtlCol="0">
            <a:spAutoFit/>
          </a:bodyPr>
          <a:lstStyle/>
          <a:p>
            <a:r>
              <a:rPr lang="en-US" sz="2000" dirty="0" smtClean="0">
                <a:latin typeface="Cambria" panose="02040503050406030204" pitchFamily="18" charset="0"/>
              </a:rPr>
              <a:t>Problems &amp; Solutions Associated with Increased Sugar Content</a:t>
            </a:r>
            <a:endParaRPr lang="en-IN" sz="2000" dirty="0">
              <a:latin typeface="Cambria" panose="02040503050406030204" pitchFamily="18" charset="0"/>
            </a:endParaRPr>
          </a:p>
        </p:txBody>
      </p:sp>
      <p:graphicFrame>
        <p:nvGraphicFramePr>
          <p:cNvPr id="11" name="Diagram 10"/>
          <p:cNvGraphicFramePr/>
          <p:nvPr>
            <p:extLst>
              <p:ext uri="{D42A27DB-BD31-4B8C-83A1-F6EECF244321}">
                <p14:modId xmlns:p14="http://schemas.microsoft.com/office/powerpoint/2010/main" val="1460044301"/>
              </p:ext>
            </p:extLst>
          </p:nvPr>
        </p:nvGraphicFramePr>
        <p:xfrm>
          <a:off x="4073239" y="571501"/>
          <a:ext cx="7785388" cy="559454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Oval 9"/>
          <p:cNvSpPr/>
          <p:nvPr/>
        </p:nvSpPr>
        <p:spPr>
          <a:xfrm>
            <a:off x="4158031" y="836582"/>
            <a:ext cx="873847" cy="873846"/>
          </a:xfrm>
          <a:prstGeom prst="ellipse">
            <a:avLst/>
          </a:prstGeom>
          <a:blipFill rotWithShape="0">
            <a:blip r:embed="rId17" cstate="prin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12" name="Oval 11"/>
          <p:cNvSpPr/>
          <p:nvPr/>
        </p:nvSpPr>
        <p:spPr>
          <a:xfrm>
            <a:off x="4664229" y="1889554"/>
            <a:ext cx="873847" cy="873846"/>
          </a:xfrm>
          <a:prstGeom prst="ellipse">
            <a:avLst/>
          </a:prstGeom>
          <a:blipFill rotWithShape="0">
            <a:blip r:embed="rId18" cstate="print"/>
            <a:stretch>
              <a:fillRect/>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13" name="Oval 12"/>
          <p:cNvSpPr/>
          <p:nvPr/>
        </p:nvSpPr>
        <p:spPr>
          <a:xfrm>
            <a:off x="4800101" y="2936657"/>
            <a:ext cx="873847" cy="873846"/>
          </a:xfrm>
          <a:prstGeom prst="ellipse">
            <a:avLst/>
          </a:prstGeom>
          <a:blipFill rotWithShape="0">
            <a:blip r:embed="rId19" cstate="print"/>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sp>
        <p:nvSpPr>
          <p:cNvPr id="14" name="Oval 13"/>
          <p:cNvSpPr/>
          <p:nvPr/>
        </p:nvSpPr>
        <p:spPr>
          <a:xfrm>
            <a:off x="4664229" y="3959494"/>
            <a:ext cx="873847" cy="873846"/>
          </a:xfrm>
          <a:prstGeom prst="ellipse">
            <a:avLst/>
          </a:prstGeom>
          <a:blipFill rotWithShape="0">
            <a:blip r:embed="rId20" cstate="prin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pic>
        <p:nvPicPr>
          <p:cNvPr id="8" name="Picture 7"/>
          <p:cNvPicPr>
            <a:picLocks noChangeAspect="1"/>
          </p:cNvPicPr>
          <p:nvPr/>
        </p:nvPicPr>
        <p:blipFill>
          <a:blip r:embed="rId21" cstate="print"/>
          <a:stretch>
            <a:fillRect/>
          </a:stretch>
        </p:blipFill>
        <p:spPr>
          <a:xfrm>
            <a:off x="4124773" y="5008376"/>
            <a:ext cx="916095" cy="884981"/>
          </a:xfrm>
          <a:prstGeom prst="ellipse">
            <a:avLst/>
          </a:prstGeom>
        </p:spPr>
      </p:pic>
      <p:sp>
        <p:nvSpPr>
          <p:cNvPr id="16" name="TextBox 15"/>
          <p:cNvSpPr txBox="1"/>
          <p:nvPr/>
        </p:nvSpPr>
        <p:spPr>
          <a:xfrm>
            <a:off x="6581517" y="530121"/>
            <a:ext cx="1836819" cy="306467"/>
          </a:xfrm>
          <a:prstGeom prst="roundRect">
            <a:avLst/>
          </a:prstGeom>
          <a:solidFill>
            <a:srgbClr val="E6B9B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200" b="1" dirty="0" smtClean="0">
                <a:latin typeface="Arial" panose="020B0604020202020204" pitchFamily="34" charset="0"/>
                <a:cs typeface="Arial" panose="020B0604020202020204" pitchFamily="34" charset="0"/>
              </a:rPr>
              <a:t>Solutions Provided</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019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flipV="1">
            <a:off x="10345845" y="2194505"/>
            <a:ext cx="90550" cy="83313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48" name="Freeform 47"/>
          <p:cNvSpPr/>
          <p:nvPr/>
        </p:nvSpPr>
        <p:spPr>
          <a:xfrm flipV="1">
            <a:off x="8506142" y="2088940"/>
            <a:ext cx="72737" cy="106657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27" name="Freeform 26"/>
          <p:cNvSpPr>
            <a:spLocks noChangeArrowheads="1"/>
          </p:cNvSpPr>
          <p:nvPr/>
        </p:nvSpPr>
        <p:spPr bwMode="auto">
          <a:xfrm>
            <a:off x="76200" y="2887824"/>
            <a:ext cx="12191988" cy="3101315"/>
          </a:xfrm>
          <a:custGeom>
            <a:avLst/>
            <a:gdLst>
              <a:gd name="connsiteX0" fmla="*/ 5812782 w 12191988"/>
              <a:gd name="connsiteY0" fmla="*/ 2936071 h 3101315"/>
              <a:gd name="connsiteX1" fmla="*/ 5727621 w 12191988"/>
              <a:gd name="connsiteY1" fmla="*/ 3055596 h 3101315"/>
              <a:gd name="connsiteX2" fmla="*/ 5872726 w 12191988"/>
              <a:gd name="connsiteY2" fmla="*/ 3055596 h 3101315"/>
              <a:gd name="connsiteX3" fmla="*/ 5950418 w 12191988"/>
              <a:gd name="connsiteY3" fmla="*/ 2936071 h 3101315"/>
              <a:gd name="connsiteX4" fmla="*/ 5619006 w 12191988"/>
              <a:gd name="connsiteY4" fmla="*/ 2789380 h 3101315"/>
              <a:gd name="connsiteX5" fmla="*/ 5765696 w 12191988"/>
              <a:gd name="connsiteY5" fmla="*/ 2789380 h 3101315"/>
              <a:gd name="connsiteX6" fmla="*/ 5666093 w 12191988"/>
              <a:gd name="connsiteY6" fmla="*/ 2936070 h 3101315"/>
              <a:gd name="connsiteX7" fmla="*/ 5803728 w 12191988"/>
              <a:gd name="connsiteY7" fmla="*/ 2936070 h 3101315"/>
              <a:gd name="connsiteX8" fmla="*/ 5910576 w 12191988"/>
              <a:gd name="connsiteY8" fmla="*/ 2789380 h 3101315"/>
              <a:gd name="connsiteX9" fmla="*/ 6048212 w 12191988"/>
              <a:gd name="connsiteY9" fmla="*/ 2789380 h 3101315"/>
              <a:gd name="connsiteX10" fmla="*/ 5950419 w 12191988"/>
              <a:gd name="connsiteY10" fmla="*/ 2936070 h 3101315"/>
              <a:gd name="connsiteX11" fmla="*/ 6086244 w 12191988"/>
              <a:gd name="connsiteY11" fmla="*/ 2936070 h 3101315"/>
              <a:gd name="connsiteX12" fmla="*/ 6194903 w 12191988"/>
              <a:gd name="connsiteY12" fmla="*/ 2789380 h 3101315"/>
              <a:gd name="connsiteX13" fmla="*/ 6339782 w 12191988"/>
              <a:gd name="connsiteY13" fmla="*/ 2789380 h 3101315"/>
              <a:gd name="connsiteX14" fmla="*/ 6236556 w 12191988"/>
              <a:gd name="connsiteY14" fmla="*/ 2936071 h 3101315"/>
              <a:gd name="connsiteX15" fmla="*/ 6095297 w 12191988"/>
              <a:gd name="connsiteY15" fmla="*/ 2936071 h 3101315"/>
              <a:gd name="connsiteX16" fmla="*/ 6010136 w 12191988"/>
              <a:gd name="connsiteY16" fmla="*/ 3055596 h 3101315"/>
              <a:gd name="connsiteX17" fmla="*/ 12191988 w 12191988"/>
              <a:gd name="connsiteY17" fmla="*/ 3055596 h 3101315"/>
              <a:gd name="connsiteX18" fmla="*/ 12191988 w 12191988"/>
              <a:gd name="connsiteY18" fmla="*/ 3101315 h 3101315"/>
              <a:gd name="connsiteX19" fmla="*/ 0 w 12191988"/>
              <a:gd name="connsiteY19" fmla="*/ 3101315 h 3101315"/>
              <a:gd name="connsiteX20" fmla="*/ 0 w 12191988"/>
              <a:gd name="connsiteY20" fmla="*/ 3055596 h 3101315"/>
              <a:gd name="connsiteX21" fmla="*/ 5299909 w 12191988"/>
              <a:gd name="connsiteY21" fmla="*/ 3055596 h 3101315"/>
              <a:gd name="connsiteX22" fmla="*/ 5383576 w 12191988"/>
              <a:gd name="connsiteY22" fmla="*/ 2936070 h 3101315"/>
              <a:gd name="connsiteX23" fmla="*/ 5521212 w 12191988"/>
              <a:gd name="connsiteY23" fmla="*/ 2936070 h 3101315"/>
              <a:gd name="connsiteX24" fmla="*/ 5443521 w 12191988"/>
              <a:gd name="connsiteY24" fmla="*/ 3055596 h 3101315"/>
              <a:gd name="connsiteX25" fmla="*/ 5588401 w 12191988"/>
              <a:gd name="connsiteY25" fmla="*/ 3055596 h 3101315"/>
              <a:gd name="connsiteX26" fmla="*/ 5666092 w 12191988"/>
              <a:gd name="connsiteY26" fmla="*/ 2936071 h 3101315"/>
              <a:gd name="connsiteX27" fmla="*/ 5521212 w 12191988"/>
              <a:gd name="connsiteY27" fmla="*/ 2936071 h 3101315"/>
              <a:gd name="connsiteX28" fmla="*/ 5863490 w 12191988"/>
              <a:gd name="connsiteY28" fmla="*/ 2644500 h 3101315"/>
              <a:gd name="connsiteX29" fmla="*/ 6004747 w 12191988"/>
              <a:gd name="connsiteY29" fmla="*/ 2644500 h 3101315"/>
              <a:gd name="connsiteX30" fmla="*/ 5910576 w 12191988"/>
              <a:gd name="connsiteY30" fmla="*/ 2789380 h 3101315"/>
              <a:gd name="connsiteX31" fmla="*/ 5765696 w 12191988"/>
              <a:gd name="connsiteY31" fmla="*/ 2789380 h 3101315"/>
              <a:gd name="connsiteX32" fmla="*/ 5571920 w 12191988"/>
              <a:gd name="connsiteY32" fmla="*/ 2644500 h 3101315"/>
              <a:gd name="connsiteX33" fmla="*/ 5718610 w 12191988"/>
              <a:gd name="connsiteY33" fmla="*/ 2644500 h 3101315"/>
              <a:gd name="connsiteX34" fmla="*/ 5619006 w 12191988"/>
              <a:gd name="connsiteY34" fmla="*/ 2789380 h 3101315"/>
              <a:gd name="connsiteX35" fmla="*/ 5474127 w 12191988"/>
              <a:gd name="connsiteY35" fmla="*/ 2789380 h 3101315"/>
              <a:gd name="connsiteX36" fmla="*/ 6395923 w 12191988"/>
              <a:gd name="connsiteY36" fmla="*/ 2497809 h 3101315"/>
              <a:gd name="connsiteX37" fmla="*/ 6537180 w 12191988"/>
              <a:gd name="connsiteY37" fmla="*/ 2497809 h 3101315"/>
              <a:gd name="connsiteX38" fmla="*/ 6437576 w 12191988"/>
              <a:gd name="connsiteY38" fmla="*/ 2644500 h 3101315"/>
              <a:gd name="connsiteX39" fmla="*/ 6292696 w 12191988"/>
              <a:gd name="connsiteY39" fmla="*/ 2644500 h 3101315"/>
              <a:gd name="connsiteX40" fmla="*/ 5919631 w 12191988"/>
              <a:gd name="connsiteY40" fmla="*/ 2356552 h 3101315"/>
              <a:gd name="connsiteX41" fmla="*/ 5821838 w 12191988"/>
              <a:gd name="connsiteY41" fmla="*/ 2497809 h 3101315"/>
              <a:gd name="connsiteX42" fmla="*/ 5957663 w 12191988"/>
              <a:gd name="connsiteY42" fmla="*/ 2497809 h 3101315"/>
              <a:gd name="connsiteX43" fmla="*/ 6060888 w 12191988"/>
              <a:gd name="connsiteY43" fmla="*/ 2356552 h 3101315"/>
              <a:gd name="connsiteX44" fmla="*/ 6343404 w 12191988"/>
              <a:gd name="connsiteY44" fmla="*/ 2356551 h 3101315"/>
              <a:gd name="connsiteX45" fmla="*/ 6484661 w 12191988"/>
              <a:gd name="connsiteY45" fmla="*/ 2356551 h 3101315"/>
              <a:gd name="connsiteX46" fmla="*/ 6386868 w 12191988"/>
              <a:gd name="connsiteY46" fmla="*/ 2497809 h 3101315"/>
              <a:gd name="connsiteX47" fmla="*/ 6249232 w 12191988"/>
              <a:gd name="connsiteY47" fmla="*/ 2497809 h 3101315"/>
              <a:gd name="connsiteX48" fmla="*/ 6151439 w 12191988"/>
              <a:gd name="connsiteY48" fmla="*/ 2644500 h 3101315"/>
              <a:gd name="connsiteX49" fmla="*/ 6292696 w 12191988"/>
              <a:gd name="connsiteY49" fmla="*/ 2644500 h 3101315"/>
              <a:gd name="connsiteX50" fmla="*/ 6194903 w 12191988"/>
              <a:gd name="connsiteY50" fmla="*/ 2789380 h 3101315"/>
              <a:gd name="connsiteX51" fmla="*/ 6048213 w 12191988"/>
              <a:gd name="connsiteY51" fmla="*/ 2789380 h 3101315"/>
              <a:gd name="connsiteX52" fmla="*/ 6146006 w 12191988"/>
              <a:gd name="connsiteY52" fmla="*/ 2644500 h 3101315"/>
              <a:gd name="connsiteX53" fmla="*/ 6004748 w 12191988"/>
              <a:gd name="connsiteY53" fmla="*/ 2644500 h 3101315"/>
              <a:gd name="connsiteX54" fmla="*/ 6107975 w 12191988"/>
              <a:gd name="connsiteY54" fmla="*/ 2497809 h 3101315"/>
              <a:gd name="connsiteX55" fmla="*/ 6241988 w 12191988"/>
              <a:gd name="connsiteY55" fmla="*/ 2497809 h 3101315"/>
              <a:gd name="connsiteX56" fmla="*/ 6584267 w 12191988"/>
              <a:gd name="connsiteY56" fmla="*/ 2200806 h 3101315"/>
              <a:gd name="connsiteX57" fmla="*/ 6729146 w 12191988"/>
              <a:gd name="connsiteY57" fmla="*/ 2200806 h 3101315"/>
              <a:gd name="connsiteX58" fmla="*/ 6634975 w 12191988"/>
              <a:gd name="connsiteY58" fmla="*/ 2356552 h 3101315"/>
              <a:gd name="connsiteX59" fmla="*/ 6484662 w 12191988"/>
              <a:gd name="connsiteY59" fmla="*/ 2356552 h 3101315"/>
              <a:gd name="connsiteX60" fmla="*/ 6004748 w 12191988"/>
              <a:gd name="connsiteY60" fmla="*/ 2200806 h 3101315"/>
              <a:gd name="connsiteX61" fmla="*/ 6151438 w 12191988"/>
              <a:gd name="connsiteY61" fmla="*/ 2200806 h 3101315"/>
              <a:gd name="connsiteX62" fmla="*/ 6060890 w 12191988"/>
              <a:gd name="connsiteY62" fmla="*/ 2356551 h 3101315"/>
              <a:gd name="connsiteX63" fmla="*/ 6202146 w 12191988"/>
              <a:gd name="connsiteY63" fmla="*/ 2356551 h 3101315"/>
              <a:gd name="connsiteX64" fmla="*/ 6107975 w 12191988"/>
              <a:gd name="connsiteY64" fmla="*/ 2497809 h 3101315"/>
              <a:gd name="connsiteX65" fmla="*/ 5966716 w 12191988"/>
              <a:gd name="connsiteY65" fmla="*/ 2497809 h 3101315"/>
              <a:gd name="connsiteX66" fmla="*/ 5863490 w 12191988"/>
              <a:gd name="connsiteY66" fmla="*/ 2644500 h 3101315"/>
              <a:gd name="connsiteX67" fmla="*/ 5718611 w 12191988"/>
              <a:gd name="connsiteY67" fmla="*/ 2644500 h 3101315"/>
              <a:gd name="connsiteX68" fmla="*/ 5821837 w 12191988"/>
              <a:gd name="connsiteY68" fmla="*/ 2497809 h 3101315"/>
              <a:gd name="connsiteX69" fmla="*/ 5675148 w 12191988"/>
              <a:gd name="connsiteY69" fmla="*/ 2497809 h 3101315"/>
              <a:gd name="connsiteX70" fmla="*/ 5769319 w 12191988"/>
              <a:gd name="connsiteY70" fmla="*/ 2356551 h 3101315"/>
              <a:gd name="connsiteX71" fmla="*/ 5910578 w 12191988"/>
              <a:gd name="connsiteY71" fmla="*/ 2356551 h 3101315"/>
              <a:gd name="connsiteX72" fmla="*/ 6546236 w 12191988"/>
              <a:gd name="connsiteY72" fmla="*/ 2068603 h 3101315"/>
              <a:gd name="connsiteX73" fmla="*/ 6678438 w 12191988"/>
              <a:gd name="connsiteY73" fmla="*/ 2068603 h 3101315"/>
              <a:gd name="connsiteX74" fmla="*/ 6584267 w 12191988"/>
              <a:gd name="connsiteY74" fmla="*/ 2200806 h 3101315"/>
              <a:gd name="connsiteX75" fmla="*/ 6437576 w 12191988"/>
              <a:gd name="connsiteY75" fmla="*/ 2200806 h 3101315"/>
              <a:gd name="connsiteX76" fmla="*/ 6249233 w 12191988"/>
              <a:gd name="connsiteY76" fmla="*/ 2068603 h 3101315"/>
              <a:gd name="connsiteX77" fmla="*/ 6395923 w 12191988"/>
              <a:gd name="connsiteY77" fmla="*/ 2068603 h 3101315"/>
              <a:gd name="connsiteX78" fmla="*/ 6301752 w 12191988"/>
              <a:gd name="connsiteY78" fmla="*/ 2200806 h 3101315"/>
              <a:gd name="connsiteX79" fmla="*/ 6437575 w 12191988"/>
              <a:gd name="connsiteY79" fmla="*/ 2200806 h 3101315"/>
              <a:gd name="connsiteX80" fmla="*/ 6339782 w 12191988"/>
              <a:gd name="connsiteY80" fmla="*/ 2356552 h 3101315"/>
              <a:gd name="connsiteX81" fmla="*/ 6202146 w 12191988"/>
              <a:gd name="connsiteY81" fmla="*/ 2356552 h 3101315"/>
              <a:gd name="connsiteX82" fmla="*/ 6301751 w 12191988"/>
              <a:gd name="connsiteY82" fmla="*/ 2200806 h 3101315"/>
              <a:gd name="connsiteX83" fmla="*/ 6151439 w 12191988"/>
              <a:gd name="connsiteY83" fmla="*/ 2200806 h 3101315"/>
              <a:gd name="connsiteX84" fmla="*/ 5966717 w 12191988"/>
              <a:gd name="connsiteY84" fmla="*/ 2068603 h 3101315"/>
              <a:gd name="connsiteX85" fmla="*/ 6113407 w 12191988"/>
              <a:gd name="connsiteY85" fmla="*/ 2068603 h 3101315"/>
              <a:gd name="connsiteX86" fmla="*/ 6004748 w 12191988"/>
              <a:gd name="connsiteY86" fmla="*/ 2200806 h 3101315"/>
              <a:gd name="connsiteX87" fmla="*/ 5872546 w 12191988"/>
              <a:gd name="connsiteY87" fmla="*/ 2200806 h 3101315"/>
              <a:gd name="connsiteX88" fmla="*/ 6979064 w 12191988"/>
              <a:gd name="connsiteY88" fmla="*/ 1630342 h 3101315"/>
              <a:gd name="connsiteX89" fmla="*/ 7127565 w 12191988"/>
              <a:gd name="connsiteY89" fmla="*/ 1630342 h 3101315"/>
              <a:gd name="connsiteX90" fmla="*/ 7026150 w 12191988"/>
              <a:gd name="connsiteY90" fmla="*/ 1767978 h 3101315"/>
              <a:gd name="connsiteX91" fmla="*/ 6883081 w 12191988"/>
              <a:gd name="connsiteY91" fmla="*/ 1767978 h 3101315"/>
              <a:gd name="connsiteX92" fmla="*/ 6653085 w 12191988"/>
              <a:gd name="connsiteY92" fmla="*/ 1480029 h 3101315"/>
              <a:gd name="connsiteX93" fmla="*/ 6794342 w 12191988"/>
              <a:gd name="connsiteY93" fmla="*/ 1480029 h 3101315"/>
              <a:gd name="connsiteX94" fmla="*/ 6694738 w 12191988"/>
              <a:gd name="connsiteY94" fmla="*/ 1630342 h 3101315"/>
              <a:gd name="connsiteX95" fmla="*/ 6558912 w 12191988"/>
              <a:gd name="connsiteY95" fmla="*/ 1630342 h 3101315"/>
              <a:gd name="connsiteX96" fmla="*/ 6446632 w 12191988"/>
              <a:gd name="connsiteY96" fmla="*/ 1767977 h 3101315"/>
              <a:gd name="connsiteX97" fmla="*/ 6600565 w 12191988"/>
              <a:gd name="connsiteY97" fmla="*/ 1767977 h 3101315"/>
              <a:gd name="connsiteX98" fmla="*/ 6506394 w 12191988"/>
              <a:gd name="connsiteY98" fmla="*/ 1909235 h 3101315"/>
              <a:gd name="connsiteX99" fmla="*/ 6640407 w 12191988"/>
              <a:gd name="connsiteY99" fmla="*/ 1909235 h 3101315"/>
              <a:gd name="connsiteX100" fmla="*/ 6546236 w 12191988"/>
              <a:gd name="connsiteY100" fmla="*/ 2064981 h 3101315"/>
              <a:gd name="connsiteX101" fmla="*/ 6395923 w 12191988"/>
              <a:gd name="connsiteY101" fmla="*/ 2064981 h 3101315"/>
              <a:gd name="connsiteX102" fmla="*/ 6493717 w 12191988"/>
              <a:gd name="connsiteY102" fmla="*/ 1909235 h 3101315"/>
              <a:gd name="connsiteX103" fmla="*/ 6352459 w 12191988"/>
              <a:gd name="connsiteY103" fmla="*/ 1909235 h 3101315"/>
              <a:gd name="connsiteX104" fmla="*/ 6446630 w 12191988"/>
              <a:gd name="connsiteY104" fmla="*/ 1767978 h 3101315"/>
              <a:gd name="connsiteX105" fmla="*/ 6318050 w 12191988"/>
              <a:gd name="connsiteY105" fmla="*/ 1767978 h 3101315"/>
              <a:gd name="connsiteX106" fmla="*/ 6220257 w 12191988"/>
              <a:gd name="connsiteY106" fmla="*/ 1909235 h 3101315"/>
              <a:gd name="connsiteX107" fmla="*/ 6352459 w 12191988"/>
              <a:gd name="connsiteY107" fmla="*/ 1909235 h 3101315"/>
              <a:gd name="connsiteX108" fmla="*/ 6249233 w 12191988"/>
              <a:gd name="connsiteY108" fmla="*/ 2068603 h 3101315"/>
              <a:gd name="connsiteX109" fmla="*/ 6113408 w 12191988"/>
              <a:gd name="connsiteY109" fmla="*/ 2068603 h 3101315"/>
              <a:gd name="connsiteX110" fmla="*/ 6214824 w 12191988"/>
              <a:gd name="connsiteY110" fmla="*/ 1909235 h 3101315"/>
              <a:gd name="connsiteX111" fmla="*/ 6073566 w 12191988"/>
              <a:gd name="connsiteY111" fmla="*/ 1909235 h 3101315"/>
              <a:gd name="connsiteX112" fmla="*/ 6167738 w 12191988"/>
              <a:gd name="connsiteY112" fmla="*/ 1767977 h 3101315"/>
              <a:gd name="connsiteX113" fmla="*/ 6308996 w 12191988"/>
              <a:gd name="connsiteY113" fmla="*/ 1767977 h 3101315"/>
              <a:gd name="connsiteX114" fmla="*/ 6412222 w 12191988"/>
              <a:gd name="connsiteY114" fmla="*/ 1630342 h 3101315"/>
              <a:gd name="connsiteX115" fmla="*/ 6549858 w 12191988"/>
              <a:gd name="connsiteY115" fmla="*/ 1630342 h 3101315"/>
              <a:gd name="connsiteX116" fmla="*/ 6365136 w 12191988"/>
              <a:gd name="connsiteY116" fmla="*/ 1480029 h 3101315"/>
              <a:gd name="connsiteX117" fmla="*/ 6511826 w 12191988"/>
              <a:gd name="connsiteY117" fmla="*/ 1480029 h 3101315"/>
              <a:gd name="connsiteX118" fmla="*/ 6412222 w 12191988"/>
              <a:gd name="connsiteY118" fmla="*/ 1630342 h 3101315"/>
              <a:gd name="connsiteX119" fmla="*/ 6261909 w 12191988"/>
              <a:gd name="connsiteY119" fmla="*/ 1630342 h 3101315"/>
              <a:gd name="connsiteX120" fmla="*/ 7174652 w 12191988"/>
              <a:gd name="connsiteY120" fmla="*/ 1342393 h 3101315"/>
              <a:gd name="connsiteX121" fmla="*/ 7321342 w 12191988"/>
              <a:gd name="connsiteY121" fmla="*/ 1342393 h 3101315"/>
              <a:gd name="connsiteX122" fmla="*/ 7221738 w 12191988"/>
              <a:gd name="connsiteY122" fmla="*/ 1480029 h 3101315"/>
              <a:gd name="connsiteX123" fmla="*/ 7085912 w 12191988"/>
              <a:gd name="connsiteY123" fmla="*/ 1480029 h 3101315"/>
              <a:gd name="connsiteX124" fmla="*/ 6979064 w 12191988"/>
              <a:gd name="connsiteY124" fmla="*/ 1630342 h 3101315"/>
              <a:gd name="connsiteX125" fmla="*/ 6850483 w 12191988"/>
              <a:gd name="connsiteY125" fmla="*/ 1630342 h 3101315"/>
              <a:gd name="connsiteX126" fmla="*/ 6738203 w 12191988"/>
              <a:gd name="connsiteY126" fmla="*/ 1767977 h 3101315"/>
              <a:gd name="connsiteX127" fmla="*/ 6883080 w 12191988"/>
              <a:gd name="connsiteY127" fmla="*/ 1767977 h 3101315"/>
              <a:gd name="connsiteX128" fmla="*/ 6781665 w 12191988"/>
              <a:gd name="connsiteY128" fmla="*/ 1909235 h 3101315"/>
              <a:gd name="connsiteX129" fmla="*/ 6922922 w 12191988"/>
              <a:gd name="connsiteY129" fmla="*/ 1909235 h 3101315"/>
              <a:gd name="connsiteX130" fmla="*/ 6828751 w 12191988"/>
              <a:gd name="connsiteY130" fmla="*/ 2064981 h 3101315"/>
              <a:gd name="connsiteX131" fmla="*/ 6678438 w 12191988"/>
              <a:gd name="connsiteY131" fmla="*/ 2064981 h 3101315"/>
              <a:gd name="connsiteX132" fmla="*/ 6776232 w 12191988"/>
              <a:gd name="connsiteY132" fmla="*/ 1909235 h 3101315"/>
              <a:gd name="connsiteX133" fmla="*/ 6640407 w 12191988"/>
              <a:gd name="connsiteY133" fmla="*/ 1909235 h 3101315"/>
              <a:gd name="connsiteX134" fmla="*/ 6738200 w 12191988"/>
              <a:gd name="connsiteY134" fmla="*/ 1767978 h 3101315"/>
              <a:gd name="connsiteX135" fmla="*/ 6600566 w 12191988"/>
              <a:gd name="connsiteY135" fmla="*/ 1767978 h 3101315"/>
              <a:gd name="connsiteX136" fmla="*/ 6694738 w 12191988"/>
              <a:gd name="connsiteY136" fmla="*/ 1630342 h 3101315"/>
              <a:gd name="connsiteX137" fmla="*/ 6835995 w 12191988"/>
              <a:gd name="connsiteY137" fmla="*/ 1630342 h 3101315"/>
              <a:gd name="connsiteX138" fmla="*/ 6944655 w 12191988"/>
              <a:gd name="connsiteY138" fmla="*/ 1480029 h 3101315"/>
              <a:gd name="connsiteX139" fmla="*/ 7076858 w 12191988"/>
              <a:gd name="connsiteY139" fmla="*/ 1480029 h 3101315"/>
              <a:gd name="connsiteX140" fmla="*/ 6558913 w 12191988"/>
              <a:gd name="connsiteY140" fmla="*/ 1192080 h 3101315"/>
              <a:gd name="connsiteX141" fmla="*/ 6707414 w 12191988"/>
              <a:gd name="connsiteY141" fmla="*/ 1192080 h 3101315"/>
              <a:gd name="connsiteX142" fmla="*/ 6605999 w 12191988"/>
              <a:gd name="connsiteY142" fmla="*/ 1342393 h 3101315"/>
              <a:gd name="connsiteX143" fmla="*/ 6459308 w 12191988"/>
              <a:gd name="connsiteY143" fmla="*/ 1342393 h 3101315"/>
              <a:gd name="connsiteX144" fmla="*/ 7377483 w 12191988"/>
              <a:gd name="connsiteY144" fmla="*/ 1047201 h 3101315"/>
              <a:gd name="connsiteX145" fmla="*/ 7525984 w 12191988"/>
              <a:gd name="connsiteY145" fmla="*/ 1047201 h 3101315"/>
              <a:gd name="connsiteX146" fmla="*/ 7424569 w 12191988"/>
              <a:gd name="connsiteY146" fmla="*/ 1192081 h 3101315"/>
              <a:gd name="connsiteX147" fmla="*/ 7283311 w 12191988"/>
              <a:gd name="connsiteY147" fmla="*/ 1192081 h 3101315"/>
              <a:gd name="connsiteX148" fmla="*/ 7093157 w 12191988"/>
              <a:gd name="connsiteY148" fmla="*/ 1047201 h 3101315"/>
              <a:gd name="connsiteX149" fmla="*/ 7236225 w 12191988"/>
              <a:gd name="connsiteY149" fmla="*/ 1047201 h 3101315"/>
              <a:gd name="connsiteX150" fmla="*/ 7132999 w 12191988"/>
              <a:gd name="connsiteY150" fmla="*/ 1192080 h 3101315"/>
              <a:gd name="connsiteX151" fmla="*/ 7283311 w 12191988"/>
              <a:gd name="connsiteY151" fmla="*/ 1192080 h 3101315"/>
              <a:gd name="connsiteX152" fmla="*/ 7174652 w 12191988"/>
              <a:gd name="connsiteY152" fmla="*/ 1342393 h 3101315"/>
              <a:gd name="connsiteX153" fmla="*/ 7038826 w 12191988"/>
              <a:gd name="connsiteY153" fmla="*/ 1342393 h 3101315"/>
              <a:gd name="connsiteX154" fmla="*/ 6944655 w 12191988"/>
              <a:gd name="connsiteY154" fmla="*/ 1480029 h 3101315"/>
              <a:gd name="connsiteX155" fmla="*/ 6794342 w 12191988"/>
              <a:gd name="connsiteY155" fmla="*/ 1480029 h 3101315"/>
              <a:gd name="connsiteX156" fmla="*/ 6892136 w 12191988"/>
              <a:gd name="connsiteY156" fmla="*/ 1342393 h 3101315"/>
              <a:gd name="connsiteX157" fmla="*/ 7026150 w 12191988"/>
              <a:gd name="connsiteY157" fmla="*/ 1342393 h 3101315"/>
              <a:gd name="connsiteX158" fmla="*/ 7132998 w 12191988"/>
              <a:gd name="connsiteY158" fmla="*/ 1192081 h 3101315"/>
              <a:gd name="connsiteX159" fmla="*/ 6991741 w 12191988"/>
              <a:gd name="connsiteY159" fmla="*/ 1192081 h 3101315"/>
              <a:gd name="connsiteX160" fmla="*/ 7525985 w 12191988"/>
              <a:gd name="connsiteY160" fmla="*/ 608940 h 3101315"/>
              <a:gd name="connsiteX161" fmla="*/ 7669053 w 12191988"/>
              <a:gd name="connsiteY161" fmla="*/ 608940 h 3101315"/>
              <a:gd name="connsiteX162" fmla="*/ 7573071 w 12191988"/>
              <a:gd name="connsiteY162" fmla="*/ 750197 h 3101315"/>
              <a:gd name="connsiteX163" fmla="*/ 7716139 w 12191988"/>
              <a:gd name="connsiteY163" fmla="*/ 750197 h 3101315"/>
              <a:gd name="connsiteX164" fmla="*/ 7607480 w 12191988"/>
              <a:gd name="connsiteY164" fmla="*/ 900510 h 3101315"/>
              <a:gd name="connsiteX165" fmla="*/ 7471654 w 12191988"/>
              <a:gd name="connsiteY165" fmla="*/ 900510 h 3101315"/>
              <a:gd name="connsiteX166" fmla="*/ 7377483 w 12191988"/>
              <a:gd name="connsiteY166" fmla="*/ 1047201 h 3101315"/>
              <a:gd name="connsiteX167" fmla="*/ 7236225 w 12191988"/>
              <a:gd name="connsiteY167" fmla="*/ 1047201 h 3101315"/>
              <a:gd name="connsiteX168" fmla="*/ 7330397 w 12191988"/>
              <a:gd name="connsiteY168" fmla="*/ 900510 h 3101315"/>
              <a:gd name="connsiteX169" fmla="*/ 7466222 w 12191988"/>
              <a:gd name="connsiteY169" fmla="*/ 900510 h 3101315"/>
              <a:gd name="connsiteX170" fmla="*/ 7573070 w 12191988"/>
              <a:gd name="connsiteY170" fmla="*/ 750198 h 3101315"/>
              <a:gd name="connsiteX171" fmla="*/ 7424569 w 12191988"/>
              <a:gd name="connsiteY171" fmla="*/ 750198 h 3101315"/>
              <a:gd name="connsiteX172" fmla="*/ 7236225 w 12191988"/>
              <a:gd name="connsiteY172" fmla="*/ 608940 h 3101315"/>
              <a:gd name="connsiteX173" fmla="*/ 7384726 w 12191988"/>
              <a:gd name="connsiteY173" fmla="*/ 608940 h 3101315"/>
              <a:gd name="connsiteX174" fmla="*/ 7283311 w 12191988"/>
              <a:gd name="connsiteY174" fmla="*/ 750197 h 3101315"/>
              <a:gd name="connsiteX175" fmla="*/ 7424568 w 12191988"/>
              <a:gd name="connsiteY175" fmla="*/ 750197 h 3101315"/>
              <a:gd name="connsiteX176" fmla="*/ 7330397 w 12191988"/>
              <a:gd name="connsiteY176" fmla="*/ 900510 h 3101315"/>
              <a:gd name="connsiteX177" fmla="*/ 7192761 w 12191988"/>
              <a:gd name="connsiteY177" fmla="*/ 900510 h 3101315"/>
              <a:gd name="connsiteX178" fmla="*/ 7085913 w 12191988"/>
              <a:gd name="connsiteY178" fmla="*/ 1047201 h 3101315"/>
              <a:gd name="connsiteX179" fmla="*/ 6957331 w 12191988"/>
              <a:gd name="connsiteY179" fmla="*/ 1047201 h 3101315"/>
              <a:gd name="connsiteX180" fmla="*/ 6850484 w 12191988"/>
              <a:gd name="connsiteY180" fmla="*/ 1192080 h 3101315"/>
              <a:gd name="connsiteX181" fmla="*/ 6991740 w 12191988"/>
              <a:gd name="connsiteY181" fmla="*/ 1192080 h 3101315"/>
              <a:gd name="connsiteX182" fmla="*/ 6892136 w 12191988"/>
              <a:gd name="connsiteY182" fmla="*/ 1342393 h 3101315"/>
              <a:gd name="connsiteX183" fmla="*/ 6756311 w 12191988"/>
              <a:gd name="connsiteY183" fmla="*/ 1342393 h 3101315"/>
              <a:gd name="connsiteX184" fmla="*/ 6653085 w 12191988"/>
              <a:gd name="connsiteY184" fmla="*/ 1480029 h 3101315"/>
              <a:gd name="connsiteX185" fmla="*/ 6511827 w 12191988"/>
              <a:gd name="connsiteY185" fmla="*/ 1480029 h 3101315"/>
              <a:gd name="connsiteX186" fmla="*/ 6605999 w 12191988"/>
              <a:gd name="connsiteY186" fmla="*/ 1342393 h 3101315"/>
              <a:gd name="connsiteX187" fmla="*/ 6747256 w 12191988"/>
              <a:gd name="connsiteY187" fmla="*/ 1342393 h 3101315"/>
              <a:gd name="connsiteX188" fmla="*/ 6850482 w 12191988"/>
              <a:gd name="connsiteY188" fmla="*/ 1192081 h 3101315"/>
              <a:gd name="connsiteX189" fmla="*/ 6707414 w 12191988"/>
              <a:gd name="connsiteY189" fmla="*/ 1192081 h 3101315"/>
              <a:gd name="connsiteX190" fmla="*/ 6810641 w 12191988"/>
              <a:gd name="connsiteY190" fmla="*/ 1047201 h 3101315"/>
              <a:gd name="connsiteX191" fmla="*/ 6948277 w 12191988"/>
              <a:gd name="connsiteY191" fmla="*/ 1047201 h 3101315"/>
              <a:gd name="connsiteX192" fmla="*/ 7046071 w 12191988"/>
              <a:gd name="connsiteY192" fmla="*/ 900510 h 3101315"/>
              <a:gd name="connsiteX193" fmla="*/ 7180084 w 12191988"/>
              <a:gd name="connsiteY193" fmla="*/ 900510 h 3101315"/>
              <a:gd name="connsiteX194" fmla="*/ 7283310 w 12191988"/>
              <a:gd name="connsiteY194" fmla="*/ 750198 h 3101315"/>
              <a:gd name="connsiteX195" fmla="*/ 7140242 w 12191988"/>
              <a:gd name="connsiteY195" fmla="*/ 750198 h 3101315"/>
              <a:gd name="connsiteX196" fmla="*/ 7763225 w 12191988"/>
              <a:gd name="connsiteY196" fmla="*/ 465871 h 3101315"/>
              <a:gd name="connsiteX197" fmla="*/ 7911726 w 12191988"/>
              <a:gd name="connsiteY197" fmla="*/ 465871 h 3101315"/>
              <a:gd name="connsiteX198" fmla="*/ 7804878 w 12191988"/>
              <a:gd name="connsiteY198" fmla="*/ 608940 h 3101315"/>
              <a:gd name="connsiteX199" fmla="*/ 7669053 w 12191988"/>
              <a:gd name="connsiteY199" fmla="*/ 608940 h 3101315"/>
              <a:gd name="connsiteX200" fmla="*/ 7484332 w 12191988"/>
              <a:gd name="connsiteY200" fmla="*/ 465871 h 3101315"/>
              <a:gd name="connsiteX201" fmla="*/ 7620156 w 12191988"/>
              <a:gd name="connsiteY201" fmla="*/ 465871 h 3101315"/>
              <a:gd name="connsiteX202" fmla="*/ 7525985 w 12191988"/>
              <a:gd name="connsiteY202" fmla="*/ 608940 h 3101315"/>
              <a:gd name="connsiteX203" fmla="*/ 7384727 w 12191988"/>
              <a:gd name="connsiteY203" fmla="*/ 608940 h 3101315"/>
              <a:gd name="connsiteX204" fmla="*/ 7719761 w 12191988"/>
              <a:gd name="connsiteY204" fmla="*/ 320991 h 3101315"/>
              <a:gd name="connsiteX205" fmla="*/ 7873695 w 12191988"/>
              <a:gd name="connsiteY205" fmla="*/ 320991 h 3101315"/>
              <a:gd name="connsiteX206" fmla="*/ 7775902 w 12191988"/>
              <a:gd name="connsiteY206" fmla="*/ 458627 h 3101315"/>
              <a:gd name="connsiteX207" fmla="*/ 7629211 w 12191988"/>
              <a:gd name="connsiteY207" fmla="*/ 458627 h 3101315"/>
              <a:gd name="connsiteX208" fmla="*/ 7444490 w 12191988"/>
              <a:gd name="connsiteY208" fmla="*/ 320991 h 3101315"/>
              <a:gd name="connsiteX209" fmla="*/ 7587558 w 12191988"/>
              <a:gd name="connsiteY209" fmla="*/ 320991 h 3101315"/>
              <a:gd name="connsiteX210" fmla="*/ 7484332 w 12191988"/>
              <a:gd name="connsiteY210" fmla="*/ 458627 h 3101315"/>
              <a:gd name="connsiteX211" fmla="*/ 7343074 w 12191988"/>
              <a:gd name="connsiteY211" fmla="*/ 458627 h 3101315"/>
              <a:gd name="connsiteX212" fmla="*/ 7770518 w 12191988"/>
              <a:gd name="connsiteY212" fmla="*/ 45719 h 3101315"/>
              <a:gd name="connsiteX213" fmla="*/ 7681731 w 12191988"/>
              <a:gd name="connsiteY213" fmla="*/ 170678 h 3101315"/>
              <a:gd name="connsiteX214" fmla="*/ 7822989 w 12191988"/>
              <a:gd name="connsiteY214" fmla="*/ 170678 h 3101315"/>
              <a:gd name="connsiteX215" fmla="*/ 7915063 w 12191988"/>
              <a:gd name="connsiteY215" fmla="*/ 45719 h 3101315"/>
              <a:gd name="connsiteX216" fmla="*/ 0 w 12191988"/>
              <a:gd name="connsiteY216" fmla="*/ 0 h 3101315"/>
              <a:gd name="connsiteX217" fmla="*/ 12191988 w 12191988"/>
              <a:gd name="connsiteY217" fmla="*/ 0 h 3101315"/>
              <a:gd name="connsiteX218" fmla="*/ 12191988 w 12191988"/>
              <a:gd name="connsiteY218" fmla="*/ 45719 h 3101315"/>
              <a:gd name="connsiteX219" fmla="*/ 8064876 w 12191988"/>
              <a:gd name="connsiteY219" fmla="*/ 45719 h 3101315"/>
              <a:gd name="connsiteX220" fmla="*/ 7967869 w 12191988"/>
              <a:gd name="connsiteY220" fmla="*/ 170678 h 3101315"/>
              <a:gd name="connsiteX221" fmla="*/ 8114558 w 12191988"/>
              <a:gd name="connsiteY221" fmla="*/ 170678 h 3101315"/>
              <a:gd name="connsiteX222" fmla="*/ 8020387 w 12191988"/>
              <a:gd name="connsiteY222" fmla="*/ 315558 h 3101315"/>
              <a:gd name="connsiteX223" fmla="*/ 7873696 w 12191988"/>
              <a:gd name="connsiteY223" fmla="*/ 315558 h 3101315"/>
              <a:gd name="connsiteX224" fmla="*/ 7967867 w 12191988"/>
              <a:gd name="connsiteY224" fmla="*/ 170679 h 3101315"/>
              <a:gd name="connsiteX225" fmla="*/ 7826609 w 12191988"/>
              <a:gd name="connsiteY225" fmla="*/ 170679 h 3101315"/>
              <a:gd name="connsiteX226" fmla="*/ 7719761 w 12191988"/>
              <a:gd name="connsiteY226" fmla="*/ 315558 h 3101315"/>
              <a:gd name="connsiteX227" fmla="*/ 7573070 w 12191988"/>
              <a:gd name="connsiteY227" fmla="*/ 315558 h 3101315"/>
              <a:gd name="connsiteX228" fmla="*/ 7681729 w 12191988"/>
              <a:gd name="connsiteY228" fmla="*/ 170679 h 3101315"/>
              <a:gd name="connsiteX229" fmla="*/ 7540473 w 12191988"/>
              <a:gd name="connsiteY229" fmla="*/ 170679 h 3101315"/>
              <a:gd name="connsiteX230" fmla="*/ 7637481 w 12191988"/>
              <a:gd name="connsiteY230" fmla="*/ 45719 h 3101315"/>
              <a:gd name="connsiteX231" fmla="*/ 7488401 w 12191988"/>
              <a:gd name="connsiteY231" fmla="*/ 45719 h 3101315"/>
              <a:gd name="connsiteX232" fmla="*/ 7403553 w 12191988"/>
              <a:gd name="connsiteY232" fmla="*/ 170678 h 3101315"/>
              <a:gd name="connsiteX233" fmla="*/ 7540472 w 12191988"/>
              <a:gd name="connsiteY233" fmla="*/ 170678 h 3101315"/>
              <a:gd name="connsiteX234" fmla="*/ 7444490 w 12191988"/>
              <a:gd name="connsiteY234" fmla="*/ 320991 h 3101315"/>
              <a:gd name="connsiteX235" fmla="*/ 7303232 w 12191988"/>
              <a:gd name="connsiteY235" fmla="*/ 320991 h 3101315"/>
              <a:gd name="connsiteX236" fmla="*/ 7201726 w 12191988"/>
              <a:gd name="connsiteY236" fmla="*/ 458627 h 3101315"/>
              <a:gd name="connsiteX237" fmla="*/ 7337640 w 12191988"/>
              <a:gd name="connsiteY237" fmla="*/ 458627 h 3101315"/>
              <a:gd name="connsiteX238" fmla="*/ 7236225 w 12191988"/>
              <a:gd name="connsiteY238" fmla="*/ 608940 h 3101315"/>
              <a:gd name="connsiteX239" fmla="*/ 7098589 w 12191988"/>
              <a:gd name="connsiteY239" fmla="*/ 608940 h 3101315"/>
              <a:gd name="connsiteX240" fmla="*/ 6998985 w 12191988"/>
              <a:gd name="connsiteY240" fmla="*/ 750197 h 3101315"/>
              <a:gd name="connsiteX241" fmla="*/ 7140242 w 12191988"/>
              <a:gd name="connsiteY241" fmla="*/ 750197 h 3101315"/>
              <a:gd name="connsiteX242" fmla="*/ 7046071 w 12191988"/>
              <a:gd name="connsiteY242" fmla="*/ 900510 h 3101315"/>
              <a:gd name="connsiteX243" fmla="*/ 6910245 w 12191988"/>
              <a:gd name="connsiteY243" fmla="*/ 900510 h 3101315"/>
              <a:gd name="connsiteX244" fmla="*/ 6803397 w 12191988"/>
              <a:gd name="connsiteY244" fmla="*/ 1047201 h 3101315"/>
              <a:gd name="connsiteX245" fmla="*/ 6653084 w 12191988"/>
              <a:gd name="connsiteY245" fmla="*/ 1047201 h 3101315"/>
              <a:gd name="connsiteX246" fmla="*/ 6759933 w 12191988"/>
              <a:gd name="connsiteY246" fmla="*/ 900510 h 3101315"/>
              <a:gd name="connsiteX247" fmla="*/ 6901191 w 12191988"/>
              <a:gd name="connsiteY247" fmla="*/ 900510 h 3101315"/>
              <a:gd name="connsiteX248" fmla="*/ 6998984 w 12191988"/>
              <a:gd name="connsiteY248" fmla="*/ 750198 h 3101315"/>
              <a:gd name="connsiteX249" fmla="*/ 6850483 w 12191988"/>
              <a:gd name="connsiteY249" fmla="*/ 750198 h 3101315"/>
              <a:gd name="connsiteX250" fmla="*/ 6957332 w 12191988"/>
              <a:gd name="connsiteY250" fmla="*/ 608940 h 3101315"/>
              <a:gd name="connsiteX251" fmla="*/ 7093156 w 12191988"/>
              <a:gd name="connsiteY251" fmla="*/ 608940 h 3101315"/>
              <a:gd name="connsiteX252" fmla="*/ 7187960 w 12191988"/>
              <a:gd name="connsiteY252" fmla="*/ 465871 h 3101315"/>
              <a:gd name="connsiteX253" fmla="*/ 7051504 w 12191988"/>
              <a:gd name="connsiteY253" fmla="*/ 465871 h 3101315"/>
              <a:gd name="connsiteX254" fmla="*/ 7158353 w 12191988"/>
              <a:gd name="connsiteY254" fmla="*/ 320991 h 3101315"/>
              <a:gd name="connsiteX255" fmla="*/ 7295988 w 12191988"/>
              <a:gd name="connsiteY255" fmla="*/ 320991 h 3101315"/>
              <a:gd name="connsiteX256" fmla="*/ 7391294 w 12191988"/>
              <a:gd name="connsiteY256" fmla="*/ 179734 h 3101315"/>
              <a:gd name="connsiteX257" fmla="*/ 7252524 w 12191988"/>
              <a:gd name="connsiteY257" fmla="*/ 179734 h 3101315"/>
              <a:gd name="connsiteX258" fmla="*/ 7341867 w 12191988"/>
              <a:gd name="connsiteY258" fmla="*/ 45719 h 3101315"/>
              <a:gd name="connsiteX259" fmla="*/ 0 w 12191988"/>
              <a:gd name="connsiteY259" fmla="*/ 45719 h 310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12191988" h="3101315">
                <a:moveTo>
                  <a:pt x="5812782" y="2936071"/>
                </a:moveTo>
                <a:lnTo>
                  <a:pt x="5727621" y="3055596"/>
                </a:lnTo>
                <a:lnTo>
                  <a:pt x="5872726" y="3055596"/>
                </a:lnTo>
                <a:lnTo>
                  <a:pt x="5950418" y="2936071"/>
                </a:lnTo>
                <a:close/>
                <a:moveTo>
                  <a:pt x="5619006" y="2789380"/>
                </a:moveTo>
                <a:lnTo>
                  <a:pt x="5765696" y="2789380"/>
                </a:lnTo>
                <a:lnTo>
                  <a:pt x="5666093" y="2936070"/>
                </a:lnTo>
                <a:lnTo>
                  <a:pt x="5803728" y="2936070"/>
                </a:lnTo>
                <a:lnTo>
                  <a:pt x="5910576" y="2789380"/>
                </a:lnTo>
                <a:lnTo>
                  <a:pt x="6048212" y="2789380"/>
                </a:lnTo>
                <a:lnTo>
                  <a:pt x="5950419" y="2936070"/>
                </a:lnTo>
                <a:lnTo>
                  <a:pt x="6086244" y="2936070"/>
                </a:lnTo>
                <a:lnTo>
                  <a:pt x="6194903" y="2789380"/>
                </a:lnTo>
                <a:lnTo>
                  <a:pt x="6339782" y="2789380"/>
                </a:lnTo>
                <a:lnTo>
                  <a:pt x="6236556" y="2936071"/>
                </a:lnTo>
                <a:lnTo>
                  <a:pt x="6095297" y="2936071"/>
                </a:lnTo>
                <a:lnTo>
                  <a:pt x="6010136" y="3055596"/>
                </a:lnTo>
                <a:lnTo>
                  <a:pt x="12191988" y="3055596"/>
                </a:lnTo>
                <a:lnTo>
                  <a:pt x="12191988" y="3101315"/>
                </a:lnTo>
                <a:lnTo>
                  <a:pt x="0" y="3101315"/>
                </a:lnTo>
                <a:lnTo>
                  <a:pt x="0" y="3055596"/>
                </a:lnTo>
                <a:lnTo>
                  <a:pt x="5299909" y="3055596"/>
                </a:lnTo>
                <a:lnTo>
                  <a:pt x="5383576" y="2936070"/>
                </a:lnTo>
                <a:lnTo>
                  <a:pt x="5521212" y="2936070"/>
                </a:lnTo>
                <a:lnTo>
                  <a:pt x="5443521" y="3055596"/>
                </a:lnTo>
                <a:lnTo>
                  <a:pt x="5588401" y="3055596"/>
                </a:lnTo>
                <a:lnTo>
                  <a:pt x="5666092" y="2936071"/>
                </a:lnTo>
                <a:lnTo>
                  <a:pt x="5521212" y="2936071"/>
                </a:lnTo>
                <a:close/>
                <a:moveTo>
                  <a:pt x="5863490" y="2644500"/>
                </a:moveTo>
                <a:lnTo>
                  <a:pt x="6004747" y="2644500"/>
                </a:lnTo>
                <a:lnTo>
                  <a:pt x="5910576" y="2789380"/>
                </a:lnTo>
                <a:lnTo>
                  <a:pt x="5765696" y="2789380"/>
                </a:lnTo>
                <a:close/>
                <a:moveTo>
                  <a:pt x="5571920" y="2644500"/>
                </a:moveTo>
                <a:lnTo>
                  <a:pt x="5718610" y="2644500"/>
                </a:lnTo>
                <a:lnTo>
                  <a:pt x="5619006" y="2789380"/>
                </a:lnTo>
                <a:lnTo>
                  <a:pt x="5474127" y="2789380"/>
                </a:lnTo>
                <a:close/>
                <a:moveTo>
                  <a:pt x="6395923" y="2497809"/>
                </a:moveTo>
                <a:lnTo>
                  <a:pt x="6537180" y="2497809"/>
                </a:lnTo>
                <a:lnTo>
                  <a:pt x="6437576" y="2644500"/>
                </a:lnTo>
                <a:lnTo>
                  <a:pt x="6292696" y="2644500"/>
                </a:lnTo>
                <a:close/>
                <a:moveTo>
                  <a:pt x="5919631" y="2356552"/>
                </a:moveTo>
                <a:lnTo>
                  <a:pt x="5821838" y="2497809"/>
                </a:lnTo>
                <a:lnTo>
                  <a:pt x="5957663" y="2497809"/>
                </a:lnTo>
                <a:lnTo>
                  <a:pt x="6060888" y="2356552"/>
                </a:lnTo>
                <a:close/>
                <a:moveTo>
                  <a:pt x="6343404" y="2356551"/>
                </a:moveTo>
                <a:lnTo>
                  <a:pt x="6484661" y="2356551"/>
                </a:lnTo>
                <a:lnTo>
                  <a:pt x="6386868" y="2497809"/>
                </a:lnTo>
                <a:lnTo>
                  <a:pt x="6249232" y="2497809"/>
                </a:lnTo>
                <a:lnTo>
                  <a:pt x="6151439" y="2644500"/>
                </a:lnTo>
                <a:lnTo>
                  <a:pt x="6292696" y="2644500"/>
                </a:lnTo>
                <a:lnTo>
                  <a:pt x="6194903" y="2789380"/>
                </a:lnTo>
                <a:lnTo>
                  <a:pt x="6048213" y="2789380"/>
                </a:lnTo>
                <a:lnTo>
                  <a:pt x="6146006" y="2644500"/>
                </a:lnTo>
                <a:lnTo>
                  <a:pt x="6004748" y="2644500"/>
                </a:lnTo>
                <a:lnTo>
                  <a:pt x="6107975" y="2497809"/>
                </a:lnTo>
                <a:lnTo>
                  <a:pt x="6241988" y="2497809"/>
                </a:lnTo>
                <a:close/>
                <a:moveTo>
                  <a:pt x="6584267" y="2200806"/>
                </a:moveTo>
                <a:lnTo>
                  <a:pt x="6729146" y="2200806"/>
                </a:lnTo>
                <a:lnTo>
                  <a:pt x="6634975" y="2356552"/>
                </a:lnTo>
                <a:lnTo>
                  <a:pt x="6484662" y="2356552"/>
                </a:lnTo>
                <a:close/>
                <a:moveTo>
                  <a:pt x="6004748" y="2200806"/>
                </a:moveTo>
                <a:lnTo>
                  <a:pt x="6151438" y="2200806"/>
                </a:lnTo>
                <a:lnTo>
                  <a:pt x="6060890" y="2356551"/>
                </a:lnTo>
                <a:lnTo>
                  <a:pt x="6202146" y="2356551"/>
                </a:lnTo>
                <a:lnTo>
                  <a:pt x="6107975" y="2497809"/>
                </a:lnTo>
                <a:lnTo>
                  <a:pt x="5966716" y="2497809"/>
                </a:lnTo>
                <a:lnTo>
                  <a:pt x="5863490" y="2644500"/>
                </a:lnTo>
                <a:lnTo>
                  <a:pt x="5718611" y="2644500"/>
                </a:lnTo>
                <a:lnTo>
                  <a:pt x="5821837" y="2497809"/>
                </a:lnTo>
                <a:lnTo>
                  <a:pt x="5675148" y="2497809"/>
                </a:lnTo>
                <a:lnTo>
                  <a:pt x="5769319" y="2356551"/>
                </a:lnTo>
                <a:lnTo>
                  <a:pt x="5910578" y="2356551"/>
                </a:lnTo>
                <a:close/>
                <a:moveTo>
                  <a:pt x="6546236" y="2068603"/>
                </a:moveTo>
                <a:lnTo>
                  <a:pt x="6678438" y="2068603"/>
                </a:lnTo>
                <a:lnTo>
                  <a:pt x="6584267" y="2200806"/>
                </a:lnTo>
                <a:lnTo>
                  <a:pt x="6437576" y="2200806"/>
                </a:lnTo>
                <a:close/>
                <a:moveTo>
                  <a:pt x="6249233" y="2068603"/>
                </a:moveTo>
                <a:lnTo>
                  <a:pt x="6395923" y="2068603"/>
                </a:lnTo>
                <a:lnTo>
                  <a:pt x="6301752" y="2200806"/>
                </a:lnTo>
                <a:lnTo>
                  <a:pt x="6437575" y="2200806"/>
                </a:lnTo>
                <a:lnTo>
                  <a:pt x="6339782" y="2356552"/>
                </a:lnTo>
                <a:lnTo>
                  <a:pt x="6202146" y="2356552"/>
                </a:lnTo>
                <a:lnTo>
                  <a:pt x="6301751" y="2200806"/>
                </a:lnTo>
                <a:lnTo>
                  <a:pt x="6151439" y="2200806"/>
                </a:lnTo>
                <a:close/>
                <a:moveTo>
                  <a:pt x="5966717" y="2068603"/>
                </a:moveTo>
                <a:lnTo>
                  <a:pt x="6113407" y="2068603"/>
                </a:lnTo>
                <a:lnTo>
                  <a:pt x="6004748" y="2200806"/>
                </a:lnTo>
                <a:lnTo>
                  <a:pt x="5872546" y="2200806"/>
                </a:lnTo>
                <a:close/>
                <a:moveTo>
                  <a:pt x="6979064" y="1630342"/>
                </a:moveTo>
                <a:lnTo>
                  <a:pt x="7127565" y="1630342"/>
                </a:lnTo>
                <a:lnTo>
                  <a:pt x="7026150" y="1767978"/>
                </a:lnTo>
                <a:lnTo>
                  <a:pt x="6883081" y="1767978"/>
                </a:lnTo>
                <a:close/>
                <a:moveTo>
                  <a:pt x="6653085" y="1480029"/>
                </a:moveTo>
                <a:lnTo>
                  <a:pt x="6794342" y="1480029"/>
                </a:lnTo>
                <a:lnTo>
                  <a:pt x="6694738" y="1630342"/>
                </a:lnTo>
                <a:lnTo>
                  <a:pt x="6558912" y="1630342"/>
                </a:lnTo>
                <a:lnTo>
                  <a:pt x="6446632" y="1767977"/>
                </a:lnTo>
                <a:lnTo>
                  <a:pt x="6600565" y="1767977"/>
                </a:lnTo>
                <a:lnTo>
                  <a:pt x="6506394" y="1909235"/>
                </a:lnTo>
                <a:lnTo>
                  <a:pt x="6640407" y="1909235"/>
                </a:lnTo>
                <a:lnTo>
                  <a:pt x="6546236" y="2064981"/>
                </a:lnTo>
                <a:lnTo>
                  <a:pt x="6395923" y="2064981"/>
                </a:lnTo>
                <a:lnTo>
                  <a:pt x="6493717" y="1909235"/>
                </a:lnTo>
                <a:lnTo>
                  <a:pt x="6352459" y="1909235"/>
                </a:lnTo>
                <a:lnTo>
                  <a:pt x="6446630" y="1767978"/>
                </a:lnTo>
                <a:lnTo>
                  <a:pt x="6318050" y="1767978"/>
                </a:lnTo>
                <a:lnTo>
                  <a:pt x="6220257" y="1909235"/>
                </a:lnTo>
                <a:lnTo>
                  <a:pt x="6352459" y="1909235"/>
                </a:lnTo>
                <a:lnTo>
                  <a:pt x="6249233" y="2068603"/>
                </a:lnTo>
                <a:lnTo>
                  <a:pt x="6113408" y="2068603"/>
                </a:lnTo>
                <a:lnTo>
                  <a:pt x="6214824" y="1909235"/>
                </a:lnTo>
                <a:lnTo>
                  <a:pt x="6073566" y="1909235"/>
                </a:lnTo>
                <a:lnTo>
                  <a:pt x="6167738" y="1767977"/>
                </a:lnTo>
                <a:lnTo>
                  <a:pt x="6308996" y="1767977"/>
                </a:lnTo>
                <a:lnTo>
                  <a:pt x="6412222" y="1630342"/>
                </a:lnTo>
                <a:lnTo>
                  <a:pt x="6549858" y="1630342"/>
                </a:lnTo>
                <a:close/>
                <a:moveTo>
                  <a:pt x="6365136" y="1480029"/>
                </a:moveTo>
                <a:lnTo>
                  <a:pt x="6511826" y="1480029"/>
                </a:lnTo>
                <a:lnTo>
                  <a:pt x="6412222" y="1630342"/>
                </a:lnTo>
                <a:lnTo>
                  <a:pt x="6261909" y="1630342"/>
                </a:lnTo>
                <a:close/>
                <a:moveTo>
                  <a:pt x="7174652" y="1342393"/>
                </a:moveTo>
                <a:lnTo>
                  <a:pt x="7321342" y="1342393"/>
                </a:lnTo>
                <a:lnTo>
                  <a:pt x="7221738" y="1480029"/>
                </a:lnTo>
                <a:lnTo>
                  <a:pt x="7085912" y="1480029"/>
                </a:lnTo>
                <a:lnTo>
                  <a:pt x="6979064" y="1630342"/>
                </a:lnTo>
                <a:lnTo>
                  <a:pt x="6850483" y="1630342"/>
                </a:lnTo>
                <a:lnTo>
                  <a:pt x="6738203" y="1767977"/>
                </a:lnTo>
                <a:lnTo>
                  <a:pt x="6883080" y="1767977"/>
                </a:lnTo>
                <a:lnTo>
                  <a:pt x="6781665" y="1909235"/>
                </a:lnTo>
                <a:lnTo>
                  <a:pt x="6922922" y="1909235"/>
                </a:lnTo>
                <a:lnTo>
                  <a:pt x="6828751" y="2064981"/>
                </a:lnTo>
                <a:lnTo>
                  <a:pt x="6678438" y="2064981"/>
                </a:lnTo>
                <a:lnTo>
                  <a:pt x="6776232" y="1909235"/>
                </a:lnTo>
                <a:lnTo>
                  <a:pt x="6640407" y="1909235"/>
                </a:lnTo>
                <a:lnTo>
                  <a:pt x="6738200" y="1767978"/>
                </a:lnTo>
                <a:lnTo>
                  <a:pt x="6600566" y="1767978"/>
                </a:lnTo>
                <a:lnTo>
                  <a:pt x="6694738" y="1630342"/>
                </a:lnTo>
                <a:lnTo>
                  <a:pt x="6835995" y="1630342"/>
                </a:lnTo>
                <a:lnTo>
                  <a:pt x="6944655" y="1480029"/>
                </a:lnTo>
                <a:lnTo>
                  <a:pt x="7076858" y="1480029"/>
                </a:lnTo>
                <a:close/>
                <a:moveTo>
                  <a:pt x="6558913" y="1192080"/>
                </a:moveTo>
                <a:lnTo>
                  <a:pt x="6707414" y="1192080"/>
                </a:lnTo>
                <a:lnTo>
                  <a:pt x="6605999" y="1342393"/>
                </a:lnTo>
                <a:lnTo>
                  <a:pt x="6459308" y="1342393"/>
                </a:lnTo>
                <a:close/>
                <a:moveTo>
                  <a:pt x="7377483" y="1047201"/>
                </a:moveTo>
                <a:lnTo>
                  <a:pt x="7525984" y="1047201"/>
                </a:lnTo>
                <a:lnTo>
                  <a:pt x="7424569" y="1192081"/>
                </a:lnTo>
                <a:lnTo>
                  <a:pt x="7283311" y="1192081"/>
                </a:lnTo>
                <a:close/>
                <a:moveTo>
                  <a:pt x="7093157" y="1047201"/>
                </a:moveTo>
                <a:lnTo>
                  <a:pt x="7236225" y="1047201"/>
                </a:lnTo>
                <a:lnTo>
                  <a:pt x="7132999" y="1192080"/>
                </a:lnTo>
                <a:lnTo>
                  <a:pt x="7283311" y="1192080"/>
                </a:lnTo>
                <a:lnTo>
                  <a:pt x="7174652" y="1342393"/>
                </a:lnTo>
                <a:lnTo>
                  <a:pt x="7038826" y="1342393"/>
                </a:lnTo>
                <a:lnTo>
                  <a:pt x="6944655" y="1480029"/>
                </a:lnTo>
                <a:lnTo>
                  <a:pt x="6794342" y="1480029"/>
                </a:lnTo>
                <a:lnTo>
                  <a:pt x="6892136" y="1342393"/>
                </a:lnTo>
                <a:lnTo>
                  <a:pt x="7026150" y="1342393"/>
                </a:lnTo>
                <a:lnTo>
                  <a:pt x="7132998" y="1192081"/>
                </a:lnTo>
                <a:lnTo>
                  <a:pt x="6991741" y="1192081"/>
                </a:lnTo>
                <a:close/>
                <a:moveTo>
                  <a:pt x="7525985" y="608940"/>
                </a:moveTo>
                <a:lnTo>
                  <a:pt x="7669053" y="608940"/>
                </a:lnTo>
                <a:lnTo>
                  <a:pt x="7573071" y="750197"/>
                </a:lnTo>
                <a:lnTo>
                  <a:pt x="7716139" y="750197"/>
                </a:lnTo>
                <a:lnTo>
                  <a:pt x="7607480" y="900510"/>
                </a:lnTo>
                <a:lnTo>
                  <a:pt x="7471654" y="900510"/>
                </a:lnTo>
                <a:lnTo>
                  <a:pt x="7377483" y="1047201"/>
                </a:lnTo>
                <a:lnTo>
                  <a:pt x="7236225" y="1047201"/>
                </a:lnTo>
                <a:lnTo>
                  <a:pt x="7330397" y="900510"/>
                </a:lnTo>
                <a:lnTo>
                  <a:pt x="7466222" y="900510"/>
                </a:lnTo>
                <a:lnTo>
                  <a:pt x="7573070" y="750198"/>
                </a:lnTo>
                <a:lnTo>
                  <a:pt x="7424569" y="750198"/>
                </a:lnTo>
                <a:close/>
                <a:moveTo>
                  <a:pt x="7236225" y="608940"/>
                </a:moveTo>
                <a:lnTo>
                  <a:pt x="7384726" y="608940"/>
                </a:lnTo>
                <a:lnTo>
                  <a:pt x="7283311" y="750197"/>
                </a:lnTo>
                <a:lnTo>
                  <a:pt x="7424568" y="750197"/>
                </a:lnTo>
                <a:lnTo>
                  <a:pt x="7330397" y="900510"/>
                </a:lnTo>
                <a:lnTo>
                  <a:pt x="7192761" y="900510"/>
                </a:lnTo>
                <a:lnTo>
                  <a:pt x="7085913" y="1047201"/>
                </a:lnTo>
                <a:lnTo>
                  <a:pt x="6957331" y="1047201"/>
                </a:lnTo>
                <a:lnTo>
                  <a:pt x="6850484" y="1192080"/>
                </a:lnTo>
                <a:lnTo>
                  <a:pt x="6991740" y="1192080"/>
                </a:lnTo>
                <a:lnTo>
                  <a:pt x="6892136" y="1342393"/>
                </a:lnTo>
                <a:lnTo>
                  <a:pt x="6756311" y="1342393"/>
                </a:lnTo>
                <a:lnTo>
                  <a:pt x="6653085" y="1480029"/>
                </a:lnTo>
                <a:lnTo>
                  <a:pt x="6511827" y="1480029"/>
                </a:lnTo>
                <a:lnTo>
                  <a:pt x="6605999" y="1342393"/>
                </a:lnTo>
                <a:lnTo>
                  <a:pt x="6747256" y="1342393"/>
                </a:lnTo>
                <a:lnTo>
                  <a:pt x="6850482" y="1192081"/>
                </a:lnTo>
                <a:lnTo>
                  <a:pt x="6707414" y="1192081"/>
                </a:lnTo>
                <a:lnTo>
                  <a:pt x="6810641" y="1047201"/>
                </a:lnTo>
                <a:lnTo>
                  <a:pt x="6948277" y="1047201"/>
                </a:lnTo>
                <a:lnTo>
                  <a:pt x="7046071" y="900510"/>
                </a:lnTo>
                <a:lnTo>
                  <a:pt x="7180084" y="900510"/>
                </a:lnTo>
                <a:lnTo>
                  <a:pt x="7283310" y="750198"/>
                </a:lnTo>
                <a:lnTo>
                  <a:pt x="7140242" y="750198"/>
                </a:lnTo>
                <a:close/>
                <a:moveTo>
                  <a:pt x="7763225" y="465871"/>
                </a:moveTo>
                <a:lnTo>
                  <a:pt x="7911726" y="465871"/>
                </a:lnTo>
                <a:lnTo>
                  <a:pt x="7804878" y="608940"/>
                </a:lnTo>
                <a:lnTo>
                  <a:pt x="7669053" y="608940"/>
                </a:lnTo>
                <a:close/>
                <a:moveTo>
                  <a:pt x="7484332" y="465871"/>
                </a:moveTo>
                <a:lnTo>
                  <a:pt x="7620156" y="465871"/>
                </a:lnTo>
                <a:lnTo>
                  <a:pt x="7525985" y="608940"/>
                </a:lnTo>
                <a:lnTo>
                  <a:pt x="7384727" y="608940"/>
                </a:lnTo>
                <a:close/>
                <a:moveTo>
                  <a:pt x="7719761" y="320991"/>
                </a:moveTo>
                <a:lnTo>
                  <a:pt x="7873695" y="320991"/>
                </a:lnTo>
                <a:lnTo>
                  <a:pt x="7775902" y="458627"/>
                </a:lnTo>
                <a:lnTo>
                  <a:pt x="7629211" y="458627"/>
                </a:lnTo>
                <a:close/>
                <a:moveTo>
                  <a:pt x="7444490" y="320991"/>
                </a:moveTo>
                <a:lnTo>
                  <a:pt x="7587558" y="320991"/>
                </a:lnTo>
                <a:lnTo>
                  <a:pt x="7484332" y="458627"/>
                </a:lnTo>
                <a:lnTo>
                  <a:pt x="7343074" y="458627"/>
                </a:lnTo>
                <a:close/>
                <a:moveTo>
                  <a:pt x="7770518" y="45719"/>
                </a:moveTo>
                <a:lnTo>
                  <a:pt x="7681731" y="170678"/>
                </a:lnTo>
                <a:lnTo>
                  <a:pt x="7822989" y="170678"/>
                </a:lnTo>
                <a:lnTo>
                  <a:pt x="7915063" y="45719"/>
                </a:lnTo>
                <a:close/>
                <a:moveTo>
                  <a:pt x="0" y="0"/>
                </a:moveTo>
                <a:lnTo>
                  <a:pt x="12191988" y="0"/>
                </a:lnTo>
                <a:lnTo>
                  <a:pt x="12191988" y="45719"/>
                </a:lnTo>
                <a:lnTo>
                  <a:pt x="8064876" y="45719"/>
                </a:lnTo>
                <a:lnTo>
                  <a:pt x="7967869" y="170678"/>
                </a:lnTo>
                <a:lnTo>
                  <a:pt x="8114558" y="170678"/>
                </a:lnTo>
                <a:lnTo>
                  <a:pt x="8020387" y="315558"/>
                </a:lnTo>
                <a:lnTo>
                  <a:pt x="7873696" y="315558"/>
                </a:lnTo>
                <a:lnTo>
                  <a:pt x="7967867" y="170679"/>
                </a:lnTo>
                <a:lnTo>
                  <a:pt x="7826609" y="170679"/>
                </a:lnTo>
                <a:lnTo>
                  <a:pt x="7719761" y="315558"/>
                </a:lnTo>
                <a:lnTo>
                  <a:pt x="7573070" y="315558"/>
                </a:lnTo>
                <a:lnTo>
                  <a:pt x="7681729" y="170679"/>
                </a:lnTo>
                <a:lnTo>
                  <a:pt x="7540473" y="170679"/>
                </a:lnTo>
                <a:lnTo>
                  <a:pt x="7637481" y="45719"/>
                </a:lnTo>
                <a:lnTo>
                  <a:pt x="7488401" y="45719"/>
                </a:lnTo>
                <a:lnTo>
                  <a:pt x="7403553" y="170678"/>
                </a:lnTo>
                <a:lnTo>
                  <a:pt x="7540472" y="170678"/>
                </a:lnTo>
                <a:lnTo>
                  <a:pt x="7444490" y="320991"/>
                </a:lnTo>
                <a:lnTo>
                  <a:pt x="7303232" y="320991"/>
                </a:lnTo>
                <a:lnTo>
                  <a:pt x="7201726" y="458627"/>
                </a:lnTo>
                <a:lnTo>
                  <a:pt x="7337640" y="458627"/>
                </a:lnTo>
                <a:lnTo>
                  <a:pt x="7236225" y="608940"/>
                </a:lnTo>
                <a:lnTo>
                  <a:pt x="7098589" y="608940"/>
                </a:lnTo>
                <a:lnTo>
                  <a:pt x="6998985" y="750197"/>
                </a:lnTo>
                <a:lnTo>
                  <a:pt x="7140242" y="750197"/>
                </a:lnTo>
                <a:lnTo>
                  <a:pt x="7046071" y="900510"/>
                </a:lnTo>
                <a:lnTo>
                  <a:pt x="6910245" y="900510"/>
                </a:lnTo>
                <a:lnTo>
                  <a:pt x="6803397" y="1047201"/>
                </a:lnTo>
                <a:lnTo>
                  <a:pt x="6653084" y="1047201"/>
                </a:lnTo>
                <a:lnTo>
                  <a:pt x="6759933" y="900510"/>
                </a:lnTo>
                <a:lnTo>
                  <a:pt x="6901191" y="900510"/>
                </a:lnTo>
                <a:lnTo>
                  <a:pt x="6998984" y="750198"/>
                </a:lnTo>
                <a:lnTo>
                  <a:pt x="6850483" y="750198"/>
                </a:lnTo>
                <a:lnTo>
                  <a:pt x="6957332" y="608940"/>
                </a:lnTo>
                <a:lnTo>
                  <a:pt x="7093156" y="608940"/>
                </a:lnTo>
                <a:lnTo>
                  <a:pt x="7187960" y="465871"/>
                </a:lnTo>
                <a:lnTo>
                  <a:pt x="7051504" y="465871"/>
                </a:lnTo>
                <a:lnTo>
                  <a:pt x="7158353" y="320991"/>
                </a:lnTo>
                <a:lnTo>
                  <a:pt x="7295988" y="320991"/>
                </a:lnTo>
                <a:lnTo>
                  <a:pt x="7391294" y="179734"/>
                </a:lnTo>
                <a:lnTo>
                  <a:pt x="7252524" y="179734"/>
                </a:lnTo>
                <a:lnTo>
                  <a:pt x="7341867" y="45719"/>
                </a:lnTo>
                <a:lnTo>
                  <a:pt x="0" y="45719"/>
                </a:lnTo>
                <a:close/>
              </a:path>
            </a:pathLst>
          </a:custGeom>
          <a:solidFill>
            <a:schemeClr val="tx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27"/>
          <p:cNvGrpSpPr/>
          <p:nvPr/>
        </p:nvGrpSpPr>
        <p:grpSpPr>
          <a:xfrm>
            <a:off x="9380960" y="2622229"/>
            <a:ext cx="1537536" cy="2144220"/>
            <a:chOff x="7283323" y="2611563"/>
            <a:chExt cx="1537536" cy="2144220"/>
          </a:xfrm>
        </p:grpSpPr>
        <p:sp>
          <p:nvSpPr>
            <p:cNvPr id="52" name="Freeform 141"/>
            <p:cNvSpPr>
              <a:spLocks/>
            </p:cNvSpPr>
            <p:nvPr/>
          </p:nvSpPr>
          <p:spPr bwMode="auto">
            <a:xfrm>
              <a:off x="7350330" y="3268955"/>
              <a:ext cx="845735" cy="441883"/>
            </a:xfrm>
            <a:custGeom>
              <a:avLst/>
              <a:gdLst>
                <a:gd name="T0" fmla="*/ 36 w 197"/>
                <a:gd name="T1" fmla="*/ 97 h 103"/>
                <a:gd name="T2" fmla="*/ 85 w 197"/>
                <a:gd name="T3" fmla="*/ 47 h 103"/>
                <a:gd name="T4" fmla="*/ 122 w 197"/>
                <a:gd name="T5" fmla="*/ 43 h 103"/>
                <a:gd name="T6" fmla="*/ 178 w 197"/>
                <a:gd name="T7" fmla="*/ 42 h 103"/>
                <a:gd name="T8" fmla="*/ 190 w 197"/>
                <a:gd name="T9" fmla="*/ 36 h 103"/>
                <a:gd name="T10" fmla="*/ 197 w 197"/>
                <a:gd name="T11" fmla="*/ 19 h 103"/>
                <a:gd name="T12" fmla="*/ 190 w 197"/>
                <a:gd name="T13" fmla="*/ 4 h 103"/>
                <a:gd name="T14" fmla="*/ 176 w 197"/>
                <a:gd name="T15" fmla="*/ 0 h 103"/>
                <a:gd name="T16" fmla="*/ 122 w 197"/>
                <a:gd name="T17" fmla="*/ 4 h 103"/>
                <a:gd name="T18" fmla="*/ 76 w 197"/>
                <a:gd name="T19" fmla="*/ 6 h 103"/>
                <a:gd name="T20" fmla="*/ 63 w 197"/>
                <a:gd name="T21" fmla="*/ 14 h 103"/>
                <a:gd name="T22" fmla="*/ 63 w 197"/>
                <a:gd name="T23" fmla="*/ 14 h 103"/>
                <a:gd name="T24" fmla="*/ 8 w 197"/>
                <a:gd name="T25" fmla="*/ 69 h 103"/>
                <a:gd name="T26" fmla="*/ 8 w 197"/>
                <a:gd name="T27" fmla="*/ 97 h 103"/>
                <a:gd name="T28" fmla="*/ 36 w 197"/>
                <a:gd name="T29"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103">
                  <a:moveTo>
                    <a:pt x="36" y="97"/>
                  </a:moveTo>
                  <a:cubicBezTo>
                    <a:pt x="85" y="47"/>
                    <a:pt x="85" y="47"/>
                    <a:pt x="85" y="47"/>
                  </a:cubicBezTo>
                  <a:cubicBezTo>
                    <a:pt x="122" y="43"/>
                    <a:pt x="122" y="43"/>
                    <a:pt x="122" y="43"/>
                  </a:cubicBezTo>
                  <a:cubicBezTo>
                    <a:pt x="178" y="42"/>
                    <a:pt x="178" y="42"/>
                    <a:pt x="178" y="42"/>
                  </a:cubicBezTo>
                  <a:cubicBezTo>
                    <a:pt x="182" y="40"/>
                    <a:pt x="187" y="38"/>
                    <a:pt x="190" y="36"/>
                  </a:cubicBezTo>
                  <a:cubicBezTo>
                    <a:pt x="195" y="32"/>
                    <a:pt x="197" y="24"/>
                    <a:pt x="197" y="19"/>
                  </a:cubicBezTo>
                  <a:cubicBezTo>
                    <a:pt x="197" y="14"/>
                    <a:pt x="193" y="7"/>
                    <a:pt x="190" y="4"/>
                  </a:cubicBezTo>
                  <a:cubicBezTo>
                    <a:pt x="186" y="2"/>
                    <a:pt x="179" y="0"/>
                    <a:pt x="176" y="0"/>
                  </a:cubicBezTo>
                  <a:cubicBezTo>
                    <a:pt x="122" y="4"/>
                    <a:pt x="122" y="4"/>
                    <a:pt x="122" y="4"/>
                  </a:cubicBezTo>
                  <a:cubicBezTo>
                    <a:pt x="76" y="6"/>
                    <a:pt x="76" y="6"/>
                    <a:pt x="76" y="6"/>
                  </a:cubicBezTo>
                  <a:cubicBezTo>
                    <a:pt x="71" y="6"/>
                    <a:pt x="65" y="9"/>
                    <a:pt x="63" y="14"/>
                  </a:cubicBezTo>
                  <a:cubicBezTo>
                    <a:pt x="63" y="14"/>
                    <a:pt x="63" y="14"/>
                    <a:pt x="63" y="14"/>
                  </a:cubicBezTo>
                  <a:cubicBezTo>
                    <a:pt x="8" y="69"/>
                    <a:pt x="8" y="69"/>
                    <a:pt x="8" y="69"/>
                  </a:cubicBezTo>
                  <a:cubicBezTo>
                    <a:pt x="0" y="76"/>
                    <a:pt x="0" y="90"/>
                    <a:pt x="8" y="97"/>
                  </a:cubicBezTo>
                  <a:cubicBezTo>
                    <a:pt x="17" y="103"/>
                    <a:pt x="28" y="103"/>
                    <a:pt x="36" y="9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42"/>
            <p:cNvSpPr>
              <a:spLocks/>
            </p:cNvSpPr>
            <p:nvPr/>
          </p:nvSpPr>
          <p:spPr bwMode="auto">
            <a:xfrm>
              <a:off x="7904495" y="3109587"/>
              <a:ext cx="916364" cy="1646196"/>
            </a:xfrm>
            <a:custGeom>
              <a:avLst/>
              <a:gdLst>
                <a:gd name="T0" fmla="*/ 208 w 214"/>
                <a:gd name="T1" fmla="*/ 341 h 383"/>
                <a:gd name="T2" fmla="*/ 157 w 214"/>
                <a:gd name="T3" fmla="*/ 271 h 383"/>
                <a:gd name="T4" fmla="*/ 153 w 214"/>
                <a:gd name="T5" fmla="*/ 267 h 383"/>
                <a:gd name="T6" fmla="*/ 151 w 214"/>
                <a:gd name="T7" fmla="*/ 263 h 383"/>
                <a:gd name="T8" fmla="*/ 100 w 214"/>
                <a:gd name="T9" fmla="*/ 222 h 383"/>
                <a:gd name="T10" fmla="*/ 107 w 214"/>
                <a:gd name="T11" fmla="*/ 200 h 383"/>
                <a:gd name="T12" fmla="*/ 107 w 214"/>
                <a:gd name="T13" fmla="*/ 41 h 383"/>
                <a:gd name="T14" fmla="*/ 64 w 214"/>
                <a:gd name="T15" fmla="*/ 0 h 383"/>
                <a:gd name="T16" fmla="*/ 42 w 214"/>
                <a:gd name="T17" fmla="*/ 0 h 383"/>
                <a:gd name="T18" fmla="*/ 2 w 214"/>
                <a:gd name="T19" fmla="*/ 32 h 383"/>
                <a:gd name="T20" fmla="*/ 45 w 214"/>
                <a:gd name="T21" fmla="*/ 27 h 383"/>
                <a:gd name="T22" fmla="*/ 66 w 214"/>
                <a:gd name="T23" fmla="*/ 35 h 383"/>
                <a:gd name="T24" fmla="*/ 77 w 214"/>
                <a:gd name="T25" fmla="*/ 56 h 383"/>
                <a:gd name="T26" fmla="*/ 68 w 214"/>
                <a:gd name="T27" fmla="*/ 79 h 383"/>
                <a:gd name="T28" fmla="*/ 49 w 214"/>
                <a:gd name="T29" fmla="*/ 86 h 383"/>
                <a:gd name="T30" fmla="*/ 0 w 214"/>
                <a:gd name="T31" fmla="*/ 91 h 383"/>
                <a:gd name="T32" fmla="*/ 0 w 214"/>
                <a:gd name="T33" fmla="*/ 200 h 383"/>
                <a:gd name="T34" fmla="*/ 42 w 214"/>
                <a:gd name="T35" fmla="*/ 241 h 383"/>
                <a:gd name="T36" fmla="*/ 45 w 214"/>
                <a:gd name="T37" fmla="*/ 241 h 383"/>
                <a:gd name="T38" fmla="*/ 50 w 214"/>
                <a:gd name="T39" fmla="*/ 247 h 383"/>
                <a:gd name="T40" fmla="*/ 116 w 214"/>
                <a:gd name="T41" fmla="*/ 302 h 383"/>
                <a:gd name="T42" fmla="*/ 167 w 214"/>
                <a:gd name="T43" fmla="*/ 372 h 383"/>
                <a:gd name="T44" fmla="*/ 198 w 214"/>
                <a:gd name="T45" fmla="*/ 375 h 383"/>
                <a:gd name="T46" fmla="*/ 203 w 214"/>
                <a:gd name="T47" fmla="*/ 372 h 383"/>
                <a:gd name="T48" fmla="*/ 208 w 214"/>
                <a:gd name="T49" fmla="*/ 34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383">
                  <a:moveTo>
                    <a:pt x="208" y="341"/>
                  </a:moveTo>
                  <a:cubicBezTo>
                    <a:pt x="157" y="271"/>
                    <a:pt x="157" y="271"/>
                    <a:pt x="157" y="271"/>
                  </a:cubicBezTo>
                  <a:cubicBezTo>
                    <a:pt x="154" y="270"/>
                    <a:pt x="154" y="270"/>
                    <a:pt x="153" y="267"/>
                  </a:cubicBezTo>
                  <a:cubicBezTo>
                    <a:pt x="153" y="266"/>
                    <a:pt x="151" y="266"/>
                    <a:pt x="151" y="263"/>
                  </a:cubicBezTo>
                  <a:cubicBezTo>
                    <a:pt x="100" y="222"/>
                    <a:pt x="100" y="222"/>
                    <a:pt x="100" y="222"/>
                  </a:cubicBezTo>
                  <a:cubicBezTo>
                    <a:pt x="104" y="215"/>
                    <a:pt x="107" y="207"/>
                    <a:pt x="107" y="200"/>
                  </a:cubicBezTo>
                  <a:cubicBezTo>
                    <a:pt x="107" y="41"/>
                    <a:pt x="107" y="41"/>
                    <a:pt x="107" y="41"/>
                  </a:cubicBezTo>
                  <a:cubicBezTo>
                    <a:pt x="107" y="17"/>
                    <a:pt x="87" y="0"/>
                    <a:pt x="64" y="0"/>
                  </a:cubicBezTo>
                  <a:cubicBezTo>
                    <a:pt x="42" y="0"/>
                    <a:pt x="42" y="0"/>
                    <a:pt x="42" y="0"/>
                  </a:cubicBezTo>
                  <a:cubicBezTo>
                    <a:pt x="23" y="0"/>
                    <a:pt x="5" y="14"/>
                    <a:pt x="2" y="32"/>
                  </a:cubicBezTo>
                  <a:cubicBezTo>
                    <a:pt x="45" y="27"/>
                    <a:pt x="45" y="27"/>
                    <a:pt x="45" y="27"/>
                  </a:cubicBezTo>
                  <a:cubicBezTo>
                    <a:pt x="53" y="27"/>
                    <a:pt x="61" y="32"/>
                    <a:pt x="66" y="35"/>
                  </a:cubicBezTo>
                  <a:cubicBezTo>
                    <a:pt x="71" y="41"/>
                    <a:pt x="76" y="48"/>
                    <a:pt x="77" y="56"/>
                  </a:cubicBezTo>
                  <a:cubicBezTo>
                    <a:pt x="77" y="63"/>
                    <a:pt x="74" y="73"/>
                    <a:pt x="68" y="79"/>
                  </a:cubicBezTo>
                  <a:cubicBezTo>
                    <a:pt x="61" y="82"/>
                    <a:pt x="57" y="86"/>
                    <a:pt x="49" y="86"/>
                  </a:cubicBezTo>
                  <a:cubicBezTo>
                    <a:pt x="0" y="91"/>
                    <a:pt x="0" y="91"/>
                    <a:pt x="0" y="91"/>
                  </a:cubicBezTo>
                  <a:cubicBezTo>
                    <a:pt x="0" y="200"/>
                    <a:pt x="0" y="200"/>
                    <a:pt x="0" y="200"/>
                  </a:cubicBezTo>
                  <a:cubicBezTo>
                    <a:pt x="0" y="225"/>
                    <a:pt x="19" y="241"/>
                    <a:pt x="42" y="241"/>
                  </a:cubicBezTo>
                  <a:cubicBezTo>
                    <a:pt x="45" y="241"/>
                    <a:pt x="45" y="241"/>
                    <a:pt x="45" y="241"/>
                  </a:cubicBezTo>
                  <a:cubicBezTo>
                    <a:pt x="47" y="245"/>
                    <a:pt x="49" y="245"/>
                    <a:pt x="50" y="247"/>
                  </a:cubicBezTo>
                  <a:cubicBezTo>
                    <a:pt x="116" y="302"/>
                    <a:pt x="116" y="302"/>
                    <a:pt x="116" y="302"/>
                  </a:cubicBezTo>
                  <a:cubicBezTo>
                    <a:pt x="167" y="372"/>
                    <a:pt x="167" y="372"/>
                    <a:pt x="167" y="372"/>
                  </a:cubicBezTo>
                  <a:cubicBezTo>
                    <a:pt x="176" y="381"/>
                    <a:pt x="189" y="383"/>
                    <a:pt x="198" y="375"/>
                  </a:cubicBezTo>
                  <a:cubicBezTo>
                    <a:pt x="203" y="372"/>
                    <a:pt x="203" y="372"/>
                    <a:pt x="203" y="372"/>
                  </a:cubicBezTo>
                  <a:cubicBezTo>
                    <a:pt x="213" y="363"/>
                    <a:pt x="214" y="351"/>
                    <a:pt x="208" y="3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3"/>
            <p:cNvSpPr>
              <a:spLocks/>
            </p:cNvSpPr>
            <p:nvPr/>
          </p:nvSpPr>
          <p:spPr bwMode="auto">
            <a:xfrm>
              <a:off x="7951581" y="2664082"/>
              <a:ext cx="414718" cy="411096"/>
            </a:xfrm>
            <a:custGeom>
              <a:avLst/>
              <a:gdLst>
                <a:gd name="T0" fmla="*/ 50 w 97"/>
                <a:gd name="T1" fmla="*/ 96 h 96"/>
                <a:gd name="T2" fmla="*/ 97 w 97"/>
                <a:gd name="T3" fmla="*/ 47 h 96"/>
                <a:gd name="T4" fmla="*/ 50 w 97"/>
                <a:gd name="T5" fmla="*/ 0 h 96"/>
                <a:gd name="T6" fmla="*/ 0 w 97"/>
                <a:gd name="T7" fmla="*/ 47 h 96"/>
                <a:gd name="T8" fmla="*/ 50 w 97"/>
                <a:gd name="T9" fmla="*/ 96 h 96"/>
              </a:gdLst>
              <a:ahLst/>
              <a:cxnLst>
                <a:cxn ang="0">
                  <a:pos x="T0" y="T1"/>
                </a:cxn>
                <a:cxn ang="0">
                  <a:pos x="T2" y="T3"/>
                </a:cxn>
                <a:cxn ang="0">
                  <a:pos x="T4" y="T5"/>
                </a:cxn>
                <a:cxn ang="0">
                  <a:pos x="T6" y="T7"/>
                </a:cxn>
                <a:cxn ang="0">
                  <a:pos x="T8" y="T9"/>
                </a:cxn>
              </a:cxnLst>
              <a:rect l="0" t="0" r="r" b="b"/>
              <a:pathLst>
                <a:path w="97" h="96">
                  <a:moveTo>
                    <a:pt x="50" y="96"/>
                  </a:moveTo>
                  <a:cubicBezTo>
                    <a:pt x="76" y="96"/>
                    <a:pt x="97" y="75"/>
                    <a:pt x="97" y="47"/>
                  </a:cubicBezTo>
                  <a:cubicBezTo>
                    <a:pt x="97" y="21"/>
                    <a:pt x="76" y="0"/>
                    <a:pt x="50" y="0"/>
                  </a:cubicBezTo>
                  <a:cubicBezTo>
                    <a:pt x="21" y="0"/>
                    <a:pt x="0" y="21"/>
                    <a:pt x="0" y="47"/>
                  </a:cubicBezTo>
                  <a:cubicBezTo>
                    <a:pt x="0" y="75"/>
                    <a:pt x="21" y="96"/>
                    <a:pt x="50" y="9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44"/>
            <p:cNvSpPr>
              <a:spLocks/>
            </p:cNvSpPr>
            <p:nvPr/>
          </p:nvSpPr>
          <p:spPr bwMode="auto">
            <a:xfrm>
              <a:off x="8315591" y="2611563"/>
              <a:ext cx="282515" cy="682746"/>
            </a:xfrm>
            <a:custGeom>
              <a:avLst/>
              <a:gdLst>
                <a:gd name="T0" fmla="*/ 0 w 66"/>
                <a:gd name="T1" fmla="*/ 119 h 159"/>
                <a:gd name="T2" fmla="*/ 17 w 66"/>
                <a:gd name="T3" fmla="*/ 157 h 159"/>
                <a:gd name="T4" fmla="*/ 17 w 66"/>
                <a:gd name="T5" fmla="*/ 159 h 159"/>
                <a:gd name="T6" fmla="*/ 61 w 66"/>
                <a:gd name="T7" fmla="*/ 111 h 159"/>
                <a:gd name="T8" fmla="*/ 66 w 66"/>
                <a:gd name="T9" fmla="*/ 99 h 159"/>
                <a:gd name="T10" fmla="*/ 66 w 66"/>
                <a:gd name="T11" fmla="*/ 99 h 159"/>
                <a:gd name="T12" fmla="*/ 66 w 66"/>
                <a:gd name="T13" fmla="*/ 21 h 159"/>
                <a:gd name="T14" fmla="*/ 45 w 66"/>
                <a:gd name="T15" fmla="*/ 0 h 159"/>
                <a:gd name="T16" fmla="*/ 25 w 66"/>
                <a:gd name="T17" fmla="*/ 21 h 159"/>
                <a:gd name="T18" fmla="*/ 25 w 66"/>
                <a:gd name="T19" fmla="*/ 91 h 159"/>
                <a:gd name="T20" fmla="*/ 0 w 66"/>
                <a:gd name="T21" fmla="*/ 11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59">
                  <a:moveTo>
                    <a:pt x="0" y="119"/>
                  </a:moveTo>
                  <a:cubicBezTo>
                    <a:pt x="12" y="130"/>
                    <a:pt x="17" y="141"/>
                    <a:pt x="17" y="157"/>
                  </a:cubicBezTo>
                  <a:cubicBezTo>
                    <a:pt x="17" y="159"/>
                    <a:pt x="17" y="159"/>
                    <a:pt x="17" y="159"/>
                  </a:cubicBezTo>
                  <a:cubicBezTo>
                    <a:pt x="61" y="111"/>
                    <a:pt x="61" y="111"/>
                    <a:pt x="61" y="111"/>
                  </a:cubicBezTo>
                  <a:cubicBezTo>
                    <a:pt x="65" y="108"/>
                    <a:pt x="66" y="104"/>
                    <a:pt x="66" y="99"/>
                  </a:cubicBezTo>
                  <a:cubicBezTo>
                    <a:pt x="66" y="99"/>
                    <a:pt x="66" y="99"/>
                    <a:pt x="66" y="99"/>
                  </a:cubicBezTo>
                  <a:cubicBezTo>
                    <a:pt x="66" y="21"/>
                    <a:pt x="66" y="21"/>
                    <a:pt x="66" y="21"/>
                  </a:cubicBezTo>
                  <a:cubicBezTo>
                    <a:pt x="66" y="10"/>
                    <a:pt x="57" y="0"/>
                    <a:pt x="45" y="0"/>
                  </a:cubicBezTo>
                  <a:cubicBezTo>
                    <a:pt x="35" y="0"/>
                    <a:pt x="25" y="10"/>
                    <a:pt x="25" y="21"/>
                  </a:cubicBezTo>
                  <a:cubicBezTo>
                    <a:pt x="25" y="91"/>
                    <a:pt x="25" y="91"/>
                    <a:pt x="25" y="91"/>
                  </a:cubicBezTo>
                  <a:lnTo>
                    <a:pt x="0" y="119"/>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45"/>
            <p:cNvSpPr>
              <a:spLocks/>
            </p:cNvSpPr>
            <p:nvPr/>
          </p:nvSpPr>
          <p:spPr bwMode="auto">
            <a:xfrm>
              <a:off x="7283323" y="3982487"/>
              <a:ext cx="822192" cy="391175"/>
            </a:xfrm>
            <a:custGeom>
              <a:avLst/>
              <a:gdLst>
                <a:gd name="T0" fmla="*/ 141 w 192"/>
                <a:gd name="T1" fmla="*/ 19 h 91"/>
                <a:gd name="T2" fmla="*/ 104 w 192"/>
                <a:gd name="T3" fmla="*/ 36 h 91"/>
                <a:gd name="T4" fmla="*/ 38 w 192"/>
                <a:gd name="T5" fmla="*/ 4 h 91"/>
                <a:gd name="T6" fmla="*/ 9 w 192"/>
                <a:gd name="T7" fmla="*/ 15 h 91"/>
                <a:gd name="T8" fmla="*/ 5 w 192"/>
                <a:gd name="T9" fmla="*/ 22 h 91"/>
                <a:gd name="T10" fmla="*/ 16 w 192"/>
                <a:gd name="T11" fmla="*/ 51 h 91"/>
                <a:gd name="T12" fmla="*/ 93 w 192"/>
                <a:gd name="T13" fmla="*/ 89 h 91"/>
                <a:gd name="T14" fmla="*/ 107 w 192"/>
                <a:gd name="T15" fmla="*/ 91 h 91"/>
                <a:gd name="T16" fmla="*/ 116 w 192"/>
                <a:gd name="T17" fmla="*/ 88 h 91"/>
                <a:gd name="T18" fmla="*/ 192 w 192"/>
                <a:gd name="T19" fmla="*/ 53 h 91"/>
                <a:gd name="T20" fmla="*/ 185 w 192"/>
                <a:gd name="T21" fmla="*/ 48 h 91"/>
                <a:gd name="T22" fmla="*/ 141 w 192"/>
                <a:gd name="T23"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91">
                  <a:moveTo>
                    <a:pt x="141" y="19"/>
                  </a:moveTo>
                  <a:cubicBezTo>
                    <a:pt x="104" y="36"/>
                    <a:pt x="104" y="36"/>
                    <a:pt x="104" y="36"/>
                  </a:cubicBezTo>
                  <a:cubicBezTo>
                    <a:pt x="38" y="4"/>
                    <a:pt x="38" y="4"/>
                    <a:pt x="38" y="4"/>
                  </a:cubicBezTo>
                  <a:cubicBezTo>
                    <a:pt x="27" y="0"/>
                    <a:pt x="14" y="4"/>
                    <a:pt x="9" y="15"/>
                  </a:cubicBezTo>
                  <a:cubicBezTo>
                    <a:pt x="5" y="22"/>
                    <a:pt x="5" y="22"/>
                    <a:pt x="5" y="22"/>
                  </a:cubicBezTo>
                  <a:cubicBezTo>
                    <a:pt x="0" y="33"/>
                    <a:pt x="5" y="46"/>
                    <a:pt x="16" y="51"/>
                  </a:cubicBezTo>
                  <a:cubicBezTo>
                    <a:pt x="93" y="89"/>
                    <a:pt x="93" y="89"/>
                    <a:pt x="93" y="89"/>
                  </a:cubicBezTo>
                  <a:cubicBezTo>
                    <a:pt x="100" y="91"/>
                    <a:pt x="102" y="91"/>
                    <a:pt x="107" y="91"/>
                  </a:cubicBezTo>
                  <a:cubicBezTo>
                    <a:pt x="111" y="91"/>
                    <a:pt x="112" y="89"/>
                    <a:pt x="116" y="88"/>
                  </a:cubicBezTo>
                  <a:cubicBezTo>
                    <a:pt x="192" y="53"/>
                    <a:pt x="192" y="53"/>
                    <a:pt x="192" y="53"/>
                  </a:cubicBezTo>
                  <a:cubicBezTo>
                    <a:pt x="185" y="48"/>
                    <a:pt x="185" y="48"/>
                    <a:pt x="185" y="48"/>
                  </a:cubicBezTo>
                  <a:cubicBezTo>
                    <a:pt x="165" y="46"/>
                    <a:pt x="150" y="36"/>
                    <a:pt x="141" y="19"/>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56"/>
          <p:cNvGrpSpPr/>
          <p:nvPr/>
        </p:nvGrpSpPr>
        <p:grpSpPr>
          <a:xfrm>
            <a:off x="4586215" y="2939502"/>
            <a:ext cx="1794696" cy="1794697"/>
            <a:chOff x="4157772" y="3247223"/>
            <a:chExt cx="1794696" cy="1794697"/>
          </a:xfrm>
        </p:grpSpPr>
        <p:sp>
          <p:nvSpPr>
            <p:cNvPr id="58" name="Freeform 146"/>
            <p:cNvSpPr>
              <a:spLocks/>
            </p:cNvSpPr>
            <p:nvPr/>
          </p:nvSpPr>
          <p:spPr bwMode="auto">
            <a:xfrm>
              <a:off x="5228070" y="3656508"/>
              <a:ext cx="724398" cy="488969"/>
            </a:xfrm>
            <a:custGeom>
              <a:avLst/>
              <a:gdLst>
                <a:gd name="T0" fmla="*/ 154 w 169"/>
                <a:gd name="T1" fmla="*/ 3 h 114"/>
                <a:gd name="T2" fmla="*/ 128 w 169"/>
                <a:gd name="T3" fmla="*/ 12 h 114"/>
                <a:gd name="T4" fmla="*/ 101 w 169"/>
                <a:gd name="T5" fmla="*/ 63 h 114"/>
                <a:gd name="T6" fmla="*/ 34 w 169"/>
                <a:gd name="T7" fmla="*/ 22 h 114"/>
                <a:gd name="T8" fmla="*/ 5 w 169"/>
                <a:gd name="T9" fmla="*/ 28 h 114"/>
                <a:gd name="T10" fmla="*/ 10 w 169"/>
                <a:gd name="T11" fmla="*/ 56 h 114"/>
                <a:gd name="T12" fmla="*/ 96 w 169"/>
                <a:gd name="T13" fmla="*/ 109 h 114"/>
                <a:gd name="T14" fmla="*/ 125 w 169"/>
                <a:gd name="T15" fmla="*/ 104 h 114"/>
                <a:gd name="T16" fmla="*/ 125 w 169"/>
                <a:gd name="T17" fmla="*/ 104 h 114"/>
                <a:gd name="T18" fmla="*/ 126 w 169"/>
                <a:gd name="T19" fmla="*/ 99 h 114"/>
                <a:gd name="T20" fmla="*/ 162 w 169"/>
                <a:gd name="T21" fmla="*/ 31 h 114"/>
                <a:gd name="T22" fmla="*/ 154 w 169"/>
                <a:gd name="T2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14">
                  <a:moveTo>
                    <a:pt x="154" y="3"/>
                  </a:moveTo>
                  <a:cubicBezTo>
                    <a:pt x="145" y="0"/>
                    <a:pt x="131" y="3"/>
                    <a:pt x="128" y="12"/>
                  </a:cubicBezTo>
                  <a:cubicBezTo>
                    <a:pt x="101" y="63"/>
                    <a:pt x="101" y="63"/>
                    <a:pt x="101" y="63"/>
                  </a:cubicBezTo>
                  <a:cubicBezTo>
                    <a:pt x="34" y="22"/>
                    <a:pt x="34" y="22"/>
                    <a:pt x="34" y="22"/>
                  </a:cubicBezTo>
                  <a:cubicBezTo>
                    <a:pt x="24" y="15"/>
                    <a:pt x="10" y="18"/>
                    <a:pt x="5" y="28"/>
                  </a:cubicBezTo>
                  <a:cubicBezTo>
                    <a:pt x="0" y="36"/>
                    <a:pt x="2" y="50"/>
                    <a:pt x="10" y="56"/>
                  </a:cubicBezTo>
                  <a:cubicBezTo>
                    <a:pt x="96" y="109"/>
                    <a:pt x="96" y="109"/>
                    <a:pt x="96" y="109"/>
                  </a:cubicBezTo>
                  <a:cubicBezTo>
                    <a:pt x="106" y="114"/>
                    <a:pt x="119" y="112"/>
                    <a:pt x="125" y="104"/>
                  </a:cubicBezTo>
                  <a:cubicBezTo>
                    <a:pt x="125" y="104"/>
                    <a:pt x="125" y="104"/>
                    <a:pt x="125" y="104"/>
                  </a:cubicBezTo>
                  <a:cubicBezTo>
                    <a:pt x="125" y="101"/>
                    <a:pt x="126" y="101"/>
                    <a:pt x="126" y="99"/>
                  </a:cubicBezTo>
                  <a:cubicBezTo>
                    <a:pt x="162" y="31"/>
                    <a:pt x="162" y="31"/>
                    <a:pt x="162" y="31"/>
                  </a:cubicBezTo>
                  <a:cubicBezTo>
                    <a:pt x="169" y="22"/>
                    <a:pt x="166" y="9"/>
                    <a:pt x="154" y="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9" name="Oval 147"/>
            <p:cNvSpPr>
              <a:spLocks noChangeArrowheads="1"/>
            </p:cNvSpPr>
            <p:nvPr/>
          </p:nvSpPr>
          <p:spPr bwMode="auto">
            <a:xfrm>
              <a:off x="5309565" y="3247223"/>
              <a:ext cx="411096" cy="4129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48"/>
            <p:cNvSpPr>
              <a:spLocks/>
            </p:cNvSpPr>
            <p:nvPr/>
          </p:nvSpPr>
          <p:spPr bwMode="auto">
            <a:xfrm>
              <a:off x="4594222" y="3491707"/>
              <a:ext cx="479914" cy="503457"/>
            </a:xfrm>
            <a:custGeom>
              <a:avLst/>
              <a:gdLst>
                <a:gd name="T0" fmla="*/ 14 w 112"/>
                <a:gd name="T1" fmla="*/ 111 h 117"/>
                <a:gd name="T2" fmla="*/ 41 w 112"/>
                <a:gd name="T3" fmla="*/ 101 h 117"/>
                <a:gd name="T4" fmla="*/ 66 w 112"/>
                <a:gd name="T5" fmla="*/ 50 h 117"/>
                <a:gd name="T6" fmla="*/ 90 w 112"/>
                <a:gd name="T7" fmla="*/ 61 h 117"/>
                <a:gd name="T8" fmla="*/ 99 w 112"/>
                <a:gd name="T9" fmla="*/ 45 h 117"/>
                <a:gd name="T10" fmla="*/ 112 w 112"/>
                <a:gd name="T11" fmla="*/ 27 h 117"/>
                <a:gd name="T12" fmla="*/ 69 w 112"/>
                <a:gd name="T13" fmla="*/ 4 h 117"/>
                <a:gd name="T14" fmla="*/ 44 w 112"/>
                <a:gd name="T15" fmla="*/ 8 h 117"/>
                <a:gd name="T16" fmla="*/ 39 w 112"/>
                <a:gd name="T17" fmla="*/ 14 h 117"/>
                <a:gd name="T18" fmla="*/ 6 w 112"/>
                <a:gd name="T19" fmla="*/ 84 h 117"/>
                <a:gd name="T20" fmla="*/ 14 w 112"/>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7">
                  <a:moveTo>
                    <a:pt x="14" y="111"/>
                  </a:moveTo>
                  <a:cubicBezTo>
                    <a:pt x="25" y="117"/>
                    <a:pt x="36" y="113"/>
                    <a:pt x="41" y="101"/>
                  </a:cubicBezTo>
                  <a:cubicBezTo>
                    <a:pt x="66" y="50"/>
                    <a:pt x="66" y="50"/>
                    <a:pt x="66" y="50"/>
                  </a:cubicBezTo>
                  <a:cubicBezTo>
                    <a:pt x="90" y="61"/>
                    <a:pt x="90" y="61"/>
                    <a:pt x="90" y="61"/>
                  </a:cubicBezTo>
                  <a:cubicBezTo>
                    <a:pt x="99" y="45"/>
                    <a:pt x="99" y="45"/>
                    <a:pt x="99" y="45"/>
                  </a:cubicBezTo>
                  <a:cubicBezTo>
                    <a:pt x="99" y="38"/>
                    <a:pt x="107" y="33"/>
                    <a:pt x="112" y="27"/>
                  </a:cubicBezTo>
                  <a:cubicBezTo>
                    <a:pt x="69" y="4"/>
                    <a:pt x="69" y="4"/>
                    <a:pt x="69" y="4"/>
                  </a:cubicBezTo>
                  <a:cubicBezTo>
                    <a:pt x="63" y="0"/>
                    <a:pt x="49" y="2"/>
                    <a:pt x="44" y="8"/>
                  </a:cubicBezTo>
                  <a:cubicBezTo>
                    <a:pt x="41" y="11"/>
                    <a:pt x="41" y="12"/>
                    <a:pt x="39" y="14"/>
                  </a:cubicBezTo>
                  <a:cubicBezTo>
                    <a:pt x="6" y="84"/>
                    <a:pt x="6" y="84"/>
                    <a:pt x="6" y="84"/>
                  </a:cubicBezTo>
                  <a:cubicBezTo>
                    <a:pt x="0" y="94"/>
                    <a:pt x="5" y="105"/>
                    <a:pt x="14" y="111"/>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9"/>
            <p:cNvSpPr>
              <a:spLocks/>
            </p:cNvSpPr>
            <p:nvPr/>
          </p:nvSpPr>
          <p:spPr bwMode="auto">
            <a:xfrm>
              <a:off x="4701070" y="3565958"/>
              <a:ext cx="1006914" cy="1475962"/>
            </a:xfrm>
            <a:custGeom>
              <a:avLst/>
              <a:gdLst>
                <a:gd name="T0" fmla="*/ 175 w 235"/>
                <a:gd name="T1" fmla="*/ 231 h 344"/>
                <a:gd name="T2" fmla="*/ 168 w 235"/>
                <a:gd name="T3" fmla="*/ 225 h 344"/>
                <a:gd name="T4" fmla="*/ 162 w 235"/>
                <a:gd name="T5" fmla="*/ 223 h 344"/>
                <a:gd name="T6" fmla="*/ 111 w 235"/>
                <a:gd name="T7" fmla="*/ 203 h 344"/>
                <a:gd name="T8" fmla="*/ 162 w 235"/>
                <a:gd name="T9" fmla="*/ 104 h 344"/>
                <a:gd name="T10" fmla="*/ 132 w 235"/>
                <a:gd name="T11" fmla="*/ 86 h 344"/>
                <a:gd name="T12" fmla="*/ 120 w 235"/>
                <a:gd name="T13" fmla="*/ 46 h 344"/>
                <a:gd name="T14" fmla="*/ 145 w 235"/>
                <a:gd name="T15" fmla="*/ 32 h 344"/>
                <a:gd name="T16" fmla="*/ 161 w 235"/>
                <a:gd name="T17" fmla="*/ 34 h 344"/>
                <a:gd name="T18" fmla="*/ 177 w 235"/>
                <a:gd name="T19" fmla="*/ 46 h 344"/>
                <a:gd name="T20" fmla="*/ 157 w 235"/>
                <a:gd name="T21" fmla="*/ 21 h 344"/>
                <a:gd name="T22" fmla="*/ 138 w 235"/>
                <a:gd name="T23" fmla="*/ 10 h 344"/>
                <a:gd name="T24" fmla="*/ 82 w 235"/>
                <a:gd name="T25" fmla="*/ 30 h 344"/>
                <a:gd name="T26" fmla="*/ 10 w 235"/>
                <a:gd name="T27" fmla="*/ 172 h 344"/>
                <a:gd name="T28" fmla="*/ 30 w 235"/>
                <a:gd name="T29" fmla="*/ 228 h 344"/>
                <a:gd name="T30" fmla="*/ 49 w 235"/>
                <a:gd name="T31" fmla="*/ 237 h 344"/>
                <a:gd name="T32" fmla="*/ 73 w 235"/>
                <a:gd name="T33" fmla="*/ 241 h 344"/>
                <a:gd name="T34" fmla="*/ 140 w 235"/>
                <a:gd name="T35" fmla="*/ 268 h 344"/>
                <a:gd name="T36" fmla="*/ 188 w 235"/>
                <a:gd name="T37" fmla="*/ 334 h 344"/>
                <a:gd name="T38" fmla="*/ 219 w 235"/>
                <a:gd name="T39" fmla="*/ 338 h 344"/>
                <a:gd name="T40" fmla="*/ 225 w 235"/>
                <a:gd name="T41" fmla="*/ 334 h 344"/>
                <a:gd name="T42" fmla="*/ 229 w 235"/>
                <a:gd name="T43" fmla="*/ 302 h 344"/>
                <a:gd name="T44" fmla="*/ 175 w 235"/>
                <a:gd name="T45" fmla="*/ 2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344">
                  <a:moveTo>
                    <a:pt x="175" y="231"/>
                  </a:moveTo>
                  <a:cubicBezTo>
                    <a:pt x="174" y="230"/>
                    <a:pt x="172" y="228"/>
                    <a:pt x="168" y="225"/>
                  </a:cubicBezTo>
                  <a:cubicBezTo>
                    <a:pt x="166" y="224"/>
                    <a:pt x="164" y="224"/>
                    <a:pt x="162" y="223"/>
                  </a:cubicBezTo>
                  <a:cubicBezTo>
                    <a:pt x="111" y="203"/>
                    <a:pt x="111" y="203"/>
                    <a:pt x="111" y="203"/>
                  </a:cubicBezTo>
                  <a:cubicBezTo>
                    <a:pt x="162" y="104"/>
                    <a:pt x="162" y="104"/>
                    <a:pt x="162" y="104"/>
                  </a:cubicBezTo>
                  <a:cubicBezTo>
                    <a:pt x="132" y="86"/>
                    <a:pt x="132" y="86"/>
                    <a:pt x="132" y="86"/>
                  </a:cubicBezTo>
                  <a:cubicBezTo>
                    <a:pt x="117" y="77"/>
                    <a:pt x="114" y="59"/>
                    <a:pt x="120" y="46"/>
                  </a:cubicBezTo>
                  <a:cubicBezTo>
                    <a:pt x="126" y="36"/>
                    <a:pt x="136" y="32"/>
                    <a:pt x="145" y="32"/>
                  </a:cubicBezTo>
                  <a:cubicBezTo>
                    <a:pt x="152" y="32"/>
                    <a:pt x="157" y="33"/>
                    <a:pt x="161" y="34"/>
                  </a:cubicBezTo>
                  <a:cubicBezTo>
                    <a:pt x="177" y="46"/>
                    <a:pt x="177" y="46"/>
                    <a:pt x="177" y="46"/>
                  </a:cubicBezTo>
                  <a:cubicBezTo>
                    <a:pt x="175" y="34"/>
                    <a:pt x="168" y="26"/>
                    <a:pt x="157" y="21"/>
                  </a:cubicBezTo>
                  <a:cubicBezTo>
                    <a:pt x="138" y="10"/>
                    <a:pt x="138" y="10"/>
                    <a:pt x="138" y="10"/>
                  </a:cubicBezTo>
                  <a:cubicBezTo>
                    <a:pt x="117" y="0"/>
                    <a:pt x="91" y="8"/>
                    <a:pt x="82" y="30"/>
                  </a:cubicBezTo>
                  <a:cubicBezTo>
                    <a:pt x="10" y="172"/>
                    <a:pt x="10" y="172"/>
                    <a:pt x="10" y="172"/>
                  </a:cubicBezTo>
                  <a:cubicBezTo>
                    <a:pt x="0" y="192"/>
                    <a:pt x="10" y="216"/>
                    <a:pt x="30" y="228"/>
                  </a:cubicBezTo>
                  <a:cubicBezTo>
                    <a:pt x="49" y="237"/>
                    <a:pt x="49" y="237"/>
                    <a:pt x="49" y="237"/>
                  </a:cubicBezTo>
                  <a:cubicBezTo>
                    <a:pt x="57" y="241"/>
                    <a:pt x="65" y="241"/>
                    <a:pt x="73" y="241"/>
                  </a:cubicBezTo>
                  <a:cubicBezTo>
                    <a:pt x="140" y="268"/>
                    <a:pt x="140" y="268"/>
                    <a:pt x="140" y="268"/>
                  </a:cubicBezTo>
                  <a:cubicBezTo>
                    <a:pt x="188" y="334"/>
                    <a:pt x="188" y="334"/>
                    <a:pt x="188" y="334"/>
                  </a:cubicBezTo>
                  <a:cubicBezTo>
                    <a:pt x="196" y="344"/>
                    <a:pt x="209" y="344"/>
                    <a:pt x="219" y="338"/>
                  </a:cubicBezTo>
                  <a:cubicBezTo>
                    <a:pt x="225" y="334"/>
                    <a:pt x="225" y="334"/>
                    <a:pt x="225" y="334"/>
                  </a:cubicBezTo>
                  <a:cubicBezTo>
                    <a:pt x="233" y="325"/>
                    <a:pt x="235" y="311"/>
                    <a:pt x="229" y="302"/>
                  </a:cubicBezTo>
                  <a:lnTo>
                    <a:pt x="175" y="23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0"/>
            <p:cNvSpPr>
              <a:spLocks/>
            </p:cNvSpPr>
            <p:nvPr/>
          </p:nvSpPr>
          <p:spPr bwMode="auto">
            <a:xfrm>
              <a:off x="4157772" y="4523975"/>
              <a:ext cx="778728" cy="304247"/>
            </a:xfrm>
            <a:custGeom>
              <a:avLst/>
              <a:gdLst>
                <a:gd name="T0" fmla="*/ 151 w 182"/>
                <a:gd name="T1" fmla="*/ 14 h 71"/>
                <a:gd name="T2" fmla="*/ 135 w 182"/>
                <a:gd name="T3" fmla="*/ 0 h 71"/>
                <a:gd name="T4" fmla="*/ 105 w 182"/>
                <a:gd name="T5" fmla="*/ 21 h 71"/>
                <a:gd name="T6" fmla="*/ 27 w 182"/>
                <a:gd name="T7" fmla="*/ 14 h 71"/>
                <a:gd name="T8" fmla="*/ 3 w 182"/>
                <a:gd name="T9" fmla="*/ 33 h 71"/>
                <a:gd name="T10" fmla="*/ 3 w 182"/>
                <a:gd name="T11" fmla="*/ 41 h 71"/>
                <a:gd name="T12" fmla="*/ 23 w 182"/>
                <a:gd name="T13" fmla="*/ 63 h 71"/>
                <a:gd name="T14" fmla="*/ 111 w 182"/>
                <a:gd name="T15" fmla="*/ 71 h 71"/>
                <a:gd name="T16" fmla="*/ 117 w 182"/>
                <a:gd name="T17" fmla="*/ 71 h 71"/>
                <a:gd name="T18" fmla="*/ 124 w 182"/>
                <a:gd name="T19" fmla="*/ 67 h 71"/>
                <a:gd name="T20" fmla="*/ 182 w 182"/>
                <a:gd name="T21" fmla="*/ 27 h 71"/>
                <a:gd name="T22" fmla="*/ 171 w 182"/>
                <a:gd name="T23" fmla="*/ 24 h 71"/>
                <a:gd name="T24" fmla="*/ 151 w 182"/>
                <a:gd name="T25"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71">
                  <a:moveTo>
                    <a:pt x="151" y="14"/>
                  </a:moveTo>
                  <a:cubicBezTo>
                    <a:pt x="143" y="10"/>
                    <a:pt x="138" y="5"/>
                    <a:pt x="135" y="0"/>
                  </a:cubicBezTo>
                  <a:cubicBezTo>
                    <a:pt x="105" y="21"/>
                    <a:pt x="105" y="21"/>
                    <a:pt x="105" y="21"/>
                  </a:cubicBezTo>
                  <a:cubicBezTo>
                    <a:pt x="27" y="14"/>
                    <a:pt x="27" y="14"/>
                    <a:pt x="27" y="14"/>
                  </a:cubicBezTo>
                  <a:cubicBezTo>
                    <a:pt x="13" y="12"/>
                    <a:pt x="4" y="22"/>
                    <a:pt x="3" y="33"/>
                  </a:cubicBezTo>
                  <a:cubicBezTo>
                    <a:pt x="3" y="41"/>
                    <a:pt x="3" y="41"/>
                    <a:pt x="3" y="41"/>
                  </a:cubicBezTo>
                  <a:cubicBezTo>
                    <a:pt x="0" y="52"/>
                    <a:pt x="10" y="63"/>
                    <a:pt x="23" y="63"/>
                  </a:cubicBezTo>
                  <a:cubicBezTo>
                    <a:pt x="111" y="71"/>
                    <a:pt x="111" y="71"/>
                    <a:pt x="111" y="71"/>
                  </a:cubicBezTo>
                  <a:cubicBezTo>
                    <a:pt x="112" y="71"/>
                    <a:pt x="116" y="71"/>
                    <a:pt x="117" y="71"/>
                  </a:cubicBezTo>
                  <a:cubicBezTo>
                    <a:pt x="119" y="70"/>
                    <a:pt x="123" y="70"/>
                    <a:pt x="124" y="67"/>
                  </a:cubicBezTo>
                  <a:cubicBezTo>
                    <a:pt x="182" y="27"/>
                    <a:pt x="182" y="27"/>
                    <a:pt x="182" y="27"/>
                  </a:cubicBezTo>
                  <a:cubicBezTo>
                    <a:pt x="178" y="25"/>
                    <a:pt x="174" y="25"/>
                    <a:pt x="171" y="24"/>
                  </a:cubicBezTo>
                  <a:lnTo>
                    <a:pt x="151" y="1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62"/>
          <p:cNvGrpSpPr/>
          <p:nvPr/>
        </p:nvGrpSpPr>
        <p:grpSpPr>
          <a:xfrm>
            <a:off x="290078" y="3027637"/>
            <a:ext cx="2296344" cy="1258642"/>
            <a:chOff x="2444341" y="2560855"/>
            <a:chExt cx="2296344" cy="1258642"/>
          </a:xfrm>
        </p:grpSpPr>
        <p:sp>
          <p:nvSpPr>
            <p:cNvPr id="64" name="Freeform 151"/>
            <p:cNvSpPr>
              <a:spLocks/>
            </p:cNvSpPr>
            <p:nvPr/>
          </p:nvSpPr>
          <p:spPr bwMode="auto">
            <a:xfrm>
              <a:off x="4175654" y="2808962"/>
              <a:ext cx="565031" cy="443694"/>
            </a:xfrm>
            <a:custGeom>
              <a:avLst/>
              <a:gdLst>
                <a:gd name="T0" fmla="*/ 119 w 132"/>
                <a:gd name="T1" fmla="*/ 9 h 103"/>
                <a:gd name="T2" fmla="*/ 90 w 132"/>
                <a:gd name="T3" fmla="*/ 11 h 103"/>
                <a:gd name="T4" fmla="*/ 48 w 132"/>
                <a:gd name="T5" fmla="*/ 60 h 103"/>
                <a:gd name="T6" fmla="*/ 5 w 132"/>
                <a:gd name="T7" fmla="*/ 48 h 103"/>
                <a:gd name="T8" fmla="*/ 5 w 132"/>
                <a:gd name="T9" fmla="*/ 50 h 103"/>
                <a:gd name="T10" fmla="*/ 0 w 132"/>
                <a:gd name="T11" fmla="*/ 87 h 103"/>
                <a:gd name="T12" fmla="*/ 0 w 132"/>
                <a:gd name="T13" fmla="*/ 90 h 103"/>
                <a:gd name="T14" fmla="*/ 46 w 132"/>
                <a:gd name="T15" fmla="*/ 102 h 103"/>
                <a:gd name="T16" fmla="*/ 57 w 132"/>
                <a:gd name="T17" fmla="*/ 102 h 103"/>
                <a:gd name="T18" fmla="*/ 73 w 132"/>
                <a:gd name="T19" fmla="*/ 95 h 103"/>
                <a:gd name="T20" fmla="*/ 124 w 132"/>
                <a:gd name="T21" fmla="*/ 38 h 103"/>
                <a:gd name="T22" fmla="*/ 119 w 132"/>
                <a:gd name="T23"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3">
                  <a:moveTo>
                    <a:pt x="119" y="9"/>
                  </a:moveTo>
                  <a:cubicBezTo>
                    <a:pt x="112" y="0"/>
                    <a:pt x="98" y="0"/>
                    <a:pt x="90" y="11"/>
                  </a:cubicBezTo>
                  <a:cubicBezTo>
                    <a:pt x="48" y="60"/>
                    <a:pt x="48" y="60"/>
                    <a:pt x="48" y="60"/>
                  </a:cubicBezTo>
                  <a:cubicBezTo>
                    <a:pt x="5" y="48"/>
                    <a:pt x="5" y="48"/>
                    <a:pt x="5" y="48"/>
                  </a:cubicBezTo>
                  <a:cubicBezTo>
                    <a:pt x="5" y="50"/>
                    <a:pt x="5" y="50"/>
                    <a:pt x="5" y="50"/>
                  </a:cubicBezTo>
                  <a:cubicBezTo>
                    <a:pt x="8" y="63"/>
                    <a:pt x="8" y="76"/>
                    <a:pt x="0" y="87"/>
                  </a:cubicBezTo>
                  <a:cubicBezTo>
                    <a:pt x="0" y="90"/>
                    <a:pt x="0" y="90"/>
                    <a:pt x="0" y="90"/>
                  </a:cubicBezTo>
                  <a:cubicBezTo>
                    <a:pt x="46" y="102"/>
                    <a:pt x="46" y="102"/>
                    <a:pt x="46" y="102"/>
                  </a:cubicBezTo>
                  <a:cubicBezTo>
                    <a:pt x="49" y="103"/>
                    <a:pt x="54" y="103"/>
                    <a:pt x="57" y="102"/>
                  </a:cubicBezTo>
                  <a:cubicBezTo>
                    <a:pt x="62" y="102"/>
                    <a:pt x="68" y="100"/>
                    <a:pt x="73" y="95"/>
                  </a:cubicBezTo>
                  <a:cubicBezTo>
                    <a:pt x="124" y="38"/>
                    <a:pt x="124" y="38"/>
                    <a:pt x="124" y="38"/>
                  </a:cubicBezTo>
                  <a:cubicBezTo>
                    <a:pt x="132" y="28"/>
                    <a:pt x="129" y="15"/>
                    <a:pt x="119" y="9"/>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52"/>
            <p:cNvSpPr>
              <a:spLocks/>
            </p:cNvSpPr>
            <p:nvPr/>
          </p:nvSpPr>
          <p:spPr bwMode="auto">
            <a:xfrm>
              <a:off x="4106836" y="2560855"/>
              <a:ext cx="411096" cy="412907"/>
            </a:xfrm>
            <a:custGeom>
              <a:avLst/>
              <a:gdLst>
                <a:gd name="T0" fmla="*/ 46 w 96"/>
                <a:gd name="T1" fmla="*/ 96 h 96"/>
                <a:gd name="T2" fmla="*/ 96 w 96"/>
                <a:gd name="T3" fmla="*/ 46 h 96"/>
                <a:gd name="T4" fmla="*/ 46 w 96"/>
                <a:gd name="T5" fmla="*/ 0 h 96"/>
                <a:gd name="T6" fmla="*/ 0 w 96"/>
                <a:gd name="T7" fmla="*/ 46 h 96"/>
                <a:gd name="T8" fmla="*/ 46 w 96"/>
                <a:gd name="T9" fmla="*/ 96 h 96"/>
              </a:gdLst>
              <a:ahLst/>
              <a:cxnLst>
                <a:cxn ang="0">
                  <a:pos x="T0" y="T1"/>
                </a:cxn>
                <a:cxn ang="0">
                  <a:pos x="T2" y="T3"/>
                </a:cxn>
                <a:cxn ang="0">
                  <a:pos x="T4" y="T5"/>
                </a:cxn>
                <a:cxn ang="0">
                  <a:pos x="T6" y="T7"/>
                </a:cxn>
                <a:cxn ang="0">
                  <a:pos x="T8" y="T9"/>
                </a:cxn>
              </a:cxnLst>
              <a:rect l="0" t="0" r="r" b="b"/>
              <a:pathLst>
                <a:path w="96" h="96">
                  <a:moveTo>
                    <a:pt x="46" y="96"/>
                  </a:moveTo>
                  <a:cubicBezTo>
                    <a:pt x="73" y="96"/>
                    <a:pt x="96" y="73"/>
                    <a:pt x="96" y="46"/>
                  </a:cubicBezTo>
                  <a:cubicBezTo>
                    <a:pt x="96" y="20"/>
                    <a:pt x="73" y="0"/>
                    <a:pt x="46" y="0"/>
                  </a:cubicBezTo>
                  <a:cubicBezTo>
                    <a:pt x="21" y="0"/>
                    <a:pt x="0" y="20"/>
                    <a:pt x="0" y="46"/>
                  </a:cubicBezTo>
                  <a:cubicBezTo>
                    <a:pt x="0" y="73"/>
                    <a:pt x="21" y="96"/>
                    <a:pt x="46" y="96"/>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53"/>
            <p:cNvSpPr>
              <a:spLocks/>
            </p:cNvSpPr>
            <p:nvPr/>
          </p:nvSpPr>
          <p:spPr bwMode="auto">
            <a:xfrm>
              <a:off x="3717472" y="2955652"/>
              <a:ext cx="394797" cy="863845"/>
            </a:xfrm>
            <a:custGeom>
              <a:avLst/>
              <a:gdLst>
                <a:gd name="T0" fmla="*/ 43 w 92"/>
                <a:gd name="T1" fmla="*/ 115 h 201"/>
                <a:gd name="T2" fmla="*/ 80 w 92"/>
                <a:gd name="T3" fmla="*/ 31 h 201"/>
                <a:gd name="T4" fmla="*/ 71 w 92"/>
                <a:gd name="T5" fmla="*/ 4 h 201"/>
                <a:gd name="T6" fmla="*/ 45 w 92"/>
                <a:gd name="T7" fmla="*/ 14 h 201"/>
                <a:gd name="T8" fmla="*/ 3 w 92"/>
                <a:gd name="T9" fmla="*/ 105 h 201"/>
                <a:gd name="T10" fmla="*/ 3 w 92"/>
                <a:gd name="T11" fmla="*/ 116 h 201"/>
                <a:gd name="T12" fmla="*/ 6 w 92"/>
                <a:gd name="T13" fmla="*/ 132 h 201"/>
                <a:gd name="T14" fmla="*/ 53 w 92"/>
                <a:gd name="T15" fmla="*/ 192 h 201"/>
                <a:gd name="T16" fmla="*/ 80 w 92"/>
                <a:gd name="T17" fmla="*/ 194 h 201"/>
                <a:gd name="T18" fmla="*/ 84 w 92"/>
                <a:gd name="T19" fmla="*/ 166 h 201"/>
                <a:gd name="T20" fmla="*/ 43 w 92"/>
                <a:gd name="T21" fmla="*/ 1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01">
                  <a:moveTo>
                    <a:pt x="43" y="115"/>
                  </a:moveTo>
                  <a:cubicBezTo>
                    <a:pt x="80" y="31"/>
                    <a:pt x="80" y="31"/>
                    <a:pt x="80" y="31"/>
                  </a:cubicBezTo>
                  <a:cubicBezTo>
                    <a:pt x="87" y="23"/>
                    <a:pt x="82" y="9"/>
                    <a:pt x="71" y="4"/>
                  </a:cubicBezTo>
                  <a:cubicBezTo>
                    <a:pt x="62" y="0"/>
                    <a:pt x="49" y="4"/>
                    <a:pt x="45" y="14"/>
                  </a:cubicBezTo>
                  <a:cubicBezTo>
                    <a:pt x="3" y="105"/>
                    <a:pt x="3" y="105"/>
                    <a:pt x="3" y="105"/>
                  </a:cubicBezTo>
                  <a:cubicBezTo>
                    <a:pt x="0" y="109"/>
                    <a:pt x="0" y="113"/>
                    <a:pt x="3" y="116"/>
                  </a:cubicBezTo>
                  <a:cubicBezTo>
                    <a:pt x="0" y="122"/>
                    <a:pt x="3" y="128"/>
                    <a:pt x="6" y="132"/>
                  </a:cubicBezTo>
                  <a:cubicBezTo>
                    <a:pt x="53" y="192"/>
                    <a:pt x="53" y="192"/>
                    <a:pt x="53" y="192"/>
                  </a:cubicBezTo>
                  <a:cubicBezTo>
                    <a:pt x="60" y="201"/>
                    <a:pt x="74" y="201"/>
                    <a:pt x="80" y="194"/>
                  </a:cubicBezTo>
                  <a:cubicBezTo>
                    <a:pt x="91" y="188"/>
                    <a:pt x="92" y="175"/>
                    <a:pt x="84" y="166"/>
                  </a:cubicBezTo>
                  <a:lnTo>
                    <a:pt x="43" y="1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4"/>
            <p:cNvSpPr>
              <a:spLocks/>
            </p:cNvSpPr>
            <p:nvPr/>
          </p:nvSpPr>
          <p:spPr bwMode="auto">
            <a:xfrm>
              <a:off x="2444341" y="3278010"/>
              <a:ext cx="715343" cy="472670"/>
            </a:xfrm>
            <a:custGeom>
              <a:avLst/>
              <a:gdLst>
                <a:gd name="T0" fmla="*/ 87 w 167"/>
                <a:gd name="T1" fmla="*/ 97 h 110"/>
                <a:gd name="T2" fmla="*/ 116 w 167"/>
                <a:gd name="T3" fmla="*/ 67 h 110"/>
                <a:gd name="T4" fmla="*/ 161 w 167"/>
                <a:gd name="T5" fmla="*/ 67 h 110"/>
                <a:gd name="T6" fmla="*/ 167 w 167"/>
                <a:gd name="T7" fmla="*/ 67 h 110"/>
                <a:gd name="T8" fmla="*/ 167 w 167"/>
                <a:gd name="T9" fmla="*/ 61 h 110"/>
                <a:gd name="T10" fmla="*/ 167 w 167"/>
                <a:gd name="T11" fmla="*/ 31 h 110"/>
                <a:gd name="T12" fmla="*/ 161 w 167"/>
                <a:gd name="T13" fmla="*/ 19 h 110"/>
                <a:gd name="T14" fmla="*/ 154 w 167"/>
                <a:gd name="T15" fmla="*/ 0 h 110"/>
                <a:gd name="T16" fmla="*/ 99 w 167"/>
                <a:gd name="T17" fmla="*/ 53 h 110"/>
                <a:gd name="T18" fmla="*/ 97 w 167"/>
                <a:gd name="T19" fmla="*/ 58 h 110"/>
                <a:gd name="T20" fmla="*/ 23 w 167"/>
                <a:gd name="T21" fmla="*/ 58 h 110"/>
                <a:gd name="T22" fmla="*/ 0 w 167"/>
                <a:gd name="T23" fmla="*/ 81 h 110"/>
                <a:gd name="T24" fmla="*/ 0 w 167"/>
                <a:gd name="T25" fmla="*/ 88 h 110"/>
                <a:gd name="T26" fmla="*/ 23 w 167"/>
                <a:gd name="T27" fmla="*/ 110 h 110"/>
                <a:gd name="T28" fmla="*/ 87 w 167"/>
                <a:gd name="T29" fmla="*/ 110 h 110"/>
                <a:gd name="T30" fmla="*/ 87 w 167"/>
                <a:gd name="T31" fmla="*/ 101 h 110"/>
                <a:gd name="T32" fmla="*/ 87 w 167"/>
                <a:gd name="T33" fmla="*/ 9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0">
                  <a:moveTo>
                    <a:pt x="87" y="97"/>
                  </a:moveTo>
                  <a:cubicBezTo>
                    <a:pt x="87" y="79"/>
                    <a:pt x="99" y="67"/>
                    <a:pt x="116" y="67"/>
                  </a:cubicBezTo>
                  <a:cubicBezTo>
                    <a:pt x="161" y="67"/>
                    <a:pt x="161" y="67"/>
                    <a:pt x="161" y="67"/>
                  </a:cubicBezTo>
                  <a:cubicBezTo>
                    <a:pt x="167" y="67"/>
                    <a:pt x="167" y="67"/>
                    <a:pt x="167" y="67"/>
                  </a:cubicBezTo>
                  <a:cubicBezTo>
                    <a:pt x="167" y="61"/>
                    <a:pt x="167" y="61"/>
                    <a:pt x="167" y="61"/>
                  </a:cubicBezTo>
                  <a:cubicBezTo>
                    <a:pt x="167" y="31"/>
                    <a:pt x="167" y="31"/>
                    <a:pt x="167" y="31"/>
                  </a:cubicBezTo>
                  <a:cubicBezTo>
                    <a:pt x="165" y="29"/>
                    <a:pt x="162" y="22"/>
                    <a:pt x="161" y="19"/>
                  </a:cubicBezTo>
                  <a:cubicBezTo>
                    <a:pt x="154" y="0"/>
                    <a:pt x="154" y="0"/>
                    <a:pt x="154" y="0"/>
                  </a:cubicBezTo>
                  <a:cubicBezTo>
                    <a:pt x="99" y="53"/>
                    <a:pt x="99" y="53"/>
                    <a:pt x="99" y="53"/>
                  </a:cubicBezTo>
                  <a:cubicBezTo>
                    <a:pt x="99" y="54"/>
                    <a:pt x="98" y="57"/>
                    <a:pt x="97" y="58"/>
                  </a:cubicBezTo>
                  <a:cubicBezTo>
                    <a:pt x="23" y="58"/>
                    <a:pt x="23" y="58"/>
                    <a:pt x="23" y="58"/>
                  </a:cubicBezTo>
                  <a:cubicBezTo>
                    <a:pt x="10" y="58"/>
                    <a:pt x="0" y="68"/>
                    <a:pt x="0" y="81"/>
                  </a:cubicBezTo>
                  <a:cubicBezTo>
                    <a:pt x="0" y="88"/>
                    <a:pt x="0" y="88"/>
                    <a:pt x="0" y="88"/>
                  </a:cubicBezTo>
                  <a:cubicBezTo>
                    <a:pt x="0" y="100"/>
                    <a:pt x="10" y="110"/>
                    <a:pt x="23" y="110"/>
                  </a:cubicBezTo>
                  <a:cubicBezTo>
                    <a:pt x="87" y="110"/>
                    <a:pt x="87" y="110"/>
                    <a:pt x="87" y="110"/>
                  </a:cubicBezTo>
                  <a:cubicBezTo>
                    <a:pt x="87" y="108"/>
                    <a:pt x="87" y="106"/>
                    <a:pt x="87" y="101"/>
                  </a:cubicBezTo>
                  <a:lnTo>
                    <a:pt x="87" y="97"/>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55"/>
            <p:cNvSpPr>
              <a:spLocks/>
            </p:cNvSpPr>
            <p:nvPr/>
          </p:nvSpPr>
          <p:spPr bwMode="auto">
            <a:xfrm>
              <a:off x="2846383" y="2801718"/>
              <a:ext cx="1351003" cy="1008725"/>
            </a:xfrm>
            <a:custGeom>
              <a:avLst/>
              <a:gdLst>
                <a:gd name="T0" fmla="*/ 301 w 315"/>
                <a:gd name="T1" fmla="*/ 34 h 235"/>
                <a:gd name="T2" fmla="*/ 248 w 315"/>
                <a:gd name="T3" fmla="*/ 7 h 235"/>
                <a:gd name="T4" fmla="*/ 97 w 315"/>
                <a:gd name="T5" fmla="*/ 55 h 235"/>
                <a:gd name="T6" fmla="*/ 68 w 315"/>
                <a:gd name="T7" fmla="*/ 107 h 235"/>
                <a:gd name="T8" fmla="*/ 74 w 315"/>
                <a:gd name="T9" fmla="*/ 127 h 235"/>
                <a:gd name="T10" fmla="*/ 82 w 315"/>
                <a:gd name="T11" fmla="*/ 140 h 235"/>
                <a:gd name="T12" fmla="*/ 82 w 315"/>
                <a:gd name="T13" fmla="*/ 185 h 235"/>
                <a:gd name="T14" fmla="*/ 22 w 315"/>
                <a:gd name="T15" fmla="*/ 185 h 235"/>
                <a:gd name="T16" fmla="*/ 0 w 315"/>
                <a:gd name="T17" fmla="*/ 208 h 235"/>
                <a:gd name="T18" fmla="*/ 0 w 315"/>
                <a:gd name="T19" fmla="*/ 212 h 235"/>
                <a:gd name="T20" fmla="*/ 22 w 315"/>
                <a:gd name="T21" fmla="*/ 235 h 235"/>
                <a:gd name="T22" fmla="*/ 111 w 315"/>
                <a:gd name="T23" fmla="*/ 235 h 235"/>
                <a:gd name="T24" fmla="*/ 133 w 315"/>
                <a:gd name="T25" fmla="*/ 212 h 235"/>
                <a:gd name="T26" fmla="*/ 133 w 315"/>
                <a:gd name="T27" fmla="*/ 208 h 235"/>
                <a:gd name="T28" fmla="*/ 133 w 315"/>
                <a:gd name="T29" fmla="*/ 208 h 235"/>
                <a:gd name="T30" fmla="*/ 133 w 315"/>
                <a:gd name="T31" fmla="*/ 152 h 235"/>
                <a:gd name="T32" fmla="*/ 199 w 315"/>
                <a:gd name="T33" fmla="*/ 132 h 235"/>
                <a:gd name="T34" fmla="*/ 239 w 315"/>
                <a:gd name="T35" fmla="*/ 47 h 235"/>
                <a:gd name="T36" fmla="*/ 265 w 315"/>
                <a:gd name="T37" fmla="*/ 30 h 235"/>
                <a:gd name="T38" fmla="*/ 279 w 315"/>
                <a:gd name="T39" fmla="*/ 32 h 235"/>
                <a:gd name="T40" fmla="*/ 294 w 315"/>
                <a:gd name="T41" fmla="*/ 49 h 235"/>
                <a:gd name="T42" fmla="*/ 291 w 315"/>
                <a:gd name="T43" fmla="*/ 72 h 235"/>
                <a:gd name="T44" fmla="*/ 272 w 315"/>
                <a:gd name="T45" fmla="*/ 109 h 235"/>
                <a:gd name="T46" fmla="*/ 279 w 315"/>
                <a:gd name="T47" fmla="*/ 107 h 235"/>
                <a:gd name="T48" fmla="*/ 307 w 315"/>
                <a:gd name="T49" fmla="*/ 55 h 235"/>
                <a:gd name="T50" fmla="*/ 301 w 315"/>
                <a:gd name="T51" fmla="*/ 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 h="235">
                  <a:moveTo>
                    <a:pt x="301" y="34"/>
                  </a:moveTo>
                  <a:cubicBezTo>
                    <a:pt x="294" y="13"/>
                    <a:pt x="269" y="0"/>
                    <a:pt x="248" y="7"/>
                  </a:cubicBezTo>
                  <a:cubicBezTo>
                    <a:pt x="97" y="55"/>
                    <a:pt x="97" y="55"/>
                    <a:pt x="97" y="55"/>
                  </a:cubicBezTo>
                  <a:cubicBezTo>
                    <a:pt x="74" y="62"/>
                    <a:pt x="60" y="86"/>
                    <a:pt x="68" y="107"/>
                  </a:cubicBezTo>
                  <a:cubicBezTo>
                    <a:pt x="74" y="127"/>
                    <a:pt x="74" y="127"/>
                    <a:pt x="74" y="127"/>
                  </a:cubicBezTo>
                  <a:cubicBezTo>
                    <a:pt x="76" y="132"/>
                    <a:pt x="78" y="135"/>
                    <a:pt x="82" y="140"/>
                  </a:cubicBezTo>
                  <a:cubicBezTo>
                    <a:pt x="82" y="185"/>
                    <a:pt x="82" y="185"/>
                    <a:pt x="82" y="185"/>
                  </a:cubicBezTo>
                  <a:cubicBezTo>
                    <a:pt x="22" y="185"/>
                    <a:pt x="22" y="185"/>
                    <a:pt x="22" y="185"/>
                  </a:cubicBezTo>
                  <a:cubicBezTo>
                    <a:pt x="10" y="185"/>
                    <a:pt x="0" y="196"/>
                    <a:pt x="0" y="208"/>
                  </a:cubicBezTo>
                  <a:cubicBezTo>
                    <a:pt x="0" y="212"/>
                    <a:pt x="0" y="212"/>
                    <a:pt x="0" y="212"/>
                  </a:cubicBezTo>
                  <a:cubicBezTo>
                    <a:pt x="0" y="227"/>
                    <a:pt x="10" y="235"/>
                    <a:pt x="22" y="235"/>
                  </a:cubicBezTo>
                  <a:cubicBezTo>
                    <a:pt x="111" y="235"/>
                    <a:pt x="111" y="235"/>
                    <a:pt x="111" y="235"/>
                  </a:cubicBezTo>
                  <a:cubicBezTo>
                    <a:pt x="122" y="235"/>
                    <a:pt x="133" y="227"/>
                    <a:pt x="133" y="212"/>
                  </a:cubicBezTo>
                  <a:cubicBezTo>
                    <a:pt x="133" y="208"/>
                    <a:pt x="133" y="208"/>
                    <a:pt x="133" y="208"/>
                  </a:cubicBezTo>
                  <a:cubicBezTo>
                    <a:pt x="133" y="208"/>
                    <a:pt x="133" y="208"/>
                    <a:pt x="133" y="208"/>
                  </a:cubicBezTo>
                  <a:cubicBezTo>
                    <a:pt x="133" y="152"/>
                    <a:pt x="133" y="152"/>
                    <a:pt x="133" y="152"/>
                  </a:cubicBezTo>
                  <a:cubicBezTo>
                    <a:pt x="199" y="132"/>
                    <a:pt x="199" y="132"/>
                    <a:pt x="199" y="132"/>
                  </a:cubicBezTo>
                  <a:cubicBezTo>
                    <a:pt x="239" y="47"/>
                    <a:pt x="239" y="47"/>
                    <a:pt x="239" y="47"/>
                  </a:cubicBezTo>
                  <a:cubicBezTo>
                    <a:pt x="244" y="38"/>
                    <a:pt x="254" y="30"/>
                    <a:pt x="265" y="30"/>
                  </a:cubicBezTo>
                  <a:cubicBezTo>
                    <a:pt x="269" y="30"/>
                    <a:pt x="272" y="30"/>
                    <a:pt x="279" y="32"/>
                  </a:cubicBezTo>
                  <a:cubicBezTo>
                    <a:pt x="283" y="36"/>
                    <a:pt x="290" y="40"/>
                    <a:pt x="294" y="49"/>
                  </a:cubicBezTo>
                  <a:cubicBezTo>
                    <a:pt x="295" y="56"/>
                    <a:pt x="295" y="64"/>
                    <a:pt x="291" y="72"/>
                  </a:cubicBezTo>
                  <a:cubicBezTo>
                    <a:pt x="272" y="109"/>
                    <a:pt x="272" y="109"/>
                    <a:pt x="272" y="109"/>
                  </a:cubicBezTo>
                  <a:cubicBezTo>
                    <a:pt x="279" y="107"/>
                    <a:pt x="279" y="107"/>
                    <a:pt x="279" y="107"/>
                  </a:cubicBezTo>
                  <a:cubicBezTo>
                    <a:pt x="301" y="99"/>
                    <a:pt x="315" y="77"/>
                    <a:pt x="307" y="55"/>
                  </a:cubicBezTo>
                  <a:lnTo>
                    <a:pt x="301" y="3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69"/>
          <p:cNvSpPr/>
          <p:nvPr/>
        </p:nvSpPr>
        <p:spPr>
          <a:xfrm flipV="1">
            <a:off x="1346840" y="2015553"/>
            <a:ext cx="70620" cy="144428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71" name="Freeform 70"/>
          <p:cNvSpPr/>
          <p:nvPr/>
        </p:nvSpPr>
        <p:spPr>
          <a:xfrm flipV="1">
            <a:off x="5597432" y="2222706"/>
            <a:ext cx="95404" cy="1204395"/>
          </a:xfrm>
          <a:custGeom>
            <a:avLst/>
            <a:gdLst>
              <a:gd name="connsiteX0" fmla="*/ 9167091 w 9167091"/>
              <a:gd name="connsiteY0" fmla="*/ 5137727 h 5149273"/>
              <a:gd name="connsiteX1" fmla="*/ 11546 w 9167091"/>
              <a:gd name="connsiteY1" fmla="*/ 5149273 h 5149273"/>
              <a:gd name="connsiteX2" fmla="*/ 0 w 9167091"/>
              <a:gd name="connsiteY2" fmla="*/ 0 h 5149273"/>
              <a:gd name="connsiteX0" fmla="*/ 851996 w 1964945"/>
              <a:gd name="connsiteY0" fmla="*/ 4954473 h 5149273"/>
              <a:gd name="connsiteX1" fmla="*/ 1112960 w 1964945"/>
              <a:gd name="connsiteY1" fmla="*/ 5149273 h 5149273"/>
              <a:gd name="connsiteX2" fmla="*/ 1101414 w 1964945"/>
              <a:gd name="connsiteY2" fmla="*/ 0 h 5149273"/>
            </a:gdLst>
            <a:ahLst/>
            <a:cxnLst>
              <a:cxn ang="0">
                <a:pos x="connsiteX0" y="connsiteY0"/>
              </a:cxn>
              <a:cxn ang="0">
                <a:pos x="connsiteX1" y="connsiteY1"/>
              </a:cxn>
              <a:cxn ang="0">
                <a:pos x="connsiteX2" y="connsiteY2"/>
              </a:cxn>
            </a:cxnLst>
            <a:rect l="l" t="t" r="r" b="b"/>
            <a:pathLst>
              <a:path w="1964945" h="5149273">
                <a:moveTo>
                  <a:pt x="851996" y="4954473"/>
                </a:moveTo>
                <a:cubicBezTo>
                  <a:pt x="-2199852" y="4958322"/>
                  <a:pt x="4164808" y="5145424"/>
                  <a:pt x="1112960" y="5149273"/>
                </a:cubicBezTo>
                <a:cubicBezTo>
                  <a:pt x="1109111" y="3432849"/>
                  <a:pt x="1105263" y="1716424"/>
                  <a:pt x="1101414"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72" name="TextBox 71"/>
          <p:cNvSpPr txBox="1"/>
          <p:nvPr/>
        </p:nvSpPr>
        <p:spPr>
          <a:xfrm>
            <a:off x="1036982" y="1967795"/>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r"/>
            <a:r>
              <a:rPr lang="en-US" sz="1800" dirty="0" smtClean="0"/>
              <a:t>Add</a:t>
            </a:r>
            <a:r>
              <a:rPr lang="id-ID" sz="1800" dirty="0" smtClean="0"/>
              <a:t> </a:t>
            </a:r>
            <a:r>
              <a:rPr lang="id-ID" sz="1800" dirty="0"/>
              <a:t>title here</a:t>
            </a:r>
          </a:p>
        </p:txBody>
      </p:sp>
      <p:sp>
        <p:nvSpPr>
          <p:cNvPr id="73" name="Rectangle 72"/>
          <p:cNvSpPr/>
          <p:nvPr/>
        </p:nvSpPr>
        <p:spPr>
          <a:xfrm>
            <a:off x="158145" y="1371852"/>
            <a:ext cx="3204923" cy="650947"/>
          </a:xfrm>
          <a:prstGeom prst="rect">
            <a:avLst/>
          </a:prstGeom>
          <a:solidFill>
            <a:schemeClr val="tx2">
              <a:alpha val="13000"/>
            </a:schemeClr>
          </a:solidFill>
        </p:spPr>
        <p:txBody>
          <a:bodyPr wrap="square" rtlCol="0" anchor="t">
            <a:spAutoFit/>
          </a:bodyPr>
          <a:lstStyle/>
          <a:p>
            <a:pPr>
              <a:lnSpc>
                <a:spcPct val="110000"/>
              </a:lnSpc>
            </a:pPr>
            <a:r>
              <a:rPr lang="en-IN" sz="1100" b="1" dirty="0" err="1" smtClean="0"/>
              <a:t>Mondelez</a:t>
            </a:r>
            <a:r>
              <a:rPr lang="en-IN" sz="1100" b="1" dirty="0"/>
              <a:t> </a:t>
            </a:r>
            <a:r>
              <a:rPr lang="en-IN" sz="1100" b="1" dirty="0" smtClean="0"/>
              <a:t>is head to head to Tianjin with same amount of patent activity in this field (5 patent references)</a:t>
            </a:r>
            <a:endParaRPr lang="id-ID" sz="1100" dirty="0"/>
          </a:p>
        </p:txBody>
      </p:sp>
      <p:sp>
        <p:nvSpPr>
          <p:cNvPr id="77" name="Rectangle 76"/>
          <p:cNvSpPr/>
          <p:nvPr/>
        </p:nvSpPr>
        <p:spPr>
          <a:xfrm>
            <a:off x="3708075" y="1782247"/>
            <a:ext cx="2996812" cy="278538"/>
          </a:xfrm>
          <a:prstGeom prst="rect">
            <a:avLst/>
          </a:prstGeom>
          <a:solidFill>
            <a:srgbClr val="92D050">
              <a:alpha val="19000"/>
            </a:srgbClr>
          </a:solidFill>
        </p:spPr>
        <p:txBody>
          <a:bodyPr wrap="square" rtlCol="0" anchor="t">
            <a:spAutoFit/>
          </a:bodyPr>
          <a:lstStyle/>
          <a:p>
            <a:pPr algn="ctr">
              <a:lnSpc>
                <a:spcPct val="110000"/>
              </a:lnSpc>
            </a:pPr>
            <a:r>
              <a:rPr lang="en-IN" sz="1100" b="1" dirty="0" smtClean="0"/>
              <a:t>Nestle and UHA with 6 patent references</a:t>
            </a:r>
            <a:endParaRPr lang="id-ID" sz="1100" dirty="0"/>
          </a:p>
        </p:txBody>
      </p:sp>
      <p:sp>
        <p:nvSpPr>
          <p:cNvPr id="39" name="TextBox 38"/>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Assignee- Sugar Reduction</a:t>
            </a:r>
          </a:p>
        </p:txBody>
      </p:sp>
      <p:grpSp>
        <p:nvGrpSpPr>
          <p:cNvPr id="49" name="Group 27"/>
          <p:cNvGrpSpPr/>
          <p:nvPr/>
        </p:nvGrpSpPr>
        <p:grpSpPr>
          <a:xfrm>
            <a:off x="8619965" y="2909017"/>
            <a:ext cx="1537536" cy="2144220"/>
            <a:chOff x="7283323" y="2611563"/>
            <a:chExt cx="1537536" cy="2144220"/>
          </a:xfrm>
        </p:grpSpPr>
        <p:sp>
          <p:nvSpPr>
            <p:cNvPr id="50" name="Freeform 141"/>
            <p:cNvSpPr>
              <a:spLocks/>
            </p:cNvSpPr>
            <p:nvPr/>
          </p:nvSpPr>
          <p:spPr bwMode="auto">
            <a:xfrm>
              <a:off x="7350330" y="3268955"/>
              <a:ext cx="845735" cy="441883"/>
            </a:xfrm>
            <a:custGeom>
              <a:avLst/>
              <a:gdLst>
                <a:gd name="T0" fmla="*/ 36 w 197"/>
                <a:gd name="T1" fmla="*/ 97 h 103"/>
                <a:gd name="T2" fmla="*/ 85 w 197"/>
                <a:gd name="T3" fmla="*/ 47 h 103"/>
                <a:gd name="T4" fmla="*/ 122 w 197"/>
                <a:gd name="T5" fmla="*/ 43 h 103"/>
                <a:gd name="T6" fmla="*/ 178 w 197"/>
                <a:gd name="T7" fmla="*/ 42 h 103"/>
                <a:gd name="T8" fmla="*/ 190 w 197"/>
                <a:gd name="T9" fmla="*/ 36 h 103"/>
                <a:gd name="T10" fmla="*/ 197 w 197"/>
                <a:gd name="T11" fmla="*/ 19 h 103"/>
                <a:gd name="T12" fmla="*/ 190 w 197"/>
                <a:gd name="T13" fmla="*/ 4 h 103"/>
                <a:gd name="T14" fmla="*/ 176 w 197"/>
                <a:gd name="T15" fmla="*/ 0 h 103"/>
                <a:gd name="T16" fmla="*/ 122 w 197"/>
                <a:gd name="T17" fmla="*/ 4 h 103"/>
                <a:gd name="T18" fmla="*/ 76 w 197"/>
                <a:gd name="T19" fmla="*/ 6 h 103"/>
                <a:gd name="T20" fmla="*/ 63 w 197"/>
                <a:gd name="T21" fmla="*/ 14 h 103"/>
                <a:gd name="T22" fmla="*/ 63 w 197"/>
                <a:gd name="T23" fmla="*/ 14 h 103"/>
                <a:gd name="T24" fmla="*/ 8 w 197"/>
                <a:gd name="T25" fmla="*/ 69 h 103"/>
                <a:gd name="T26" fmla="*/ 8 w 197"/>
                <a:gd name="T27" fmla="*/ 97 h 103"/>
                <a:gd name="T28" fmla="*/ 36 w 197"/>
                <a:gd name="T29"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103">
                  <a:moveTo>
                    <a:pt x="36" y="97"/>
                  </a:moveTo>
                  <a:cubicBezTo>
                    <a:pt x="85" y="47"/>
                    <a:pt x="85" y="47"/>
                    <a:pt x="85" y="47"/>
                  </a:cubicBezTo>
                  <a:cubicBezTo>
                    <a:pt x="122" y="43"/>
                    <a:pt x="122" y="43"/>
                    <a:pt x="122" y="43"/>
                  </a:cubicBezTo>
                  <a:cubicBezTo>
                    <a:pt x="178" y="42"/>
                    <a:pt x="178" y="42"/>
                    <a:pt x="178" y="42"/>
                  </a:cubicBezTo>
                  <a:cubicBezTo>
                    <a:pt x="182" y="40"/>
                    <a:pt x="187" y="38"/>
                    <a:pt x="190" y="36"/>
                  </a:cubicBezTo>
                  <a:cubicBezTo>
                    <a:pt x="195" y="32"/>
                    <a:pt x="197" y="24"/>
                    <a:pt x="197" y="19"/>
                  </a:cubicBezTo>
                  <a:cubicBezTo>
                    <a:pt x="197" y="14"/>
                    <a:pt x="193" y="7"/>
                    <a:pt x="190" y="4"/>
                  </a:cubicBezTo>
                  <a:cubicBezTo>
                    <a:pt x="186" y="2"/>
                    <a:pt x="179" y="0"/>
                    <a:pt x="176" y="0"/>
                  </a:cubicBezTo>
                  <a:cubicBezTo>
                    <a:pt x="122" y="4"/>
                    <a:pt x="122" y="4"/>
                    <a:pt x="122" y="4"/>
                  </a:cubicBezTo>
                  <a:cubicBezTo>
                    <a:pt x="76" y="6"/>
                    <a:pt x="76" y="6"/>
                    <a:pt x="76" y="6"/>
                  </a:cubicBezTo>
                  <a:cubicBezTo>
                    <a:pt x="71" y="6"/>
                    <a:pt x="65" y="9"/>
                    <a:pt x="63" y="14"/>
                  </a:cubicBezTo>
                  <a:cubicBezTo>
                    <a:pt x="63" y="14"/>
                    <a:pt x="63" y="14"/>
                    <a:pt x="63" y="14"/>
                  </a:cubicBezTo>
                  <a:cubicBezTo>
                    <a:pt x="8" y="69"/>
                    <a:pt x="8" y="69"/>
                    <a:pt x="8" y="69"/>
                  </a:cubicBezTo>
                  <a:cubicBezTo>
                    <a:pt x="0" y="76"/>
                    <a:pt x="0" y="90"/>
                    <a:pt x="8" y="97"/>
                  </a:cubicBezTo>
                  <a:cubicBezTo>
                    <a:pt x="17" y="103"/>
                    <a:pt x="28" y="103"/>
                    <a:pt x="36" y="9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42"/>
            <p:cNvSpPr>
              <a:spLocks/>
            </p:cNvSpPr>
            <p:nvPr/>
          </p:nvSpPr>
          <p:spPr bwMode="auto">
            <a:xfrm>
              <a:off x="7904495" y="3109587"/>
              <a:ext cx="916364" cy="1646196"/>
            </a:xfrm>
            <a:custGeom>
              <a:avLst/>
              <a:gdLst>
                <a:gd name="T0" fmla="*/ 208 w 214"/>
                <a:gd name="T1" fmla="*/ 341 h 383"/>
                <a:gd name="T2" fmla="*/ 157 w 214"/>
                <a:gd name="T3" fmla="*/ 271 h 383"/>
                <a:gd name="T4" fmla="*/ 153 w 214"/>
                <a:gd name="T5" fmla="*/ 267 h 383"/>
                <a:gd name="T6" fmla="*/ 151 w 214"/>
                <a:gd name="T7" fmla="*/ 263 h 383"/>
                <a:gd name="T8" fmla="*/ 100 w 214"/>
                <a:gd name="T9" fmla="*/ 222 h 383"/>
                <a:gd name="T10" fmla="*/ 107 w 214"/>
                <a:gd name="T11" fmla="*/ 200 h 383"/>
                <a:gd name="T12" fmla="*/ 107 w 214"/>
                <a:gd name="T13" fmla="*/ 41 h 383"/>
                <a:gd name="T14" fmla="*/ 64 w 214"/>
                <a:gd name="T15" fmla="*/ 0 h 383"/>
                <a:gd name="T16" fmla="*/ 42 w 214"/>
                <a:gd name="T17" fmla="*/ 0 h 383"/>
                <a:gd name="T18" fmla="*/ 2 w 214"/>
                <a:gd name="T19" fmla="*/ 32 h 383"/>
                <a:gd name="T20" fmla="*/ 45 w 214"/>
                <a:gd name="T21" fmla="*/ 27 h 383"/>
                <a:gd name="T22" fmla="*/ 66 w 214"/>
                <a:gd name="T23" fmla="*/ 35 h 383"/>
                <a:gd name="T24" fmla="*/ 77 w 214"/>
                <a:gd name="T25" fmla="*/ 56 h 383"/>
                <a:gd name="T26" fmla="*/ 68 w 214"/>
                <a:gd name="T27" fmla="*/ 79 h 383"/>
                <a:gd name="T28" fmla="*/ 49 w 214"/>
                <a:gd name="T29" fmla="*/ 86 h 383"/>
                <a:gd name="T30" fmla="*/ 0 w 214"/>
                <a:gd name="T31" fmla="*/ 91 h 383"/>
                <a:gd name="T32" fmla="*/ 0 w 214"/>
                <a:gd name="T33" fmla="*/ 200 h 383"/>
                <a:gd name="T34" fmla="*/ 42 w 214"/>
                <a:gd name="T35" fmla="*/ 241 h 383"/>
                <a:gd name="T36" fmla="*/ 45 w 214"/>
                <a:gd name="T37" fmla="*/ 241 h 383"/>
                <a:gd name="T38" fmla="*/ 50 w 214"/>
                <a:gd name="T39" fmla="*/ 247 h 383"/>
                <a:gd name="T40" fmla="*/ 116 w 214"/>
                <a:gd name="T41" fmla="*/ 302 h 383"/>
                <a:gd name="T42" fmla="*/ 167 w 214"/>
                <a:gd name="T43" fmla="*/ 372 h 383"/>
                <a:gd name="T44" fmla="*/ 198 w 214"/>
                <a:gd name="T45" fmla="*/ 375 h 383"/>
                <a:gd name="T46" fmla="*/ 203 w 214"/>
                <a:gd name="T47" fmla="*/ 372 h 383"/>
                <a:gd name="T48" fmla="*/ 208 w 214"/>
                <a:gd name="T49" fmla="*/ 34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383">
                  <a:moveTo>
                    <a:pt x="208" y="341"/>
                  </a:moveTo>
                  <a:cubicBezTo>
                    <a:pt x="157" y="271"/>
                    <a:pt x="157" y="271"/>
                    <a:pt x="157" y="271"/>
                  </a:cubicBezTo>
                  <a:cubicBezTo>
                    <a:pt x="154" y="270"/>
                    <a:pt x="154" y="270"/>
                    <a:pt x="153" y="267"/>
                  </a:cubicBezTo>
                  <a:cubicBezTo>
                    <a:pt x="153" y="266"/>
                    <a:pt x="151" y="266"/>
                    <a:pt x="151" y="263"/>
                  </a:cubicBezTo>
                  <a:cubicBezTo>
                    <a:pt x="100" y="222"/>
                    <a:pt x="100" y="222"/>
                    <a:pt x="100" y="222"/>
                  </a:cubicBezTo>
                  <a:cubicBezTo>
                    <a:pt x="104" y="215"/>
                    <a:pt x="107" y="207"/>
                    <a:pt x="107" y="200"/>
                  </a:cubicBezTo>
                  <a:cubicBezTo>
                    <a:pt x="107" y="41"/>
                    <a:pt x="107" y="41"/>
                    <a:pt x="107" y="41"/>
                  </a:cubicBezTo>
                  <a:cubicBezTo>
                    <a:pt x="107" y="17"/>
                    <a:pt x="87" y="0"/>
                    <a:pt x="64" y="0"/>
                  </a:cubicBezTo>
                  <a:cubicBezTo>
                    <a:pt x="42" y="0"/>
                    <a:pt x="42" y="0"/>
                    <a:pt x="42" y="0"/>
                  </a:cubicBezTo>
                  <a:cubicBezTo>
                    <a:pt x="23" y="0"/>
                    <a:pt x="5" y="14"/>
                    <a:pt x="2" y="32"/>
                  </a:cubicBezTo>
                  <a:cubicBezTo>
                    <a:pt x="45" y="27"/>
                    <a:pt x="45" y="27"/>
                    <a:pt x="45" y="27"/>
                  </a:cubicBezTo>
                  <a:cubicBezTo>
                    <a:pt x="53" y="27"/>
                    <a:pt x="61" y="32"/>
                    <a:pt x="66" y="35"/>
                  </a:cubicBezTo>
                  <a:cubicBezTo>
                    <a:pt x="71" y="41"/>
                    <a:pt x="76" y="48"/>
                    <a:pt x="77" y="56"/>
                  </a:cubicBezTo>
                  <a:cubicBezTo>
                    <a:pt x="77" y="63"/>
                    <a:pt x="74" y="73"/>
                    <a:pt x="68" y="79"/>
                  </a:cubicBezTo>
                  <a:cubicBezTo>
                    <a:pt x="61" y="82"/>
                    <a:pt x="57" y="86"/>
                    <a:pt x="49" y="86"/>
                  </a:cubicBezTo>
                  <a:cubicBezTo>
                    <a:pt x="0" y="91"/>
                    <a:pt x="0" y="91"/>
                    <a:pt x="0" y="91"/>
                  </a:cubicBezTo>
                  <a:cubicBezTo>
                    <a:pt x="0" y="200"/>
                    <a:pt x="0" y="200"/>
                    <a:pt x="0" y="200"/>
                  </a:cubicBezTo>
                  <a:cubicBezTo>
                    <a:pt x="0" y="225"/>
                    <a:pt x="19" y="241"/>
                    <a:pt x="42" y="241"/>
                  </a:cubicBezTo>
                  <a:cubicBezTo>
                    <a:pt x="45" y="241"/>
                    <a:pt x="45" y="241"/>
                    <a:pt x="45" y="241"/>
                  </a:cubicBezTo>
                  <a:cubicBezTo>
                    <a:pt x="47" y="245"/>
                    <a:pt x="49" y="245"/>
                    <a:pt x="50" y="247"/>
                  </a:cubicBezTo>
                  <a:cubicBezTo>
                    <a:pt x="116" y="302"/>
                    <a:pt x="116" y="302"/>
                    <a:pt x="116" y="302"/>
                  </a:cubicBezTo>
                  <a:cubicBezTo>
                    <a:pt x="167" y="372"/>
                    <a:pt x="167" y="372"/>
                    <a:pt x="167" y="372"/>
                  </a:cubicBezTo>
                  <a:cubicBezTo>
                    <a:pt x="176" y="381"/>
                    <a:pt x="189" y="383"/>
                    <a:pt x="198" y="375"/>
                  </a:cubicBezTo>
                  <a:cubicBezTo>
                    <a:pt x="203" y="372"/>
                    <a:pt x="203" y="372"/>
                    <a:pt x="203" y="372"/>
                  </a:cubicBezTo>
                  <a:cubicBezTo>
                    <a:pt x="213" y="363"/>
                    <a:pt x="214" y="351"/>
                    <a:pt x="208" y="3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43"/>
            <p:cNvSpPr>
              <a:spLocks/>
            </p:cNvSpPr>
            <p:nvPr/>
          </p:nvSpPr>
          <p:spPr bwMode="auto">
            <a:xfrm>
              <a:off x="7951581" y="2664082"/>
              <a:ext cx="414718" cy="411096"/>
            </a:xfrm>
            <a:custGeom>
              <a:avLst/>
              <a:gdLst>
                <a:gd name="T0" fmla="*/ 50 w 97"/>
                <a:gd name="T1" fmla="*/ 96 h 96"/>
                <a:gd name="T2" fmla="*/ 97 w 97"/>
                <a:gd name="T3" fmla="*/ 47 h 96"/>
                <a:gd name="T4" fmla="*/ 50 w 97"/>
                <a:gd name="T5" fmla="*/ 0 h 96"/>
                <a:gd name="T6" fmla="*/ 0 w 97"/>
                <a:gd name="T7" fmla="*/ 47 h 96"/>
                <a:gd name="T8" fmla="*/ 50 w 97"/>
                <a:gd name="T9" fmla="*/ 96 h 96"/>
              </a:gdLst>
              <a:ahLst/>
              <a:cxnLst>
                <a:cxn ang="0">
                  <a:pos x="T0" y="T1"/>
                </a:cxn>
                <a:cxn ang="0">
                  <a:pos x="T2" y="T3"/>
                </a:cxn>
                <a:cxn ang="0">
                  <a:pos x="T4" y="T5"/>
                </a:cxn>
                <a:cxn ang="0">
                  <a:pos x="T6" y="T7"/>
                </a:cxn>
                <a:cxn ang="0">
                  <a:pos x="T8" y="T9"/>
                </a:cxn>
              </a:cxnLst>
              <a:rect l="0" t="0" r="r" b="b"/>
              <a:pathLst>
                <a:path w="97" h="96">
                  <a:moveTo>
                    <a:pt x="50" y="96"/>
                  </a:moveTo>
                  <a:cubicBezTo>
                    <a:pt x="76" y="96"/>
                    <a:pt x="97" y="75"/>
                    <a:pt x="97" y="47"/>
                  </a:cubicBezTo>
                  <a:cubicBezTo>
                    <a:pt x="97" y="21"/>
                    <a:pt x="76" y="0"/>
                    <a:pt x="50" y="0"/>
                  </a:cubicBezTo>
                  <a:cubicBezTo>
                    <a:pt x="21" y="0"/>
                    <a:pt x="0" y="21"/>
                    <a:pt x="0" y="47"/>
                  </a:cubicBezTo>
                  <a:cubicBezTo>
                    <a:pt x="0" y="75"/>
                    <a:pt x="21" y="96"/>
                    <a:pt x="50" y="9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4"/>
            <p:cNvSpPr>
              <a:spLocks/>
            </p:cNvSpPr>
            <p:nvPr/>
          </p:nvSpPr>
          <p:spPr bwMode="auto">
            <a:xfrm>
              <a:off x="8315591" y="2611563"/>
              <a:ext cx="282515" cy="682746"/>
            </a:xfrm>
            <a:custGeom>
              <a:avLst/>
              <a:gdLst>
                <a:gd name="T0" fmla="*/ 0 w 66"/>
                <a:gd name="T1" fmla="*/ 119 h 159"/>
                <a:gd name="T2" fmla="*/ 17 w 66"/>
                <a:gd name="T3" fmla="*/ 157 h 159"/>
                <a:gd name="T4" fmla="*/ 17 w 66"/>
                <a:gd name="T5" fmla="*/ 159 h 159"/>
                <a:gd name="T6" fmla="*/ 61 w 66"/>
                <a:gd name="T7" fmla="*/ 111 h 159"/>
                <a:gd name="T8" fmla="*/ 66 w 66"/>
                <a:gd name="T9" fmla="*/ 99 h 159"/>
                <a:gd name="T10" fmla="*/ 66 w 66"/>
                <a:gd name="T11" fmla="*/ 99 h 159"/>
                <a:gd name="T12" fmla="*/ 66 w 66"/>
                <a:gd name="T13" fmla="*/ 21 h 159"/>
                <a:gd name="T14" fmla="*/ 45 w 66"/>
                <a:gd name="T15" fmla="*/ 0 h 159"/>
                <a:gd name="T16" fmla="*/ 25 w 66"/>
                <a:gd name="T17" fmla="*/ 21 h 159"/>
                <a:gd name="T18" fmla="*/ 25 w 66"/>
                <a:gd name="T19" fmla="*/ 91 h 159"/>
                <a:gd name="T20" fmla="*/ 0 w 66"/>
                <a:gd name="T21" fmla="*/ 11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59">
                  <a:moveTo>
                    <a:pt x="0" y="119"/>
                  </a:moveTo>
                  <a:cubicBezTo>
                    <a:pt x="12" y="130"/>
                    <a:pt x="17" y="141"/>
                    <a:pt x="17" y="157"/>
                  </a:cubicBezTo>
                  <a:cubicBezTo>
                    <a:pt x="17" y="159"/>
                    <a:pt x="17" y="159"/>
                    <a:pt x="17" y="159"/>
                  </a:cubicBezTo>
                  <a:cubicBezTo>
                    <a:pt x="61" y="111"/>
                    <a:pt x="61" y="111"/>
                    <a:pt x="61" y="111"/>
                  </a:cubicBezTo>
                  <a:cubicBezTo>
                    <a:pt x="65" y="108"/>
                    <a:pt x="66" y="104"/>
                    <a:pt x="66" y="99"/>
                  </a:cubicBezTo>
                  <a:cubicBezTo>
                    <a:pt x="66" y="99"/>
                    <a:pt x="66" y="99"/>
                    <a:pt x="66" y="99"/>
                  </a:cubicBezTo>
                  <a:cubicBezTo>
                    <a:pt x="66" y="21"/>
                    <a:pt x="66" y="21"/>
                    <a:pt x="66" y="21"/>
                  </a:cubicBezTo>
                  <a:cubicBezTo>
                    <a:pt x="66" y="10"/>
                    <a:pt x="57" y="0"/>
                    <a:pt x="45" y="0"/>
                  </a:cubicBezTo>
                  <a:cubicBezTo>
                    <a:pt x="35" y="0"/>
                    <a:pt x="25" y="10"/>
                    <a:pt x="25" y="21"/>
                  </a:cubicBezTo>
                  <a:cubicBezTo>
                    <a:pt x="25" y="91"/>
                    <a:pt x="25" y="91"/>
                    <a:pt x="25" y="91"/>
                  </a:cubicBezTo>
                  <a:lnTo>
                    <a:pt x="0" y="119"/>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45"/>
            <p:cNvSpPr>
              <a:spLocks/>
            </p:cNvSpPr>
            <p:nvPr/>
          </p:nvSpPr>
          <p:spPr bwMode="auto">
            <a:xfrm>
              <a:off x="7283323" y="3982487"/>
              <a:ext cx="822192" cy="391175"/>
            </a:xfrm>
            <a:custGeom>
              <a:avLst/>
              <a:gdLst>
                <a:gd name="T0" fmla="*/ 141 w 192"/>
                <a:gd name="T1" fmla="*/ 19 h 91"/>
                <a:gd name="T2" fmla="*/ 104 w 192"/>
                <a:gd name="T3" fmla="*/ 36 h 91"/>
                <a:gd name="T4" fmla="*/ 38 w 192"/>
                <a:gd name="T5" fmla="*/ 4 h 91"/>
                <a:gd name="T6" fmla="*/ 9 w 192"/>
                <a:gd name="T7" fmla="*/ 15 h 91"/>
                <a:gd name="T8" fmla="*/ 5 w 192"/>
                <a:gd name="T9" fmla="*/ 22 h 91"/>
                <a:gd name="T10" fmla="*/ 16 w 192"/>
                <a:gd name="T11" fmla="*/ 51 h 91"/>
                <a:gd name="T12" fmla="*/ 93 w 192"/>
                <a:gd name="T13" fmla="*/ 89 h 91"/>
                <a:gd name="T14" fmla="*/ 107 w 192"/>
                <a:gd name="T15" fmla="*/ 91 h 91"/>
                <a:gd name="T16" fmla="*/ 116 w 192"/>
                <a:gd name="T17" fmla="*/ 88 h 91"/>
                <a:gd name="T18" fmla="*/ 192 w 192"/>
                <a:gd name="T19" fmla="*/ 53 h 91"/>
                <a:gd name="T20" fmla="*/ 185 w 192"/>
                <a:gd name="T21" fmla="*/ 48 h 91"/>
                <a:gd name="T22" fmla="*/ 141 w 192"/>
                <a:gd name="T23"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91">
                  <a:moveTo>
                    <a:pt x="141" y="19"/>
                  </a:moveTo>
                  <a:cubicBezTo>
                    <a:pt x="104" y="36"/>
                    <a:pt x="104" y="36"/>
                    <a:pt x="104" y="36"/>
                  </a:cubicBezTo>
                  <a:cubicBezTo>
                    <a:pt x="38" y="4"/>
                    <a:pt x="38" y="4"/>
                    <a:pt x="38" y="4"/>
                  </a:cubicBezTo>
                  <a:cubicBezTo>
                    <a:pt x="27" y="0"/>
                    <a:pt x="14" y="4"/>
                    <a:pt x="9" y="15"/>
                  </a:cubicBezTo>
                  <a:cubicBezTo>
                    <a:pt x="5" y="22"/>
                    <a:pt x="5" y="22"/>
                    <a:pt x="5" y="22"/>
                  </a:cubicBezTo>
                  <a:cubicBezTo>
                    <a:pt x="0" y="33"/>
                    <a:pt x="5" y="46"/>
                    <a:pt x="16" y="51"/>
                  </a:cubicBezTo>
                  <a:cubicBezTo>
                    <a:pt x="93" y="89"/>
                    <a:pt x="93" y="89"/>
                    <a:pt x="93" y="89"/>
                  </a:cubicBezTo>
                  <a:cubicBezTo>
                    <a:pt x="100" y="91"/>
                    <a:pt x="102" y="91"/>
                    <a:pt x="107" y="91"/>
                  </a:cubicBezTo>
                  <a:cubicBezTo>
                    <a:pt x="111" y="91"/>
                    <a:pt x="112" y="89"/>
                    <a:pt x="116" y="88"/>
                  </a:cubicBezTo>
                  <a:cubicBezTo>
                    <a:pt x="192" y="53"/>
                    <a:pt x="192" y="53"/>
                    <a:pt x="192" y="53"/>
                  </a:cubicBezTo>
                  <a:cubicBezTo>
                    <a:pt x="185" y="48"/>
                    <a:pt x="185" y="48"/>
                    <a:pt x="185" y="48"/>
                  </a:cubicBezTo>
                  <a:cubicBezTo>
                    <a:pt x="165" y="46"/>
                    <a:pt x="150" y="36"/>
                    <a:pt x="141" y="19"/>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pic>
        <p:nvPicPr>
          <p:cNvPr id="79" name="Picture 2"/>
          <p:cNvPicPr>
            <a:picLocks noChangeAspect="1" noChangeArrowheads="1"/>
          </p:cNvPicPr>
          <p:nvPr/>
        </p:nvPicPr>
        <p:blipFill>
          <a:blip r:embed="rId2" cstate="print"/>
          <a:srcRect/>
          <a:stretch>
            <a:fillRect/>
          </a:stretch>
        </p:blipFill>
        <p:spPr bwMode="auto">
          <a:xfrm>
            <a:off x="8010827" y="604809"/>
            <a:ext cx="1217820" cy="700064"/>
          </a:xfrm>
          <a:prstGeom prst="rect">
            <a:avLst/>
          </a:prstGeom>
          <a:noFill/>
          <a:ln w="9525">
            <a:noFill/>
            <a:miter lim="800000"/>
            <a:headEnd/>
            <a:tailEnd/>
          </a:ln>
          <a:effectLst/>
        </p:spPr>
      </p:pic>
      <p:sp>
        <p:nvSpPr>
          <p:cNvPr id="80" name="TextBox 79"/>
          <p:cNvSpPr txBox="1"/>
          <p:nvPr/>
        </p:nvSpPr>
        <p:spPr>
          <a:xfrm>
            <a:off x="9203075" y="943548"/>
            <a:ext cx="1715421"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IN" sz="1800" dirty="0">
                <a:latin typeface="Cambria" panose="02040503050406030204" pitchFamily="18" charset="0"/>
              </a:rPr>
              <a:t>JIANGMEN MEIHE FOOD</a:t>
            </a:r>
          </a:p>
        </p:txBody>
      </p:sp>
      <p:grpSp>
        <p:nvGrpSpPr>
          <p:cNvPr id="81" name="Group 56"/>
          <p:cNvGrpSpPr/>
          <p:nvPr/>
        </p:nvGrpSpPr>
        <p:grpSpPr>
          <a:xfrm>
            <a:off x="3656269" y="3591947"/>
            <a:ext cx="1794696" cy="1794697"/>
            <a:chOff x="4157772" y="3247223"/>
            <a:chExt cx="1794696" cy="1794697"/>
          </a:xfrm>
        </p:grpSpPr>
        <p:sp>
          <p:nvSpPr>
            <p:cNvPr id="82" name="Freeform 146"/>
            <p:cNvSpPr>
              <a:spLocks/>
            </p:cNvSpPr>
            <p:nvPr/>
          </p:nvSpPr>
          <p:spPr bwMode="auto">
            <a:xfrm>
              <a:off x="5228070" y="3656508"/>
              <a:ext cx="724398" cy="488969"/>
            </a:xfrm>
            <a:custGeom>
              <a:avLst/>
              <a:gdLst>
                <a:gd name="T0" fmla="*/ 154 w 169"/>
                <a:gd name="T1" fmla="*/ 3 h 114"/>
                <a:gd name="T2" fmla="*/ 128 w 169"/>
                <a:gd name="T3" fmla="*/ 12 h 114"/>
                <a:gd name="T4" fmla="*/ 101 w 169"/>
                <a:gd name="T5" fmla="*/ 63 h 114"/>
                <a:gd name="T6" fmla="*/ 34 w 169"/>
                <a:gd name="T7" fmla="*/ 22 h 114"/>
                <a:gd name="T8" fmla="*/ 5 w 169"/>
                <a:gd name="T9" fmla="*/ 28 h 114"/>
                <a:gd name="T10" fmla="*/ 10 w 169"/>
                <a:gd name="T11" fmla="*/ 56 h 114"/>
                <a:gd name="T12" fmla="*/ 96 w 169"/>
                <a:gd name="T13" fmla="*/ 109 h 114"/>
                <a:gd name="T14" fmla="*/ 125 w 169"/>
                <a:gd name="T15" fmla="*/ 104 h 114"/>
                <a:gd name="T16" fmla="*/ 125 w 169"/>
                <a:gd name="T17" fmla="*/ 104 h 114"/>
                <a:gd name="T18" fmla="*/ 126 w 169"/>
                <a:gd name="T19" fmla="*/ 99 h 114"/>
                <a:gd name="T20" fmla="*/ 162 w 169"/>
                <a:gd name="T21" fmla="*/ 31 h 114"/>
                <a:gd name="T22" fmla="*/ 154 w 169"/>
                <a:gd name="T2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14">
                  <a:moveTo>
                    <a:pt x="154" y="3"/>
                  </a:moveTo>
                  <a:cubicBezTo>
                    <a:pt x="145" y="0"/>
                    <a:pt x="131" y="3"/>
                    <a:pt x="128" y="12"/>
                  </a:cubicBezTo>
                  <a:cubicBezTo>
                    <a:pt x="101" y="63"/>
                    <a:pt x="101" y="63"/>
                    <a:pt x="101" y="63"/>
                  </a:cubicBezTo>
                  <a:cubicBezTo>
                    <a:pt x="34" y="22"/>
                    <a:pt x="34" y="22"/>
                    <a:pt x="34" y="22"/>
                  </a:cubicBezTo>
                  <a:cubicBezTo>
                    <a:pt x="24" y="15"/>
                    <a:pt x="10" y="18"/>
                    <a:pt x="5" y="28"/>
                  </a:cubicBezTo>
                  <a:cubicBezTo>
                    <a:pt x="0" y="36"/>
                    <a:pt x="2" y="50"/>
                    <a:pt x="10" y="56"/>
                  </a:cubicBezTo>
                  <a:cubicBezTo>
                    <a:pt x="96" y="109"/>
                    <a:pt x="96" y="109"/>
                    <a:pt x="96" y="109"/>
                  </a:cubicBezTo>
                  <a:cubicBezTo>
                    <a:pt x="106" y="114"/>
                    <a:pt x="119" y="112"/>
                    <a:pt x="125" y="104"/>
                  </a:cubicBezTo>
                  <a:cubicBezTo>
                    <a:pt x="125" y="104"/>
                    <a:pt x="125" y="104"/>
                    <a:pt x="125" y="104"/>
                  </a:cubicBezTo>
                  <a:cubicBezTo>
                    <a:pt x="125" y="101"/>
                    <a:pt x="126" y="101"/>
                    <a:pt x="126" y="99"/>
                  </a:cubicBezTo>
                  <a:cubicBezTo>
                    <a:pt x="162" y="31"/>
                    <a:pt x="162" y="31"/>
                    <a:pt x="162" y="31"/>
                  </a:cubicBezTo>
                  <a:cubicBezTo>
                    <a:pt x="169" y="22"/>
                    <a:pt x="166" y="9"/>
                    <a:pt x="154" y="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3" name="Oval 147"/>
            <p:cNvSpPr>
              <a:spLocks noChangeArrowheads="1"/>
            </p:cNvSpPr>
            <p:nvPr/>
          </p:nvSpPr>
          <p:spPr bwMode="auto">
            <a:xfrm>
              <a:off x="5309565" y="3247223"/>
              <a:ext cx="411096" cy="4129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8"/>
            <p:cNvSpPr>
              <a:spLocks/>
            </p:cNvSpPr>
            <p:nvPr/>
          </p:nvSpPr>
          <p:spPr bwMode="auto">
            <a:xfrm>
              <a:off x="4594222" y="3491707"/>
              <a:ext cx="479914" cy="503457"/>
            </a:xfrm>
            <a:custGeom>
              <a:avLst/>
              <a:gdLst>
                <a:gd name="T0" fmla="*/ 14 w 112"/>
                <a:gd name="T1" fmla="*/ 111 h 117"/>
                <a:gd name="T2" fmla="*/ 41 w 112"/>
                <a:gd name="T3" fmla="*/ 101 h 117"/>
                <a:gd name="T4" fmla="*/ 66 w 112"/>
                <a:gd name="T5" fmla="*/ 50 h 117"/>
                <a:gd name="T6" fmla="*/ 90 w 112"/>
                <a:gd name="T7" fmla="*/ 61 h 117"/>
                <a:gd name="T8" fmla="*/ 99 w 112"/>
                <a:gd name="T9" fmla="*/ 45 h 117"/>
                <a:gd name="T10" fmla="*/ 112 w 112"/>
                <a:gd name="T11" fmla="*/ 27 h 117"/>
                <a:gd name="T12" fmla="*/ 69 w 112"/>
                <a:gd name="T13" fmla="*/ 4 h 117"/>
                <a:gd name="T14" fmla="*/ 44 w 112"/>
                <a:gd name="T15" fmla="*/ 8 h 117"/>
                <a:gd name="T16" fmla="*/ 39 w 112"/>
                <a:gd name="T17" fmla="*/ 14 h 117"/>
                <a:gd name="T18" fmla="*/ 6 w 112"/>
                <a:gd name="T19" fmla="*/ 84 h 117"/>
                <a:gd name="T20" fmla="*/ 14 w 112"/>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7">
                  <a:moveTo>
                    <a:pt x="14" y="111"/>
                  </a:moveTo>
                  <a:cubicBezTo>
                    <a:pt x="25" y="117"/>
                    <a:pt x="36" y="113"/>
                    <a:pt x="41" y="101"/>
                  </a:cubicBezTo>
                  <a:cubicBezTo>
                    <a:pt x="66" y="50"/>
                    <a:pt x="66" y="50"/>
                    <a:pt x="66" y="50"/>
                  </a:cubicBezTo>
                  <a:cubicBezTo>
                    <a:pt x="90" y="61"/>
                    <a:pt x="90" y="61"/>
                    <a:pt x="90" y="61"/>
                  </a:cubicBezTo>
                  <a:cubicBezTo>
                    <a:pt x="99" y="45"/>
                    <a:pt x="99" y="45"/>
                    <a:pt x="99" y="45"/>
                  </a:cubicBezTo>
                  <a:cubicBezTo>
                    <a:pt x="99" y="38"/>
                    <a:pt x="107" y="33"/>
                    <a:pt x="112" y="27"/>
                  </a:cubicBezTo>
                  <a:cubicBezTo>
                    <a:pt x="69" y="4"/>
                    <a:pt x="69" y="4"/>
                    <a:pt x="69" y="4"/>
                  </a:cubicBezTo>
                  <a:cubicBezTo>
                    <a:pt x="63" y="0"/>
                    <a:pt x="49" y="2"/>
                    <a:pt x="44" y="8"/>
                  </a:cubicBezTo>
                  <a:cubicBezTo>
                    <a:pt x="41" y="11"/>
                    <a:pt x="41" y="12"/>
                    <a:pt x="39" y="14"/>
                  </a:cubicBezTo>
                  <a:cubicBezTo>
                    <a:pt x="6" y="84"/>
                    <a:pt x="6" y="84"/>
                    <a:pt x="6" y="84"/>
                  </a:cubicBezTo>
                  <a:cubicBezTo>
                    <a:pt x="0" y="94"/>
                    <a:pt x="5" y="105"/>
                    <a:pt x="14" y="111"/>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49"/>
            <p:cNvSpPr>
              <a:spLocks/>
            </p:cNvSpPr>
            <p:nvPr/>
          </p:nvSpPr>
          <p:spPr bwMode="auto">
            <a:xfrm>
              <a:off x="4701070" y="3565958"/>
              <a:ext cx="1006914" cy="1475962"/>
            </a:xfrm>
            <a:custGeom>
              <a:avLst/>
              <a:gdLst>
                <a:gd name="T0" fmla="*/ 175 w 235"/>
                <a:gd name="T1" fmla="*/ 231 h 344"/>
                <a:gd name="T2" fmla="*/ 168 w 235"/>
                <a:gd name="T3" fmla="*/ 225 h 344"/>
                <a:gd name="T4" fmla="*/ 162 w 235"/>
                <a:gd name="T5" fmla="*/ 223 h 344"/>
                <a:gd name="T6" fmla="*/ 111 w 235"/>
                <a:gd name="T7" fmla="*/ 203 h 344"/>
                <a:gd name="T8" fmla="*/ 162 w 235"/>
                <a:gd name="T9" fmla="*/ 104 h 344"/>
                <a:gd name="T10" fmla="*/ 132 w 235"/>
                <a:gd name="T11" fmla="*/ 86 h 344"/>
                <a:gd name="T12" fmla="*/ 120 w 235"/>
                <a:gd name="T13" fmla="*/ 46 h 344"/>
                <a:gd name="T14" fmla="*/ 145 w 235"/>
                <a:gd name="T15" fmla="*/ 32 h 344"/>
                <a:gd name="T16" fmla="*/ 161 w 235"/>
                <a:gd name="T17" fmla="*/ 34 h 344"/>
                <a:gd name="T18" fmla="*/ 177 w 235"/>
                <a:gd name="T19" fmla="*/ 46 h 344"/>
                <a:gd name="T20" fmla="*/ 157 w 235"/>
                <a:gd name="T21" fmla="*/ 21 h 344"/>
                <a:gd name="T22" fmla="*/ 138 w 235"/>
                <a:gd name="T23" fmla="*/ 10 h 344"/>
                <a:gd name="T24" fmla="*/ 82 w 235"/>
                <a:gd name="T25" fmla="*/ 30 h 344"/>
                <a:gd name="T26" fmla="*/ 10 w 235"/>
                <a:gd name="T27" fmla="*/ 172 h 344"/>
                <a:gd name="T28" fmla="*/ 30 w 235"/>
                <a:gd name="T29" fmla="*/ 228 h 344"/>
                <a:gd name="T30" fmla="*/ 49 w 235"/>
                <a:gd name="T31" fmla="*/ 237 h 344"/>
                <a:gd name="T32" fmla="*/ 73 w 235"/>
                <a:gd name="T33" fmla="*/ 241 h 344"/>
                <a:gd name="T34" fmla="*/ 140 w 235"/>
                <a:gd name="T35" fmla="*/ 268 h 344"/>
                <a:gd name="T36" fmla="*/ 188 w 235"/>
                <a:gd name="T37" fmla="*/ 334 h 344"/>
                <a:gd name="T38" fmla="*/ 219 w 235"/>
                <a:gd name="T39" fmla="*/ 338 h 344"/>
                <a:gd name="T40" fmla="*/ 225 w 235"/>
                <a:gd name="T41" fmla="*/ 334 h 344"/>
                <a:gd name="T42" fmla="*/ 229 w 235"/>
                <a:gd name="T43" fmla="*/ 302 h 344"/>
                <a:gd name="T44" fmla="*/ 175 w 235"/>
                <a:gd name="T45" fmla="*/ 2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344">
                  <a:moveTo>
                    <a:pt x="175" y="231"/>
                  </a:moveTo>
                  <a:cubicBezTo>
                    <a:pt x="174" y="230"/>
                    <a:pt x="172" y="228"/>
                    <a:pt x="168" y="225"/>
                  </a:cubicBezTo>
                  <a:cubicBezTo>
                    <a:pt x="166" y="224"/>
                    <a:pt x="164" y="224"/>
                    <a:pt x="162" y="223"/>
                  </a:cubicBezTo>
                  <a:cubicBezTo>
                    <a:pt x="111" y="203"/>
                    <a:pt x="111" y="203"/>
                    <a:pt x="111" y="203"/>
                  </a:cubicBezTo>
                  <a:cubicBezTo>
                    <a:pt x="162" y="104"/>
                    <a:pt x="162" y="104"/>
                    <a:pt x="162" y="104"/>
                  </a:cubicBezTo>
                  <a:cubicBezTo>
                    <a:pt x="132" y="86"/>
                    <a:pt x="132" y="86"/>
                    <a:pt x="132" y="86"/>
                  </a:cubicBezTo>
                  <a:cubicBezTo>
                    <a:pt x="117" y="77"/>
                    <a:pt x="114" y="59"/>
                    <a:pt x="120" y="46"/>
                  </a:cubicBezTo>
                  <a:cubicBezTo>
                    <a:pt x="126" y="36"/>
                    <a:pt x="136" y="32"/>
                    <a:pt x="145" y="32"/>
                  </a:cubicBezTo>
                  <a:cubicBezTo>
                    <a:pt x="152" y="32"/>
                    <a:pt x="157" y="33"/>
                    <a:pt x="161" y="34"/>
                  </a:cubicBezTo>
                  <a:cubicBezTo>
                    <a:pt x="177" y="46"/>
                    <a:pt x="177" y="46"/>
                    <a:pt x="177" y="46"/>
                  </a:cubicBezTo>
                  <a:cubicBezTo>
                    <a:pt x="175" y="34"/>
                    <a:pt x="168" y="26"/>
                    <a:pt x="157" y="21"/>
                  </a:cubicBezTo>
                  <a:cubicBezTo>
                    <a:pt x="138" y="10"/>
                    <a:pt x="138" y="10"/>
                    <a:pt x="138" y="10"/>
                  </a:cubicBezTo>
                  <a:cubicBezTo>
                    <a:pt x="117" y="0"/>
                    <a:pt x="91" y="8"/>
                    <a:pt x="82" y="30"/>
                  </a:cubicBezTo>
                  <a:cubicBezTo>
                    <a:pt x="10" y="172"/>
                    <a:pt x="10" y="172"/>
                    <a:pt x="10" y="172"/>
                  </a:cubicBezTo>
                  <a:cubicBezTo>
                    <a:pt x="0" y="192"/>
                    <a:pt x="10" y="216"/>
                    <a:pt x="30" y="228"/>
                  </a:cubicBezTo>
                  <a:cubicBezTo>
                    <a:pt x="49" y="237"/>
                    <a:pt x="49" y="237"/>
                    <a:pt x="49" y="237"/>
                  </a:cubicBezTo>
                  <a:cubicBezTo>
                    <a:pt x="57" y="241"/>
                    <a:pt x="65" y="241"/>
                    <a:pt x="73" y="241"/>
                  </a:cubicBezTo>
                  <a:cubicBezTo>
                    <a:pt x="140" y="268"/>
                    <a:pt x="140" y="268"/>
                    <a:pt x="140" y="268"/>
                  </a:cubicBezTo>
                  <a:cubicBezTo>
                    <a:pt x="188" y="334"/>
                    <a:pt x="188" y="334"/>
                    <a:pt x="188" y="334"/>
                  </a:cubicBezTo>
                  <a:cubicBezTo>
                    <a:pt x="196" y="344"/>
                    <a:pt x="209" y="344"/>
                    <a:pt x="219" y="338"/>
                  </a:cubicBezTo>
                  <a:cubicBezTo>
                    <a:pt x="225" y="334"/>
                    <a:pt x="225" y="334"/>
                    <a:pt x="225" y="334"/>
                  </a:cubicBezTo>
                  <a:cubicBezTo>
                    <a:pt x="233" y="325"/>
                    <a:pt x="235" y="311"/>
                    <a:pt x="229" y="302"/>
                  </a:cubicBezTo>
                  <a:lnTo>
                    <a:pt x="175" y="23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50"/>
            <p:cNvSpPr>
              <a:spLocks/>
            </p:cNvSpPr>
            <p:nvPr/>
          </p:nvSpPr>
          <p:spPr bwMode="auto">
            <a:xfrm>
              <a:off x="4157772" y="4523975"/>
              <a:ext cx="778728" cy="304247"/>
            </a:xfrm>
            <a:custGeom>
              <a:avLst/>
              <a:gdLst>
                <a:gd name="T0" fmla="*/ 151 w 182"/>
                <a:gd name="T1" fmla="*/ 14 h 71"/>
                <a:gd name="T2" fmla="*/ 135 w 182"/>
                <a:gd name="T3" fmla="*/ 0 h 71"/>
                <a:gd name="T4" fmla="*/ 105 w 182"/>
                <a:gd name="T5" fmla="*/ 21 h 71"/>
                <a:gd name="T6" fmla="*/ 27 w 182"/>
                <a:gd name="T7" fmla="*/ 14 h 71"/>
                <a:gd name="T8" fmla="*/ 3 w 182"/>
                <a:gd name="T9" fmla="*/ 33 h 71"/>
                <a:gd name="T10" fmla="*/ 3 w 182"/>
                <a:gd name="T11" fmla="*/ 41 h 71"/>
                <a:gd name="T12" fmla="*/ 23 w 182"/>
                <a:gd name="T13" fmla="*/ 63 h 71"/>
                <a:gd name="T14" fmla="*/ 111 w 182"/>
                <a:gd name="T15" fmla="*/ 71 h 71"/>
                <a:gd name="T16" fmla="*/ 117 w 182"/>
                <a:gd name="T17" fmla="*/ 71 h 71"/>
                <a:gd name="T18" fmla="*/ 124 w 182"/>
                <a:gd name="T19" fmla="*/ 67 h 71"/>
                <a:gd name="T20" fmla="*/ 182 w 182"/>
                <a:gd name="T21" fmla="*/ 27 h 71"/>
                <a:gd name="T22" fmla="*/ 171 w 182"/>
                <a:gd name="T23" fmla="*/ 24 h 71"/>
                <a:gd name="T24" fmla="*/ 151 w 182"/>
                <a:gd name="T25"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71">
                  <a:moveTo>
                    <a:pt x="151" y="14"/>
                  </a:moveTo>
                  <a:cubicBezTo>
                    <a:pt x="143" y="10"/>
                    <a:pt x="138" y="5"/>
                    <a:pt x="135" y="0"/>
                  </a:cubicBezTo>
                  <a:cubicBezTo>
                    <a:pt x="105" y="21"/>
                    <a:pt x="105" y="21"/>
                    <a:pt x="105" y="21"/>
                  </a:cubicBezTo>
                  <a:cubicBezTo>
                    <a:pt x="27" y="14"/>
                    <a:pt x="27" y="14"/>
                    <a:pt x="27" y="14"/>
                  </a:cubicBezTo>
                  <a:cubicBezTo>
                    <a:pt x="13" y="12"/>
                    <a:pt x="4" y="22"/>
                    <a:pt x="3" y="33"/>
                  </a:cubicBezTo>
                  <a:cubicBezTo>
                    <a:pt x="3" y="41"/>
                    <a:pt x="3" y="41"/>
                    <a:pt x="3" y="41"/>
                  </a:cubicBezTo>
                  <a:cubicBezTo>
                    <a:pt x="0" y="52"/>
                    <a:pt x="10" y="63"/>
                    <a:pt x="23" y="63"/>
                  </a:cubicBezTo>
                  <a:cubicBezTo>
                    <a:pt x="111" y="71"/>
                    <a:pt x="111" y="71"/>
                    <a:pt x="111" y="71"/>
                  </a:cubicBezTo>
                  <a:cubicBezTo>
                    <a:pt x="112" y="71"/>
                    <a:pt x="116" y="71"/>
                    <a:pt x="117" y="71"/>
                  </a:cubicBezTo>
                  <a:cubicBezTo>
                    <a:pt x="119" y="70"/>
                    <a:pt x="123" y="70"/>
                    <a:pt x="124" y="67"/>
                  </a:cubicBezTo>
                  <a:cubicBezTo>
                    <a:pt x="182" y="27"/>
                    <a:pt x="182" y="27"/>
                    <a:pt x="182" y="27"/>
                  </a:cubicBezTo>
                  <a:cubicBezTo>
                    <a:pt x="178" y="25"/>
                    <a:pt x="174" y="25"/>
                    <a:pt x="171" y="24"/>
                  </a:cubicBezTo>
                  <a:lnTo>
                    <a:pt x="151" y="1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93" name="Freeform 92"/>
          <p:cNvSpPr/>
          <p:nvPr/>
        </p:nvSpPr>
        <p:spPr>
          <a:xfrm flipV="1">
            <a:off x="4189342" y="2307445"/>
            <a:ext cx="56644" cy="1781217"/>
          </a:xfrm>
          <a:custGeom>
            <a:avLst/>
            <a:gdLst>
              <a:gd name="connsiteX0" fmla="*/ 9167091 w 9167091"/>
              <a:gd name="connsiteY0" fmla="*/ 5137727 h 5149273"/>
              <a:gd name="connsiteX1" fmla="*/ 11546 w 9167091"/>
              <a:gd name="connsiteY1" fmla="*/ 5149273 h 5149273"/>
              <a:gd name="connsiteX2" fmla="*/ 0 w 9167091"/>
              <a:gd name="connsiteY2" fmla="*/ 0 h 5149273"/>
              <a:gd name="connsiteX0" fmla="*/ 2428654 w 2428654"/>
              <a:gd name="connsiteY0" fmla="*/ 5096425 h 5149273"/>
              <a:gd name="connsiteX1" fmla="*/ 11546 w 2428654"/>
              <a:gd name="connsiteY1" fmla="*/ 5149273 h 5149273"/>
              <a:gd name="connsiteX2" fmla="*/ 0 w 2428654"/>
              <a:gd name="connsiteY2" fmla="*/ 0 h 5149273"/>
            </a:gdLst>
            <a:ahLst/>
            <a:cxnLst>
              <a:cxn ang="0">
                <a:pos x="connsiteX0" y="connsiteY0"/>
              </a:cxn>
              <a:cxn ang="0">
                <a:pos x="connsiteX1" y="connsiteY1"/>
              </a:cxn>
              <a:cxn ang="0">
                <a:pos x="connsiteX2" y="connsiteY2"/>
              </a:cxn>
            </a:cxnLst>
            <a:rect l="l" t="t" r="r" b="b"/>
            <a:pathLst>
              <a:path w="2428654" h="5149273">
                <a:moveTo>
                  <a:pt x="2428654" y="5096425"/>
                </a:moveTo>
                <a:cubicBezTo>
                  <a:pt x="-623194" y="5100274"/>
                  <a:pt x="3063394" y="5145424"/>
                  <a:pt x="11546" y="5149273"/>
                </a:cubicBez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pic>
        <p:nvPicPr>
          <p:cNvPr id="94" name="Picture 3"/>
          <p:cNvPicPr>
            <a:picLocks noChangeAspect="1" noChangeArrowheads="1"/>
          </p:cNvPicPr>
          <p:nvPr/>
        </p:nvPicPr>
        <p:blipFill>
          <a:blip r:embed="rId3" cstate="print"/>
          <a:srcRect/>
          <a:stretch>
            <a:fillRect/>
          </a:stretch>
        </p:blipFill>
        <p:spPr bwMode="auto">
          <a:xfrm>
            <a:off x="5324822" y="1199298"/>
            <a:ext cx="1600200" cy="542925"/>
          </a:xfrm>
          <a:prstGeom prst="rect">
            <a:avLst/>
          </a:prstGeom>
          <a:noFill/>
          <a:ln w="9525">
            <a:noFill/>
            <a:miter lim="800000"/>
            <a:headEnd/>
            <a:tailEnd/>
          </a:ln>
          <a:effectLst/>
        </p:spPr>
      </p:pic>
      <p:pic>
        <p:nvPicPr>
          <p:cNvPr id="95" name="Picture 2"/>
          <p:cNvPicPr>
            <a:picLocks noChangeAspect="1" noChangeArrowheads="1"/>
          </p:cNvPicPr>
          <p:nvPr/>
        </p:nvPicPr>
        <p:blipFill>
          <a:blip r:embed="rId4" cstate="print"/>
          <a:srcRect/>
          <a:stretch>
            <a:fillRect/>
          </a:stretch>
        </p:blipFill>
        <p:spPr bwMode="auto">
          <a:xfrm>
            <a:off x="3602281" y="1197002"/>
            <a:ext cx="1660341" cy="528290"/>
          </a:xfrm>
          <a:prstGeom prst="rect">
            <a:avLst/>
          </a:prstGeom>
          <a:noFill/>
          <a:ln w="9525">
            <a:noFill/>
            <a:miter lim="800000"/>
            <a:headEnd/>
            <a:tailEnd/>
          </a:ln>
          <a:effectLst/>
        </p:spPr>
      </p:pic>
      <p:grpSp>
        <p:nvGrpSpPr>
          <p:cNvPr id="96" name="Group 62"/>
          <p:cNvGrpSpPr/>
          <p:nvPr/>
        </p:nvGrpSpPr>
        <p:grpSpPr>
          <a:xfrm>
            <a:off x="738035" y="3486606"/>
            <a:ext cx="2296344" cy="1258642"/>
            <a:chOff x="2444341" y="2560855"/>
            <a:chExt cx="2296344" cy="1258642"/>
          </a:xfrm>
        </p:grpSpPr>
        <p:sp>
          <p:nvSpPr>
            <p:cNvPr id="97" name="Freeform 151"/>
            <p:cNvSpPr>
              <a:spLocks/>
            </p:cNvSpPr>
            <p:nvPr/>
          </p:nvSpPr>
          <p:spPr bwMode="auto">
            <a:xfrm>
              <a:off x="4175654" y="2808962"/>
              <a:ext cx="565031" cy="443694"/>
            </a:xfrm>
            <a:custGeom>
              <a:avLst/>
              <a:gdLst>
                <a:gd name="T0" fmla="*/ 119 w 132"/>
                <a:gd name="T1" fmla="*/ 9 h 103"/>
                <a:gd name="T2" fmla="*/ 90 w 132"/>
                <a:gd name="T3" fmla="*/ 11 h 103"/>
                <a:gd name="T4" fmla="*/ 48 w 132"/>
                <a:gd name="T5" fmla="*/ 60 h 103"/>
                <a:gd name="T6" fmla="*/ 5 w 132"/>
                <a:gd name="T7" fmla="*/ 48 h 103"/>
                <a:gd name="T8" fmla="*/ 5 w 132"/>
                <a:gd name="T9" fmla="*/ 50 h 103"/>
                <a:gd name="T10" fmla="*/ 0 w 132"/>
                <a:gd name="T11" fmla="*/ 87 h 103"/>
                <a:gd name="T12" fmla="*/ 0 w 132"/>
                <a:gd name="T13" fmla="*/ 90 h 103"/>
                <a:gd name="T14" fmla="*/ 46 w 132"/>
                <a:gd name="T15" fmla="*/ 102 h 103"/>
                <a:gd name="T16" fmla="*/ 57 w 132"/>
                <a:gd name="T17" fmla="*/ 102 h 103"/>
                <a:gd name="T18" fmla="*/ 73 w 132"/>
                <a:gd name="T19" fmla="*/ 95 h 103"/>
                <a:gd name="T20" fmla="*/ 124 w 132"/>
                <a:gd name="T21" fmla="*/ 38 h 103"/>
                <a:gd name="T22" fmla="*/ 119 w 132"/>
                <a:gd name="T23"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3">
                  <a:moveTo>
                    <a:pt x="119" y="9"/>
                  </a:moveTo>
                  <a:cubicBezTo>
                    <a:pt x="112" y="0"/>
                    <a:pt x="98" y="0"/>
                    <a:pt x="90" y="11"/>
                  </a:cubicBezTo>
                  <a:cubicBezTo>
                    <a:pt x="48" y="60"/>
                    <a:pt x="48" y="60"/>
                    <a:pt x="48" y="60"/>
                  </a:cubicBezTo>
                  <a:cubicBezTo>
                    <a:pt x="5" y="48"/>
                    <a:pt x="5" y="48"/>
                    <a:pt x="5" y="48"/>
                  </a:cubicBezTo>
                  <a:cubicBezTo>
                    <a:pt x="5" y="50"/>
                    <a:pt x="5" y="50"/>
                    <a:pt x="5" y="50"/>
                  </a:cubicBezTo>
                  <a:cubicBezTo>
                    <a:pt x="8" y="63"/>
                    <a:pt x="8" y="76"/>
                    <a:pt x="0" y="87"/>
                  </a:cubicBezTo>
                  <a:cubicBezTo>
                    <a:pt x="0" y="90"/>
                    <a:pt x="0" y="90"/>
                    <a:pt x="0" y="90"/>
                  </a:cubicBezTo>
                  <a:cubicBezTo>
                    <a:pt x="46" y="102"/>
                    <a:pt x="46" y="102"/>
                    <a:pt x="46" y="102"/>
                  </a:cubicBezTo>
                  <a:cubicBezTo>
                    <a:pt x="49" y="103"/>
                    <a:pt x="54" y="103"/>
                    <a:pt x="57" y="102"/>
                  </a:cubicBezTo>
                  <a:cubicBezTo>
                    <a:pt x="62" y="102"/>
                    <a:pt x="68" y="100"/>
                    <a:pt x="73" y="95"/>
                  </a:cubicBezTo>
                  <a:cubicBezTo>
                    <a:pt x="124" y="38"/>
                    <a:pt x="124" y="38"/>
                    <a:pt x="124" y="38"/>
                  </a:cubicBezTo>
                  <a:cubicBezTo>
                    <a:pt x="132" y="28"/>
                    <a:pt x="129" y="15"/>
                    <a:pt x="119" y="9"/>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52"/>
            <p:cNvSpPr>
              <a:spLocks/>
            </p:cNvSpPr>
            <p:nvPr/>
          </p:nvSpPr>
          <p:spPr bwMode="auto">
            <a:xfrm>
              <a:off x="4106836" y="2560855"/>
              <a:ext cx="411096" cy="412907"/>
            </a:xfrm>
            <a:custGeom>
              <a:avLst/>
              <a:gdLst>
                <a:gd name="T0" fmla="*/ 46 w 96"/>
                <a:gd name="T1" fmla="*/ 96 h 96"/>
                <a:gd name="T2" fmla="*/ 96 w 96"/>
                <a:gd name="T3" fmla="*/ 46 h 96"/>
                <a:gd name="T4" fmla="*/ 46 w 96"/>
                <a:gd name="T5" fmla="*/ 0 h 96"/>
                <a:gd name="T6" fmla="*/ 0 w 96"/>
                <a:gd name="T7" fmla="*/ 46 h 96"/>
                <a:gd name="T8" fmla="*/ 46 w 96"/>
                <a:gd name="T9" fmla="*/ 96 h 96"/>
              </a:gdLst>
              <a:ahLst/>
              <a:cxnLst>
                <a:cxn ang="0">
                  <a:pos x="T0" y="T1"/>
                </a:cxn>
                <a:cxn ang="0">
                  <a:pos x="T2" y="T3"/>
                </a:cxn>
                <a:cxn ang="0">
                  <a:pos x="T4" y="T5"/>
                </a:cxn>
                <a:cxn ang="0">
                  <a:pos x="T6" y="T7"/>
                </a:cxn>
                <a:cxn ang="0">
                  <a:pos x="T8" y="T9"/>
                </a:cxn>
              </a:cxnLst>
              <a:rect l="0" t="0" r="r" b="b"/>
              <a:pathLst>
                <a:path w="96" h="96">
                  <a:moveTo>
                    <a:pt x="46" y="96"/>
                  </a:moveTo>
                  <a:cubicBezTo>
                    <a:pt x="73" y="96"/>
                    <a:pt x="96" y="73"/>
                    <a:pt x="96" y="46"/>
                  </a:cubicBezTo>
                  <a:cubicBezTo>
                    <a:pt x="96" y="20"/>
                    <a:pt x="73" y="0"/>
                    <a:pt x="46" y="0"/>
                  </a:cubicBezTo>
                  <a:cubicBezTo>
                    <a:pt x="21" y="0"/>
                    <a:pt x="0" y="20"/>
                    <a:pt x="0" y="46"/>
                  </a:cubicBezTo>
                  <a:cubicBezTo>
                    <a:pt x="0" y="73"/>
                    <a:pt x="21" y="96"/>
                    <a:pt x="46" y="96"/>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53"/>
            <p:cNvSpPr>
              <a:spLocks/>
            </p:cNvSpPr>
            <p:nvPr/>
          </p:nvSpPr>
          <p:spPr bwMode="auto">
            <a:xfrm>
              <a:off x="3717472" y="2955652"/>
              <a:ext cx="394797" cy="863845"/>
            </a:xfrm>
            <a:custGeom>
              <a:avLst/>
              <a:gdLst>
                <a:gd name="T0" fmla="*/ 43 w 92"/>
                <a:gd name="T1" fmla="*/ 115 h 201"/>
                <a:gd name="T2" fmla="*/ 80 w 92"/>
                <a:gd name="T3" fmla="*/ 31 h 201"/>
                <a:gd name="T4" fmla="*/ 71 w 92"/>
                <a:gd name="T5" fmla="*/ 4 h 201"/>
                <a:gd name="T6" fmla="*/ 45 w 92"/>
                <a:gd name="T7" fmla="*/ 14 h 201"/>
                <a:gd name="T8" fmla="*/ 3 w 92"/>
                <a:gd name="T9" fmla="*/ 105 h 201"/>
                <a:gd name="T10" fmla="*/ 3 w 92"/>
                <a:gd name="T11" fmla="*/ 116 h 201"/>
                <a:gd name="T12" fmla="*/ 6 w 92"/>
                <a:gd name="T13" fmla="*/ 132 h 201"/>
                <a:gd name="T14" fmla="*/ 53 w 92"/>
                <a:gd name="T15" fmla="*/ 192 h 201"/>
                <a:gd name="T16" fmla="*/ 80 w 92"/>
                <a:gd name="T17" fmla="*/ 194 h 201"/>
                <a:gd name="T18" fmla="*/ 84 w 92"/>
                <a:gd name="T19" fmla="*/ 166 h 201"/>
                <a:gd name="T20" fmla="*/ 43 w 92"/>
                <a:gd name="T21" fmla="*/ 1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01">
                  <a:moveTo>
                    <a:pt x="43" y="115"/>
                  </a:moveTo>
                  <a:cubicBezTo>
                    <a:pt x="80" y="31"/>
                    <a:pt x="80" y="31"/>
                    <a:pt x="80" y="31"/>
                  </a:cubicBezTo>
                  <a:cubicBezTo>
                    <a:pt x="87" y="23"/>
                    <a:pt x="82" y="9"/>
                    <a:pt x="71" y="4"/>
                  </a:cubicBezTo>
                  <a:cubicBezTo>
                    <a:pt x="62" y="0"/>
                    <a:pt x="49" y="4"/>
                    <a:pt x="45" y="14"/>
                  </a:cubicBezTo>
                  <a:cubicBezTo>
                    <a:pt x="3" y="105"/>
                    <a:pt x="3" y="105"/>
                    <a:pt x="3" y="105"/>
                  </a:cubicBezTo>
                  <a:cubicBezTo>
                    <a:pt x="0" y="109"/>
                    <a:pt x="0" y="113"/>
                    <a:pt x="3" y="116"/>
                  </a:cubicBezTo>
                  <a:cubicBezTo>
                    <a:pt x="0" y="122"/>
                    <a:pt x="3" y="128"/>
                    <a:pt x="6" y="132"/>
                  </a:cubicBezTo>
                  <a:cubicBezTo>
                    <a:pt x="53" y="192"/>
                    <a:pt x="53" y="192"/>
                    <a:pt x="53" y="192"/>
                  </a:cubicBezTo>
                  <a:cubicBezTo>
                    <a:pt x="60" y="201"/>
                    <a:pt x="74" y="201"/>
                    <a:pt x="80" y="194"/>
                  </a:cubicBezTo>
                  <a:cubicBezTo>
                    <a:pt x="91" y="188"/>
                    <a:pt x="92" y="175"/>
                    <a:pt x="84" y="166"/>
                  </a:cubicBezTo>
                  <a:lnTo>
                    <a:pt x="43" y="1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54"/>
            <p:cNvSpPr>
              <a:spLocks/>
            </p:cNvSpPr>
            <p:nvPr/>
          </p:nvSpPr>
          <p:spPr bwMode="auto">
            <a:xfrm>
              <a:off x="2444341" y="3278010"/>
              <a:ext cx="715343" cy="472670"/>
            </a:xfrm>
            <a:custGeom>
              <a:avLst/>
              <a:gdLst>
                <a:gd name="T0" fmla="*/ 87 w 167"/>
                <a:gd name="T1" fmla="*/ 97 h 110"/>
                <a:gd name="T2" fmla="*/ 116 w 167"/>
                <a:gd name="T3" fmla="*/ 67 h 110"/>
                <a:gd name="T4" fmla="*/ 161 w 167"/>
                <a:gd name="T5" fmla="*/ 67 h 110"/>
                <a:gd name="T6" fmla="*/ 167 w 167"/>
                <a:gd name="T7" fmla="*/ 67 h 110"/>
                <a:gd name="T8" fmla="*/ 167 w 167"/>
                <a:gd name="T9" fmla="*/ 61 h 110"/>
                <a:gd name="T10" fmla="*/ 167 w 167"/>
                <a:gd name="T11" fmla="*/ 31 h 110"/>
                <a:gd name="T12" fmla="*/ 161 w 167"/>
                <a:gd name="T13" fmla="*/ 19 h 110"/>
                <a:gd name="T14" fmla="*/ 154 w 167"/>
                <a:gd name="T15" fmla="*/ 0 h 110"/>
                <a:gd name="T16" fmla="*/ 99 w 167"/>
                <a:gd name="T17" fmla="*/ 53 h 110"/>
                <a:gd name="T18" fmla="*/ 97 w 167"/>
                <a:gd name="T19" fmla="*/ 58 h 110"/>
                <a:gd name="T20" fmla="*/ 23 w 167"/>
                <a:gd name="T21" fmla="*/ 58 h 110"/>
                <a:gd name="T22" fmla="*/ 0 w 167"/>
                <a:gd name="T23" fmla="*/ 81 h 110"/>
                <a:gd name="T24" fmla="*/ 0 w 167"/>
                <a:gd name="T25" fmla="*/ 88 h 110"/>
                <a:gd name="T26" fmla="*/ 23 w 167"/>
                <a:gd name="T27" fmla="*/ 110 h 110"/>
                <a:gd name="T28" fmla="*/ 87 w 167"/>
                <a:gd name="T29" fmla="*/ 110 h 110"/>
                <a:gd name="T30" fmla="*/ 87 w 167"/>
                <a:gd name="T31" fmla="*/ 101 h 110"/>
                <a:gd name="T32" fmla="*/ 87 w 167"/>
                <a:gd name="T33" fmla="*/ 9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0">
                  <a:moveTo>
                    <a:pt x="87" y="97"/>
                  </a:moveTo>
                  <a:cubicBezTo>
                    <a:pt x="87" y="79"/>
                    <a:pt x="99" y="67"/>
                    <a:pt x="116" y="67"/>
                  </a:cubicBezTo>
                  <a:cubicBezTo>
                    <a:pt x="161" y="67"/>
                    <a:pt x="161" y="67"/>
                    <a:pt x="161" y="67"/>
                  </a:cubicBezTo>
                  <a:cubicBezTo>
                    <a:pt x="167" y="67"/>
                    <a:pt x="167" y="67"/>
                    <a:pt x="167" y="67"/>
                  </a:cubicBezTo>
                  <a:cubicBezTo>
                    <a:pt x="167" y="61"/>
                    <a:pt x="167" y="61"/>
                    <a:pt x="167" y="61"/>
                  </a:cubicBezTo>
                  <a:cubicBezTo>
                    <a:pt x="167" y="31"/>
                    <a:pt x="167" y="31"/>
                    <a:pt x="167" y="31"/>
                  </a:cubicBezTo>
                  <a:cubicBezTo>
                    <a:pt x="165" y="29"/>
                    <a:pt x="162" y="22"/>
                    <a:pt x="161" y="19"/>
                  </a:cubicBezTo>
                  <a:cubicBezTo>
                    <a:pt x="154" y="0"/>
                    <a:pt x="154" y="0"/>
                    <a:pt x="154" y="0"/>
                  </a:cubicBezTo>
                  <a:cubicBezTo>
                    <a:pt x="99" y="53"/>
                    <a:pt x="99" y="53"/>
                    <a:pt x="99" y="53"/>
                  </a:cubicBezTo>
                  <a:cubicBezTo>
                    <a:pt x="99" y="54"/>
                    <a:pt x="98" y="57"/>
                    <a:pt x="97" y="58"/>
                  </a:cubicBezTo>
                  <a:cubicBezTo>
                    <a:pt x="23" y="58"/>
                    <a:pt x="23" y="58"/>
                    <a:pt x="23" y="58"/>
                  </a:cubicBezTo>
                  <a:cubicBezTo>
                    <a:pt x="10" y="58"/>
                    <a:pt x="0" y="68"/>
                    <a:pt x="0" y="81"/>
                  </a:cubicBezTo>
                  <a:cubicBezTo>
                    <a:pt x="0" y="88"/>
                    <a:pt x="0" y="88"/>
                    <a:pt x="0" y="88"/>
                  </a:cubicBezTo>
                  <a:cubicBezTo>
                    <a:pt x="0" y="100"/>
                    <a:pt x="10" y="110"/>
                    <a:pt x="23" y="110"/>
                  </a:cubicBezTo>
                  <a:cubicBezTo>
                    <a:pt x="87" y="110"/>
                    <a:pt x="87" y="110"/>
                    <a:pt x="87" y="110"/>
                  </a:cubicBezTo>
                  <a:cubicBezTo>
                    <a:pt x="87" y="108"/>
                    <a:pt x="87" y="106"/>
                    <a:pt x="87" y="101"/>
                  </a:cubicBezTo>
                  <a:lnTo>
                    <a:pt x="87" y="97"/>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55"/>
            <p:cNvSpPr>
              <a:spLocks/>
            </p:cNvSpPr>
            <p:nvPr/>
          </p:nvSpPr>
          <p:spPr bwMode="auto">
            <a:xfrm>
              <a:off x="2846383" y="2801718"/>
              <a:ext cx="1351003" cy="1008725"/>
            </a:xfrm>
            <a:custGeom>
              <a:avLst/>
              <a:gdLst>
                <a:gd name="T0" fmla="*/ 301 w 315"/>
                <a:gd name="T1" fmla="*/ 34 h 235"/>
                <a:gd name="T2" fmla="*/ 248 w 315"/>
                <a:gd name="T3" fmla="*/ 7 h 235"/>
                <a:gd name="T4" fmla="*/ 97 w 315"/>
                <a:gd name="T5" fmla="*/ 55 h 235"/>
                <a:gd name="T6" fmla="*/ 68 w 315"/>
                <a:gd name="T7" fmla="*/ 107 h 235"/>
                <a:gd name="T8" fmla="*/ 74 w 315"/>
                <a:gd name="T9" fmla="*/ 127 h 235"/>
                <a:gd name="T10" fmla="*/ 82 w 315"/>
                <a:gd name="T11" fmla="*/ 140 h 235"/>
                <a:gd name="T12" fmla="*/ 82 w 315"/>
                <a:gd name="T13" fmla="*/ 185 h 235"/>
                <a:gd name="T14" fmla="*/ 22 w 315"/>
                <a:gd name="T15" fmla="*/ 185 h 235"/>
                <a:gd name="T16" fmla="*/ 0 w 315"/>
                <a:gd name="T17" fmla="*/ 208 h 235"/>
                <a:gd name="T18" fmla="*/ 0 w 315"/>
                <a:gd name="T19" fmla="*/ 212 h 235"/>
                <a:gd name="T20" fmla="*/ 22 w 315"/>
                <a:gd name="T21" fmla="*/ 235 h 235"/>
                <a:gd name="T22" fmla="*/ 111 w 315"/>
                <a:gd name="T23" fmla="*/ 235 h 235"/>
                <a:gd name="T24" fmla="*/ 133 w 315"/>
                <a:gd name="T25" fmla="*/ 212 h 235"/>
                <a:gd name="T26" fmla="*/ 133 w 315"/>
                <a:gd name="T27" fmla="*/ 208 h 235"/>
                <a:gd name="T28" fmla="*/ 133 w 315"/>
                <a:gd name="T29" fmla="*/ 208 h 235"/>
                <a:gd name="T30" fmla="*/ 133 w 315"/>
                <a:gd name="T31" fmla="*/ 152 h 235"/>
                <a:gd name="T32" fmla="*/ 199 w 315"/>
                <a:gd name="T33" fmla="*/ 132 h 235"/>
                <a:gd name="T34" fmla="*/ 239 w 315"/>
                <a:gd name="T35" fmla="*/ 47 h 235"/>
                <a:gd name="T36" fmla="*/ 265 w 315"/>
                <a:gd name="T37" fmla="*/ 30 h 235"/>
                <a:gd name="T38" fmla="*/ 279 w 315"/>
                <a:gd name="T39" fmla="*/ 32 h 235"/>
                <a:gd name="T40" fmla="*/ 294 w 315"/>
                <a:gd name="T41" fmla="*/ 49 h 235"/>
                <a:gd name="T42" fmla="*/ 291 w 315"/>
                <a:gd name="T43" fmla="*/ 72 h 235"/>
                <a:gd name="T44" fmla="*/ 272 w 315"/>
                <a:gd name="T45" fmla="*/ 109 h 235"/>
                <a:gd name="T46" fmla="*/ 279 w 315"/>
                <a:gd name="T47" fmla="*/ 107 h 235"/>
                <a:gd name="T48" fmla="*/ 307 w 315"/>
                <a:gd name="T49" fmla="*/ 55 h 235"/>
                <a:gd name="T50" fmla="*/ 301 w 315"/>
                <a:gd name="T51" fmla="*/ 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 h="235">
                  <a:moveTo>
                    <a:pt x="301" y="34"/>
                  </a:moveTo>
                  <a:cubicBezTo>
                    <a:pt x="294" y="13"/>
                    <a:pt x="269" y="0"/>
                    <a:pt x="248" y="7"/>
                  </a:cubicBezTo>
                  <a:cubicBezTo>
                    <a:pt x="97" y="55"/>
                    <a:pt x="97" y="55"/>
                    <a:pt x="97" y="55"/>
                  </a:cubicBezTo>
                  <a:cubicBezTo>
                    <a:pt x="74" y="62"/>
                    <a:pt x="60" y="86"/>
                    <a:pt x="68" y="107"/>
                  </a:cubicBezTo>
                  <a:cubicBezTo>
                    <a:pt x="74" y="127"/>
                    <a:pt x="74" y="127"/>
                    <a:pt x="74" y="127"/>
                  </a:cubicBezTo>
                  <a:cubicBezTo>
                    <a:pt x="76" y="132"/>
                    <a:pt x="78" y="135"/>
                    <a:pt x="82" y="140"/>
                  </a:cubicBezTo>
                  <a:cubicBezTo>
                    <a:pt x="82" y="185"/>
                    <a:pt x="82" y="185"/>
                    <a:pt x="82" y="185"/>
                  </a:cubicBezTo>
                  <a:cubicBezTo>
                    <a:pt x="22" y="185"/>
                    <a:pt x="22" y="185"/>
                    <a:pt x="22" y="185"/>
                  </a:cubicBezTo>
                  <a:cubicBezTo>
                    <a:pt x="10" y="185"/>
                    <a:pt x="0" y="196"/>
                    <a:pt x="0" y="208"/>
                  </a:cubicBezTo>
                  <a:cubicBezTo>
                    <a:pt x="0" y="212"/>
                    <a:pt x="0" y="212"/>
                    <a:pt x="0" y="212"/>
                  </a:cubicBezTo>
                  <a:cubicBezTo>
                    <a:pt x="0" y="227"/>
                    <a:pt x="10" y="235"/>
                    <a:pt x="22" y="235"/>
                  </a:cubicBezTo>
                  <a:cubicBezTo>
                    <a:pt x="111" y="235"/>
                    <a:pt x="111" y="235"/>
                    <a:pt x="111" y="235"/>
                  </a:cubicBezTo>
                  <a:cubicBezTo>
                    <a:pt x="122" y="235"/>
                    <a:pt x="133" y="227"/>
                    <a:pt x="133" y="212"/>
                  </a:cubicBezTo>
                  <a:cubicBezTo>
                    <a:pt x="133" y="208"/>
                    <a:pt x="133" y="208"/>
                    <a:pt x="133" y="208"/>
                  </a:cubicBezTo>
                  <a:cubicBezTo>
                    <a:pt x="133" y="208"/>
                    <a:pt x="133" y="208"/>
                    <a:pt x="133" y="208"/>
                  </a:cubicBezTo>
                  <a:cubicBezTo>
                    <a:pt x="133" y="152"/>
                    <a:pt x="133" y="152"/>
                    <a:pt x="133" y="152"/>
                  </a:cubicBezTo>
                  <a:cubicBezTo>
                    <a:pt x="199" y="132"/>
                    <a:pt x="199" y="132"/>
                    <a:pt x="199" y="132"/>
                  </a:cubicBezTo>
                  <a:cubicBezTo>
                    <a:pt x="239" y="47"/>
                    <a:pt x="239" y="47"/>
                    <a:pt x="239" y="47"/>
                  </a:cubicBezTo>
                  <a:cubicBezTo>
                    <a:pt x="244" y="38"/>
                    <a:pt x="254" y="30"/>
                    <a:pt x="265" y="30"/>
                  </a:cubicBezTo>
                  <a:cubicBezTo>
                    <a:pt x="269" y="30"/>
                    <a:pt x="272" y="30"/>
                    <a:pt x="279" y="32"/>
                  </a:cubicBezTo>
                  <a:cubicBezTo>
                    <a:pt x="283" y="36"/>
                    <a:pt x="290" y="40"/>
                    <a:pt x="294" y="49"/>
                  </a:cubicBezTo>
                  <a:cubicBezTo>
                    <a:pt x="295" y="56"/>
                    <a:pt x="295" y="64"/>
                    <a:pt x="291" y="72"/>
                  </a:cubicBezTo>
                  <a:cubicBezTo>
                    <a:pt x="272" y="109"/>
                    <a:pt x="272" y="109"/>
                    <a:pt x="272" y="109"/>
                  </a:cubicBezTo>
                  <a:cubicBezTo>
                    <a:pt x="279" y="107"/>
                    <a:pt x="279" y="107"/>
                    <a:pt x="279" y="107"/>
                  </a:cubicBezTo>
                  <a:cubicBezTo>
                    <a:pt x="301" y="99"/>
                    <a:pt x="315" y="77"/>
                    <a:pt x="307" y="55"/>
                  </a:cubicBezTo>
                  <a:lnTo>
                    <a:pt x="301" y="3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1"/>
          <p:cNvSpPr/>
          <p:nvPr/>
        </p:nvSpPr>
        <p:spPr>
          <a:xfrm flipV="1">
            <a:off x="2570768" y="2011985"/>
            <a:ext cx="70620" cy="144428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pic>
        <p:nvPicPr>
          <p:cNvPr id="103" name="Picture 4"/>
          <p:cNvPicPr>
            <a:picLocks noChangeAspect="1" noChangeArrowheads="1"/>
          </p:cNvPicPr>
          <p:nvPr/>
        </p:nvPicPr>
        <p:blipFill>
          <a:blip r:embed="rId5" cstate="print"/>
          <a:srcRect/>
          <a:stretch>
            <a:fillRect/>
          </a:stretch>
        </p:blipFill>
        <p:spPr bwMode="auto">
          <a:xfrm>
            <a:off x="162521" y="912883"/>
            <a:ext cx="1314319" cy="391990"/>
          </a:xfrm>
          <a:prstGeom prst="rect">
            <a:avLst/>
          </a:prstGeom>
          <a:noFill/>
          <a:ln w="9525">
            <a:noFill/>
            <a:miter lim="800000"/>
            <a:headEnd/>
            <a:tailEnd/>
          </a:ln>
          <a:effectLst/>
        </p:spPr>
      </p:pic>
      <p:sp>
        <p:nvSpPr>
          <p:cNvPr id="104" name="TextBox 103"/>
          <p:cNvSpPr txBox="1"/>
          <p:nvPr/>
        </p:nvSpPr>
        <p:spPr>
          <a:xfrm>
            <a:off x="1600430" y="796954"/>
            <a:ext cx="1600200" cy="492443"/>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N" sz="1300" dirty="0">
                <a:latin typeface="Cambria" panose="02040503050406030204" pitchFamily="18" charset="0"/>
              </a:rPr>
              <a:t>TIANJIN JINSHI PHARMACEUTICAL </a:t>
            </a:r>
          </a:p>
        </p:txBody>
      </p:sp>
      <p:sp>
        <p:nvSpPr>
          <p:cNvPr id="106" name="Rectangle 105"/>
          <p:cNvSpPr/>
          <p:nvPr/>
        </p:nvSpPr>
        <p:spPr>
          <a:xfrm>
            <a:off x="7916070" y="1563743"/>
            <a:ext cx="3373726" cy="650947"/>
          </a:xfrm>
          <a:prstGeom prst="rect">
            <a:avLst/>
          </a:prstGeom>
          <a:solidFill>
            <a:schemeClr val="accent6">
              <a:lumMod val="75000"/>
              <a:alpha val="4000"/>
            </a:schemeClr>
          </a:solidFill>
        </p:spPr>
        <p:txBody>
          <a:bodyPr wrap="square" rtlCol="0" anchor="t">
            <a:spAutoFit/>
          </a:bodyPr>
          <a:lstStyle/>
          <a:p>
            <a:pPr algn="ctr">
              <a:lnSpc>
                <a:spcPct val="110000"/>
              </a:lnSpc>
            </a:pPr>
            <a:r>
              <a:rPr lang="en-IN" sz="1100" b="1" dirty="0" smtClean="0"/>
              <a:t>ROQUETTE is</a:t>
            </a:r>
            <a:r>
              <a:rPr lang="en-IN" sz="1100" dirty="0" smtClean="0"/>
              <a:t> </a:t>
            </a:r>
            <a:r>
              <a:rPr lang="en-IN" sz="1100" dirty="0"/>
              <a:t>head-to-head with </a:t>
            </a:r>
            <a:r>
              <a:rPr lang="en-IN" sz="1100" b="1" dirty="0" smtClean="0"/>
              <a:t>JIANGMEN and leads the industry</a:t>
            </a:r>
            <a:r>
              <a:rPr lang="en-IN" sz="1100" dirty="0" smtClean="0"/>
              <a:t> with </a:t>
            </a:r>
            <a:r>
              <a:rPr lang="en-IN" sz="1100" dirty="0"/>
              <a:t>the same amount of patent activity in this field </a:t>
            </a:r>
            <a:r>
              <a:rPr lang="en-IN" sz="1100" dirty="0" smtClean="0"/>
              <a:t>( 7 patent references).</a:t>
            </a:r>
            <a:r>
              <a:rPr lang="en-US" sz="1100" dirty="0" smtClean="0"/>
              <a:t> </a:t>
            </a:r>
            <a:endParaRPr lang="id-ID" sz="1100" dirty="0"/>
          </a:p>
        </p:txBody>
      </p:sp>
      <p:sp>
        <p:nvSpPr>
          <p:cNvPr id="5" name="Left Arrow 4"/>
          <p:cNvSpPr/>
          <p:nvPr/>
        </p:nvSpPr>
        <p:spPr>
          <a:xfrm rot="10800000">
            <a:off x="290078" y="5386644"/>
            <a:ext cx="11414242" cy="305572"/>
          </a:xfrm>
          <a:prstGeom prst="leftArrow">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4" name="TextBox 73"/>
          <p:cNvSpPr txBox="1"/>
          <p:nvPr/>
        </p:nvSpPr>
        <p:spPr>
          <a:xfrm>
            <a:off x="5712935" y="5163640"/>
            <a:ext cx="3769207" cy="276999"/>
          </a:xfrm>
          <a:prstGeom prst="rect">
            <a:avLst/>
          </a:prstGeom>
          <a:noFill/>
        </p:spPr>
        <p:txBody>
          <a:bodyPr wrap="square" rtlCol="0">
            <a:spAutoFit/>
          </a:bodyPr>
          <a:lstStyle/>
          <a:p>
            <a:r>
              <a:rPr lang="en-US" sz="1200" dirty="0" smtClean="0">
                <a:latin typeface="Cambria" panose="02040503050406030204" pitchFamily="18" charset="0"/>
              </a:rPr>
              <a:t>Low to high</a:t>
            </a:r>
            <a:endParaRPr lang="en-IN" sz="1200" dirty="0">
              <a:latin typeface="Cambria" panose="02040503050406030204" pitchFamily="18" charset="0"/>
            </a:endParaRPr>
          </a:p>
        </p:txBody>
      </p:sp>
    </p:spTree>
    <p:extLst>
      <p:ext uri="{BB962C8B-B14F-4D97-AF65-F5344CB8AC3E}">
        <p14:creationId xmlns:p14="http://schemas.microsoft.com/office/powerpoint/2010/main" val="2907016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roquette freres"/>
          <p:cNvPicPr>
            <a:picLocks noChangeAspect="1" noChangeArrowheads="1"/>
          </p:cNvPicPr>
          <p:nvPr/>
        </p:nvPicPr>
        <p:blipFill>
          <a:blip r:embed="rId2" cstate="print"/>
          <a:srcRect/>
          <a:stretch>
            <a:fillRect/>
          </a:stretch>
        </p:blipFill>
        <p:spPr bwMode="auto">
          <a:xfrm>
            <a:off x="357718" y="603841"/>
            <a:ext cx="1647075" cy="925980"/>
          </a:xfrm>
          <a:prstGeom prst="rect">
            <a:avLst/>
          </a:prstGeom>
          <a:noFill/>
          <a:ln w="19050">
            <a:solidFill>
              <a:schemeClr val="tx2">
                <a:lumMod val="75000"/>
              </a:schemeClr>
            </a:solidFill>
          </a:ln>
        </p:spPr>
      </p:pic>
      <p:sp>
        <p:nvSpPr>
          <p:cNvPr id="13" name="TextBox 12"/>
          <p:cNvSpPr txBox="1"/>
          <p:nvPr/>
        </p:nvSpPr>
        <p:spPr>
          <a:xfrm>
            <a:off x="1363484" y="4296288"/>
            <a:ext cx="4783106" cy="1663475"/>
          </a:xfrm>
          <a:prstGeom prst="roundRect">
            <a:avLst/>
          </a:prstGeom>
          <a:noFill/>
          <a:ln w="28575">
            <a:solidFill>
              <a:schemeClr val="tx2">
                <a:lumMod val="75000"/>
              </a:schemeClr>
            </a:solid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lnSpc>
                <a:spcPct val="200000"/>
              </a:lnSpc>
            </a:pPr>
            <a:r>
              <a:rPr lang="en-US" sz="1400" b="1" dirty="0" smtClean="0">
                <a:latin typeface="Arial" panose="020B0604020202020204" pitchFamily="34" charset="0"/>
                <a:cs typeface="Arial" panose="020B0604020202020204" pitchFamily="34" charset="0"/>
              </a:rPr>
              <a:t>Products Focused</a:t>
            </a:r>
          </a:p>
          <a:p>
            <a:pPr>
              <a:lnSpc>
                <a:spcPct val="200000"/>
              </a:lnSpc>
            </a:pPr>
            <a:endParaRPr lang="en-US" sz="1200" dirty="0" smtClean="0">
              <a:latin typeface="Arial" panose="020B0604020202020204" pitchFamily="34" charset="0"/>
              <a:cs typeface="Arial" panose="020B0604020202020204" pitchFamily="34" charset="0"/>
            </a:endParaRPr>
          </a:p>
          <a:p>
            <a:pPr>
              <a:lnSpc>
                <a:spcPct val="200000"/>
              </a:lnSpc>
            </a:pPr>
            <a:endParaRPr lang="en-US" sz="1200" dirty="0">
              <a:latin typeface="Arial" panose="020B0604020202020204" pitchFamily="34" charset="0"/>
              <a:cs typeface="Arial" panose="020B0604020202020204" pitchFamily="34" charset="0"/>
            </a:endParaRPr>
          </a:p>
        </p:txBody>
      </p:sp>
      <p:sp>
        <p:nvSpPr>
          <p:cNvPr id="18" name="TextBox 17"/>
          <p:cNvSpPr txBox="1"/>
          <p:nvPr/>
        </p:nvSpPr>
        <p:spPr>
          <a:xfrm>
            <a:off x="1767128" y="5635002"/>
            <a:ext cx="1135713" cy="299535"/>
          </a:xfrm>
          <a:prstGeom prst="roundRect">
            <a:avLst/>
          </a:prstGeom>
          <a:noFill/>
          <a:ln>
            <a:noFill/>
          </a:ln>
        </p:spPr>
        <p:txBody>
          <a:bodyPr wrap="square" rtlCol="0">
            <a:spAutoFit/>
          </a:bodyPr>
          <a:lstStyle/>
          <a:p>
            <a:pPr algn="ctr"/>
            <a:r>
              <a:rPr lang="en-US" sz="1200" b="1" dirty="0" smtClean="0">
                <a:latin typeface="Arial" panose="020B0604020202020204" pitchFamily="34" charset="0"/>
                <a:cs typeface="Arial" panose="020B0604020202020204" pitchFamily="34" charset="0"/>
              </a:rPr>
              <a:t>Jelly</a:t>
            </a:r>
            <a:endParaRPr lang="en-IN" sz="1200" b="1" dirty="0">
              <a:latin typeface="Arial" panose="020B0604020202020204" pitchFamily="34" charset="0"/>
              <a:cs typeface="Arial" panose="020B0604020202020204" pitchFamily="34" charset="0"/>
            </a:endParaRPr>
          </a:p>
        </p:txBody>
      </p:sp>
      <p:sp>
        <p:nvSpPr>
          <p:cNvPr id="19" name="TextBox 18"/>
          <p:cNvSpPr txBox="1"/>
          <p:nvPr/>
        </p:nvSpPr>
        <p:spPr>
          <a:xfrm>
            <a:off x="2854171" y="5628245"/>
            <a:ext cx="1135713" cy="299535"/>
          </a:xfrm>
          <a:prstGeom prst="roundRect">
            <a:avLst/>
          </a:prstGeom>
          <a:noFill/>
          <a:ln>
            <a:noFill/>
          </a:ln>
        </p:spPr>
        <p:txBody>
          <a:bodyPr wrap="square" rtlCol="0">
            <a:spAutoFit/>
          </a:bodyPr>
          <a:lstStyle/>
          <a:p>
            <a:pPr algn="ctr"/>
            <a:r>
              <a:rPr lang="en-US" sz="1200" b="1" dirty="0" smtClean="0">
                <a:latin typeface="Arial" panose="020B0604020202020204" pitchFamily="34" charset="0"/>
                <a:cs typeface="Arial" panose="020B0604020202020204" pitchFamily="34" charset="0"/>
              </a:rPr>
              <a:t>Jam</a:t>
            </a:r>
            <a:endParaRPr lang="en-IN" sz="1200" b="1" dirty="0">
              <a:latin typeface="Arial" panose="020B0604020202020204" pitchFamily="34" charset="0"/>
              <a:cs typeface="Arial" panose="020B0604020202020204" pitchFamily="34" charset="0"/>
            </a:endParaRPr>
          </a:p>
        </p:txBody>
      </p:sp>
      <p:sp>
        <p:nvSpPr>
          <p:cNvPr id="20" name="TextBox 19"/>
          <p:cNvSpPr txBox="1"/>
          <p:nvPr/>
        </p:nvSpPr>
        <p:spPr>
          <a:xfrm>
            <a:off x="3925464" y="5628246"/>
            <a:ext cx="1135713" cy="299535"/>
          </a:xfrm>
          <a:prstGeom prst="roundRect">
            <a:avLst/>
          </a:prstGeom>
          <a:noFill/>
          <a:ln>
            <a:noFill/>
          </a:ln>
        </p:spPr>
        <p:txBody>
          <a:bodyPr wrap="square" rtlCol="0">
            <a:spAutoFit/>
          </a:bodyPr>
          <a:lstStyle/>
          <a:p>
            <a:pPr algn="ctr"/>
            <a:r>
              <a:rPr lang="en-US" sz="1200" b="1" dirty="0" smtClean="0">
                <a:latin typeface="Arial" panose="020B0604020202020204" pitchFamily="34" charset="0"/>
                <a:cs typeface="Arial" panose="020B0604020202020204" pitchFamily="34" charset="0"/>
              </a:rPr>
              <a:t>Caramel</a:t>
            </a:r>
            <a:endParaRPr lang="en-IN" sz="1200" b="1" dirty="0">
              <a:latin typeface="Arial" panose="020B0604020202020204" pitchFamily="34" charset="0"/>
              <a:cs typeface="Arial" panose="020B0604020202020204" pitchFamily="34" charset="0"/>
            </a:endParaRPr>
          </a:p>
        </p:txBody>
      </p:sp>
      <p:sp>
        <p:nvSpPr>
          <p:cNvPr id="21" name="TextBox 20"/>
          <p:cNvSpPr txBox="1"/>
          <p:nvPr/>
        </p:nvSpPr>
        <p:spPr>
          <a:xfrm>
            <a:off x="4793600" y="5615118"/>
            <a:ext cx="1135713" cy="299535"/>
          </a:xfrm>
          <a:prstGeom prst="roundRect">
            <a:avLst/>
          </a:prstGeom>
          <a:noFill/>
          <a:ln>
            <a:noFill/>
          </a:ln>
        </p:spPr>
        <p:txBody>
          <a:bodyPr wrap="square" rtlCol="0">
            <a:spAutoFit/>
          </a:bodyPr>
          <a:lstStyle/>
          <a:p>
            <a:pPr algn="ctr"/>
            <a:r>
              <a:rPr lang="en-US" sz="1200" b="1" dirty="0" smtClean="0">
                <a:latin typeface="Arial" panose="020B0604020202020204" pitchFamily="34" charset="0"/>
                <a:cs typeface="Arial" panose="020B0604020202020204" pitchFamily="34" charset="0"/>
              </a:rPr>
              <a:t>Nougat</a:t>
            </a:r>
            <a:endParaRPr lang="en-IN" sz="1200" b="1" dirty="0">
              <a:latin typeface="Arial" panose="020B0604020202020204" pitchFamily="34" charset="0"/>
              <a:cs typeface="Arial" panose="020B0604020202020204" pitchFamily="34" charset="0"/>
            </a:endParaRPr>
          </a:p>
        </p:txBody>
      </p:sp>
      <p:pic>
        <p:nvPicPr>
          <p:cNvPr id="22" name="Picture 21"/>
          <p:cNvPicPr>
            <a:picLocks noChangeAspect="1"/>
          </p:cNvPicPr>
          <p:nvPr/>
        </p:nvPicPr>
        <p:blipFill>
          <a:blip r:embed="rId3" cstate="print"/>
          <a:stretch>
            <a:fillRect/>
          </a:stretch>
        </p:blipFill>
        <p:spPr>
          <a:xfrm>
            <a:off x="1562736" y="4857200"/>
            <a:ext cx="1304227" cy="797647"/>
          </a:xfrm>
          <a:prstGeom prst="roundRect">
            <a:avLst/>
          </a:prstGeom>
          <a:noFill/>
          <a:ln>
            <a:noFill/>
          </a:ln>
        </p:spPr>
      </p:pic>
      <p:pic>
        <p:nvPicPr>
          <p:cNvPr id="23" name="Picture 22"/>
          <p:cNvPicPr>
            <a:picLocks noChangeAspect="1"/>
          </p:cNvPicPr>
          <p:nvPr/>
        </p:nvPicPr>
        <p:blipFill>
          <a:blip r:embed="rId4" cstate="print"/>
          <a:stretch>
            <a:fillRect/>
          </a:stretch>
        </p:blipFill>
        <p:spPr>
          <a:xfrm>
            <a:off x="2986839" y="4864940"/>
            <a:ext cx="904859" cy="770062"/>
          </a:xfrm>
          <a:prstGeom prst="roundRect">
            <a:avLst/>
          </a:prstGeom>
          <a:noFill/>
          <a:ln>
            <a:noFill/>
          </a:ln>
        </p:spPr>
      </p:pic>
      <p:pic>
        <p:nvPicPr>
          <p:cNvPr id="24" name="Picture 23"/>
          <p:cNvPicPr>
            <a:picLocks noChangeAspect="1"/>
          </p:cNvPicPr>
          <p:nvPr/>
        </p:nvPicPr>
        <p:blipFill>
          <a:blip r:embed="rId5" cstate="print"/>
          <a:stretch>
            <a:fillRect/>
          </a:stretch>
        </p:blipFill>
        <p:spPr>
          <a:xfrm>
            <a:off x="3979715" y="4849865"/>
            <a:ext cx="804906" cy="778379"/>
          </a:xfrm>
          <a:prstGeom prst="roundRect">
            <a:avLst/>
          </a:prstGeom>
          <a:noFill/>
          <a:ln>
            <a:noFill/>
          </a:ln>
        </p:spPr>
      </p:pic>
      <p:pic>
        <p:nvPicPr>
          <p:cNvPr id="25" name="Picture 24"/>
          <p:cNvPicPr>
            <a:picLocks noChangeAspect="1"/>
          </p:cNvPicPr>
          <p:nvPr/>
        </p:nvPicPr>
        <p:blipFill>
          <a:blip r:embed="rId6" cstate="print"/>
          <a:stretch>
            <a:fillRect/>
          </a:stretch>
        </p:blipFill>
        <p:spPr>
          <a:xfrm>
            <a:off x="4867871" y="4804402"/>
            <a:ext cx="987154" cy="813903"/>
          </a:xfrm>
          <a:prstGeom prst="roundRect">
            <a:avLst/>
          </a:prstGeom>
          <a:noFill/>
          <a:ln>
            <a:noFill/>
          </a:ln>
        </p:spPr>
      </p:pic>
      <p:grpSp>
        <p:nvGrpSpPr>
          <p:cNvPr id="27" name="Group 42"/>
          <p:cNvGrpSpPr/>
          <p:nvPr/>
        </p:nvGrpSpPr>
        <p:grpSpPr>
          <a:xfrm>
            <a:off x="2026306" y="920309"/>
            <a:ext cx="4724400" cy="3132045"/>
            <a:chOff x="5282153" y="1750912"/>
            <a:chExt cx="6660428" cy="4148913"/>
          </a:xfrm>
        </p:grpSpPr>
        <p:sp>
          <p:nvSpPr>
            <p:cNvPr id="28" name="Freeform 5"/>
            <p:cNvSpPr>
              <a:spLocks/>
            </p:cNvSpPr>
            <p:nvPr/>
          </p:nvSpPr>
          <p:spPr bwMode="auto">
            <a:xfrm>
              <a:off x="7580823" y="3980971"/>
              <a:ext cx="1921510" cy="1918854"/>
            </a:xfrm>
            <a:custGeom>
              <a:avLst/>
              <a:gdLst>
                <a:gd name="T0" fmla="*/ 776 w 1043"/>
                <a:gd name="T1" fmla="*/ 985 h 1423"/>
                <a:gd name="T2" fmla="*/ 860 w 1043"/>
                <a:gd name="T3" fmla="*/ 623 h 1423"/>
                <a:gd name="T4" fmla="*/ 953 w 1043"/>
                <a:gd name="T5" fmla="*/ 413 h 1423"/>
                <a:gd name="T6" fmla="*/ 1031 w 1043"/>
                <a:gd name="T7" fmla="*/ 243 h 1423"/>
                <a:gd name="T8" fmla="*/ 885 w 1043"/>
                <a:gd name="T9" fmla="*/ 383 h 1423"/>
                <a:gd name="T10" fmla="*/ 771 w 1043"/>
                <a:gd name="T11" fmla="*/ 485 h 1423"/>
                <a:gd name="T12" fmla="*/ 815 w 1043"/>
                <a:gd name="T13" fmla="*/ 293 h 1423"/>
                <a:gd name="T14" fmla="*/ 835 w 1043"/>
                <a:gd name="T15" fmla="*/ 70 h 1423"/>
                <a:gd name="T16" fmla="*/ 720 w 1043"/>
                <a:gd name="T17" fmla="*/ 306 h 1423"/>
                <a:gd name="T18" fmla="*/ 640 w 1043"/>
                <a:gd name="T19" fmla="*/ 426 h 1423"/>
                <a:gd name="T20" fmla="*/ 616 w 1043"/>
                <a:gd name="T21" fmla="*/ 232 h 1423"/>
                <a:gd name="T22" fmla="*/ 579 w 1043"/>
                <a:gd name="T23" fmla="*/ 1 h 1423"/>
                <a:gd name="T24" fmla="*/ 520 w 1043"/>
                <a:gd name="T25" fmla="*/ 216 h 1423"/>
                <a:gd name="T26" fmla="*/ 519 w 1043"/>
                <a:gd name="T27" fmla="*/ 419 h 1423"/>
                <a:gd name="T28" fmla="*/ 420 w 1043"/>
                <a:gd name="T29" fmla="*/ 222 h 1423"/>
                <a:gd name="T30" fmla="*/ 303 w 1043"/>
                <a:gd name="T31" fmla="*/ 63 h 1423"/>
                <a:gd name="T32" fmla="*/ 361 w 1043"/>
                <a:gd name="T33" fmla="*/ 381 h 1423"/>
                <a:gd name="T34" fmla="*/ 378 w 1043"/>
                <a:gd name="T35" fmla="*/ 613 h 1423"/>
                <a:gd name="T36" fmla="*/ 206 w 1043"/>
                <a:gd name="T37" fmla="*/ 583 h 1423"/>
                <a:gd name="T38" fmla="*/ 33 w 1043"/>
                <a:gd name="T39" fmla="*/ 574 h 1423"/>
                <a:gd name="T40" fmla="*/ 35 w 1043"/>
                <a:gd name="T41" fmla="*/ 643 h 1423"/>
                <a:gd name="T42" fmla="*/ 138 w 1043"/>
                <a:gd name="T43" fmla="*/ 682 h 1423"/>
                <a:gd name="T44" fmla="*/ 313 w 1043"/>
                <a:gd name="T45" fmla="*/ 832 h 1423"/>
                <a:gd name="T46" fmla="*/ 449 w 1043"/>
                <a:gd name="T47" fmla="*/ 974 h 1423"/>
                <a:gd name="T48" fmla="*/ 470 w 1043"/>
                <a:gd name="T49" fmla="*/ 1223 h 1423"/>
                <a:gd name="T50" fmla="*/ 469 w 1043"/>
                <a:gd name="T51" fmla="*/ 1423 h 1423"/>
                <a:gd name="T52" fmla="*/ 752 w 1043"/>
                <a:gd name="T53" fmla="*/ 1423 h 1423"/>
                <a:gd name="T54" fmla="*/ 776 w 1043"/>
                <a:gd name="T55" fmla="*/ 985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3" h="1423">
                  <a:moveTo>
                    <a:pt x="776" y="985"/>
                  </a:moveTo>
                  <a:cubicBezTo>
                    <a:pt x="856" y="821"/>
                    <a:pt x="842" y="714"/>
                    <a:pt x="860" y="623"/>
                  </a:cubicBezTo>
                  <a:cubicBezTo>
                    <a:pt x="877" y="532"/>
                    <a:pt x="927" y="451"/>
                    <a:pt x="953" y="413"/>
                  </a:cubicBezTo>
                  <a:cubicBezTo>
                    <a:pt x="985" y="368"/>
                    <a:pt x="1043" y="271"/>
                    <a:pt x="1031" y="243"/>
                  </a:cubicBezTo>
                  <a:cubicBezTo>
                    <a:pt x="1008" y="187"/>
                    <a:pt x="935" y="315"/>
                    <a:pt x="885" y="383"/>
                  </a:cubicBezTo>
                  <a:cubicBezTo>
                    <a:pt x="835" y="452"/>
                    <a:pt x="787" y="488"/>
                    <a:pt x="771" y="485"/>
                  </a:cubicBezTo>
                  <a:cubicBezTo>
                    <a:pt x="754" y="481"/>
                    <a:pt x="788" y="383"/>
                    <a:pt x="815" y="293"/>
                  </a:cubicBezTo>
                  <a:cubicBezTo>
                    <a:pt x="858" y="145"/>
                    <a:pt x="882" y="81"/>
                    <a:pt x="835" y="70"/>
                  </a:cubicBezTo>
                  <a:cubicBezTo>
                    <a:pt x="777" y="56"/>
                    <a:pt x="753" y="219"/>
                    <a:pt x="720" y="306"/>
                  </a:cubicBezTo>
                  <a:cubicBezTo>
                    <a:pt x="691" y="386"/>
                    <a:pt x="671" y="429"/>
                    <a:pt x="640" y="426"/>
                  </a:cubicBezTo>
                  <a:cubicBezTo>
                    <a:pt x="627" y="425"/>
                    <a:pt x="618" y="363"/>
                    <a:pt x="616" y="232"/>
                  </a:cubicBezTo>
                  <a:cubicBezTo>
                    <a:pt x="612" y="41"/>
                    <a:pt x="608" y="0"/>
                    <a:pt x="579" y="1"/>
                  </a:cubicBezTo>
                  <a:cubicBezTo>
                    <a:pt x="511" y="4"/>
                    <a:pt x="524" y="118"/>
                    <a:pt x="520" y="216"/>
                  </a:cubicBezTo>
                  <a:cubicBezTo>
                    <a:pt x="517" y="314"/>
                    <a:pt x="528" y="416"/>
                    <a:pt x="519" y="419"/>
                  </a:cubicBezTo>
                  <a:cubicBezTo>
                    <a:pt x="482" y="436"/>
                    <a:pt x="457" y="312"/>
                    <a:pt x="420" y="222"/>
                  </a:cubicBezTo>
                  <a:cubicBezTo>
                    <a:pt x="384" y="132"/>
                    <a:pt x="358" y="4"/>
                    <a:pt x="303" y="63"/>
                  </a:cubicBezTo>
                  <a:cubicBezTo>
                    <a:pt x="263" y="106"/>
                    <a:pt x="318" y="276"/>
                    <a:pt x="361" y="381"/>
                  </a:cubicBezTo>
                  <a:cubicBezTo>
                    <a:pt x="403" y="486"/>
                    <a:pt x="422" y="570"/>
                    <a:pt x="378" y="613"/>
                  </a:cubicBezTo>
                  <a:cubicBezTo>
                    <a:pt x="318" y="672"/>
                    <a:pt x="278" y="628"/>
                    <a:pt x="206" y="583"/>
                  </a:cubicBezTo>
                  <a:cubicBezTo>
                    <a:pt x="135" y="538"/>
                    <a:pt x="67" y="536"/>
                    <a:pt x="33" y="574"/>
                  </a:cubicBezTo>
                  <a:cubicBezTo>
                    <a:pt x="0" y="612"/>
                    <a:pt x="16" y="650"/>
                    <a:pt x="35" y="643"/>
                  </a:cubicBezTo>
                  <a:cubicBezTo>
                    <a:pt x="53" y="636"/>
                    <a:pt x="80" y="644"/>
                    <a:pt x="138" y="682"/>
                  </a:cubicBezTo>
                  <a:cubicBezTo>
                    <a:pt x="196" y="720"/>
                    <a:pt x="225" y="781"/>
                    <a:pt x="313" y="832"/>
                  </a:cubicBezTo>
                  <a:cubicBezTo>
                    <a:pt x="400" y="882"/>
                    <a:pt x="425" y="913"/>
                    <a:pt x="449" y="974"/>
                  </a:cubicBezTo>
                  <a:cubicBezTo>
                    <a:pt x="473" y="1034"/>
                    <a:pt x="470" y="1223"/>
                    <a:pt x="470" y="1223"/>
                  </a:cubicBezTo>
                  <a:cubicBezTo>
                    <a:pt x="471" y="1289"/>
                    <a:pt x="471" y="1356"/>
                    <a:pt x="469" y="1423"/>
                  </a:cubicBezTo>
                  <a:cubicBezTo>
                    <a:pt x="752" y="1423"/>
                    <a:pt x="752" y="1423"/>
                    <a:pt x="752" y="1423"/>
                  </a:cubicBezTo>
                  <a:cubicBezTo>
                    <a:pt x="763" y="1157"/>
                    <a:pt x="776" y="985"/>
                    <a:pt x="776" y="985"/>
                  </a:cubicBezTo>
                  <a:close/>
                </a:path>
              </a:pathLst>
            </a:custGeom>
            <a:noFill/>
            <a:ln w="12700">
              <a:solidFill>
                <a:schemeClr val="tx1">
                  <a:lumMod val="95000"/>
                  <a:lumOff val="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8"/>
            <p:cNvSpPr>
              <a:spLocks/>
            </p:cNvSpPr>
            <p:nvPr/>
          </p:nvSpPr>
          <p:spPr bwMode="auto">
            <a:xfrm>
              <a:off x="5282153" y="3268316"/>
              <a:ext cx="2161476" cy="2005865"/>
            </a:xfrm>
            <a:custGeom>
              <a:avLst/>
              <a:gdLst>
                <a:gd name="connsiteX0" fmla="*/ 1245855 w 2161476"/>
                <a:gd name="connsiteY0" fmla="*/ 183 h 2005865"/>
                <a:gd name="connsiteX1" fmla="*/ 2121839 w 2161476"/>
                <a:gd name="connsiteY1" fmla="*/ 619423 h 2005865"/>
                <a:gd name="connsiteX2" fmla="*/ 1726051 w 2161476"/>
                <a:gd name="connsiteY2" fmla="*/ 1514664 h 2005865"/>
                <a:gd name="connsiteX3" fmla="*/ 2150450 w 2161476"/>
                <a:gd name="connsiteY3" fmla="*/ 1996718 h 2005865"/>
                <a:gd name="connsiteX4" fmla="*/ 1158597 w 2161476"/>
                <a:gd name="connsiteY4" fmla="*/ 1745005 h 2005865"/>
                <a:gd name="connsiteX5" fmla="*/ 107137 w 2161476"/>
                <a:gd name="connsiteY5" fmla="*/ 1305696 h 2005865"/>
                <a:gd name="connsiteX6" fmla="*/ 665055 w 2161476"/>
                <a:gd name="connsiteY6" fmla="*/ 106499 h 2005865"/>
                <a:gd name="connsiteX7" fmla="*/ 1245855 w 2161476"/>
                <a:gd name="connsiteY7" fmla="*/ 183 h 200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476" h="2005865">
                  <a:moveTo>
                    <a:pt x="1245855" y="183"/>
                  </a:moveTo>
                  <a:cubicBezTo>
                    <a:pt x="1614065" y="-5591"/>
                    <a:pt x="2001135" y="123716"/>
                    <a:pt x="2121839" y="619423"/>
                  </a:cubicBezTo>
                  <a:cubicBezTo>
                    <a:pt x="2317348" y="1412555"/>
                    <a:pt x="1726051" y="1514664"/>
                    <a:pt x="1726051" y="1514664"/>
                  </a:cubicBezTo>
                  <a:cubicBezTo>
                    <a:pt x="1726051" y="1514664"/>
                    <a:pt x="1578227" y="1647645"/>
                    <a:pt x="2150450" y="1996718"/>
                  </a:cubicBezTo>
                  <a:cubicBezTo>
                    <a:pt x="2150450" y="1996718"/>
                    <a:pt x="1518620" y="2079830"/>
                    <a:pt x="1158597" y="1745005"/>
                  </a:cubicBezTo>
                  <a:cubicBezTo>
                    <a:pt x="1158597" y="1745005"/>
                    <a:pt x="436166" y="1930227"/>
                    <a:pt x="107137" y="1305696"/>
                  </a:cubicBezTo>
                  <a:cubicBezTo>
                    <a:pt x="-221891" y="681164"/>
                    <a:pt x="276420" y="241854"/>
                    <a:pt x="665055" y="106499"/>
                  </a:cubicBezTo>
                  <a:cubicBezTo>
                    <a:pt x="810793" y="55741"/>
                    <a:pt x="1024929" y="3648"/>
                    <a:pt x="1245855" y="183"/>
                  </a:cubicBezTo>
                  <a:close/>
                </a:path>
              </a:pathLst>
            </a:custGeom>
            <a:solidFill>
              <a:schemeClr val="accent6">
                <a:lumMod val="50000"/>
                <a:alpha val="80000"/>
              </a:schemeClr>
            </a:solidFill>
            <a:ln w="12700" cap="flat" cmpd="sng" algn="ctr">
              <a:solidFill>
                <a:schemeClr val="tx2"/>
              </a:solidFill>
              <a:prstDash val="solid"/>
            </a:ln>
            <a:effectLst/>
          </p:spPr>
          <p:txBody>
            <a:bodyPr wrap="square" bIns="274320" rtlCol="0" anchor="b">
              <a:noAutofit/>
            </a:bodyPr>
            <a:lstStyle/>
            <a:p>
              <a:pPr algn="ctr" defTabSz="1219170"/>
              <a:endParaRPr lang="en-US" kern="0" dirty="0"/>
            </a:p>
          </p:txBody>
        </p:sp>
        <p:sp>
          <p:nvSpPr>
            <p:cNvPr id="30" name="Freeform 29"/>
            <p:cNvSpPr>
              <a:spLocks/>
            </p:cNvSpPr>
            <p:nvPr/>
          </p:nvSpPr>
          <p:spPr bwMode="auto">
            <a:xfrm>
              <a:off x="6133352" y="1908672"/>
              <a:ext cx="2100111" cy="2211971"/>
            </a:xfrm>
            <a:custGeom>
              <a:avLst/>
              <a:gdLst>
                <a:gd name="connsiteX0" fmla="*/ 1817850 w 2879348"/>
                <a:gd name="connsiteY0" fmla="*/ 408 h 3065675"/>
                <a:gd name="connsiteX1" fmla="*/ 2794423 w 2879348"/>
                <a:gd name="connsiteY1" fmla="*/ 708777 h 3065675"/>
                <a:gd name="connsiteX2" fmla="*/ 2195910 w 2879348"/>
                <a:gd name="connsiteY2" fmla="*/ 2284002 h 3065675"/>
                <a:gd name="connsiteX3" fmla="*/ 1888308 w 2879348"/>
                <a:gd name="connsiteY3" fmla="*/ 3065675 h 3065675"/>
                <a:gd name="connsiteX4" fmla="*/ 1552091 w 2879348"/>
                <a:gd name="connsiteY4" fmla="*/ 2619005 h 3065675"/>
                <a:gd name="connsiteX5" fmla="*/ 233455 w 2879348"/>
                <a:gd name="connsiteY5" fmla="*/ 2231732 h 3065675"/>
                <a:gd name="connsiteX6" fmla="*/ 1003653 w 2879348"/>
                <a:gd name="connsiteY6" fmla="*/ 216964 h 3065675"/>
                <a:gd name="connsiteX7" fmla="*/ 1817850 w 2879348"/>
                <a:gd name="connsiteY7" fmla="*/ 408 h 306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9348" h="3065675">
                  <a:moveTo>
                    <a:pt x="1817850" y="408"/>
                  </a:moveTo>
                  <a:cubicBezTo>
                    <a:pt x="2201657" y="10066"/>
                    <a:pt x="2585182" y="192908"/>
                    <a:pt x="2794423" y="708777"/>
                  </a:cubicBezTo>
                  <a:cubicBezTo>
                    <a:pt x="3166407" y="1625876"/>
                    <a:pt x="2195910" y="2284002"/>
                    <a:pt x="2195910" y="2284002"/>
                  </a:cubicBezTo>
                  <a:cubicBezTo>
                    <a:pt x="2293675" y="2552479"/>
                    <a:pt x="1888308" y="3065675"/>
                    <a:pt x="1888308" y="3065675"/>
                  </a:cubicBezTo>
                  <a:cubicBezTo>
                    <a:pt x="1826310" y="2483578"/>
                    <a:pt x="1552091" y="2619005"/>
                    <a:pt x="1552091" y="2619005"/>
                  </a:cubicBezTo>
                  <a:cubicBezTo>
                    <a:pt x="1552091" y="2619005"/>
                    <a:pt x="908273" y="3155959"/>
                    <a:pt x="233455" y="2231732"/>
                  </a:cubicBezTo>
                  <a:cubicBezTo>
                    <a:pt x="-438978" y="1307505"/>
                    <a:pt x="505290" y="506825"/>
                    <a:pt x="1003653" y="216964"/>
                  </a:cubicBezTo>
                  <a:cubicBezTo>
                    <a:pt x="1220644" y="90150"/>
                    <a:pt x="1519333" y="-7104"/>
                    <a:pt x="1817850" y="408"/>
                  </a:cubicBezTo>
                  <a:close/>
                </a:path>
              </a:pathLst>
            </a:custGeom>
            <a:solidFill>
              <a:schemeClr val="accent1">
                <a:lumMod val="50000"/>
                <a:alpha val="80000"/>
              </a:schemeClr>
            </a:solidFill>
            <a:ln w="12700" cap="flat" cmpd="sng" algn="ctr">
              <a:solidFill>
                <a:schemeClr val="accent1"/>
              </a:solidFill>
              <a:prstDash val="solid"/>
            </a:ln>
            <a:effectLst/>
          </p:spPr>
          <p:txBody>
            <a:bodyPr wrap="square" bIns="274320" rtlCol="0" anchor="b">
              <a:noAutofit/>
            </a:bodyPr>
            <a:lstStyle/>
            <a:p>
              <a:pPr algn="ctr" defTabSz="1219170"/>
              <a:endParaRPr lang="en-US" kern="0" dirty="0"/>
            </a:p>
          </p:txBody>
        </p:sp>
        <p:sp>
          <p:nvSpPr>
            <p:cNvPr id="31" name="Freeform 30"/>
            <p:cNvSpPr>
              <a:spLocks/>
            </p:cNvSpPr>
            <p:nvPr/>
          </p:nvSpPr>
          <p:spPr bwMode="auto">
            <a:xfrm>
              <a:off x="7945332" y="1788284"/>
              <a:ext cx="2204085" cy="2058895"/>
            </a:xfrm>
            <a:custGeom>
              <a:avLst/>
              <a:gdLst>
                <a:gd name="connsiteX0" fmla="*/ 1293571 w 2556178"/>
                <a:gd name="connsiteY0" fmla="*/ 31 h 2668084"/>
                <a:gd name="connsiteX1" fmla="*/ 2554851 w 2556178"/>
                <a:gd name="connsiteY1" fmla="*/ 1067266 h 2668084"/>
                <a:gd name="connsiteX2" fmla="*/ 954440 w 2556178"/>
                <a:gd name="connsiteY2" fmla="*/ 2668084 h 2668084"/>
                <a:gd name="connsiteX3" fmla="*/ 1159560 w 2556178"/>
                <a:gd name="connsiteY3" fmla="*/ 2271442 h 2668084"/>
                <a:gd name="connsiteX4" fmla="*/ 57637 w 2556178"/>
                <a:gd name="connsiteY4" fmla="*/ 1447282 h 2668084"/>
                <a:gd name="connsiteX5" fmla="*/ 501268 w 2556178"/>
                <a:gd name="connsiteY5" fmla="*/ 190854 h 2668084"/>
                <a:gd name="connsiteX6" fmla="*/ 1293571 w 2556178"/>
                <a:gd name="connsiteY6" fmla="*/ 31 h 2668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6178" h="2668084">
                  <a:moveTo>
                    <a:pt x="1293571" y="31"/>
                  </a:moveTo>
                  <a:cubicBezTo>
                    <a:pt x="1910014" y="-3598"/>
                    <a:pt x="2518777" y="311242"/>
                    <a:pt x="2554851" y="1067266"/>
                  </a:cubicBezTo>
                  <a:cubicBezTo>
                    <a:pt x="2607324" y="2164563"/>
                    <a:pt x="1088006" y="2668084"/>
                    <a:pt x="954440" y="2668084"/>
                  </a:cubicBezTo>
                  <a:cubicBezTo>
                    <a:pt x="954440" y="2668084"/>
                    <a:pt x="1123783" y="2447200"/>
                    <a:pt x="1159560" y="2271442"/>
                  </a:cubicBezTo>
                  <a:cubicBezTo>
                    <a:pt x="1159560" y="2271442"/>
                    <a:pt x="207899" y="2297568"/>
                    <a:pt x="57637" y="1447282"/>
                  </a:cubicBezTo>
                  <a:cubicBezTo>
                    <a:pt x="57637" y="1447282"/>
                    <a:pt x="-235732" y="580370"/>
                    <a:pt x="501268" y="190854"/>
                  </a:cubicBezTo>
                  <a:cubicBezTo>
                    <a:pt x="731581" y="69130"/>
                    <a:pt x="1013369" y="1681"/>
                    <a:pt x="1293571" y="31"/>
                  </a:cubicBezTo>
                  <a:close/>
                </a:path>
              </a:pathLst>
            </a:custGeom>
            <a:solidFill>
              <a:schemeClr val="accent3">
                <a:alpha val="80000"/>
              </a:schemeClr>
            </a:solidFill>
            <a:ln w="12700" cap="flat" cmpd="sng" algn="ctr">
              <a:solidFill>
                <a:schemeClr val="accent3"/>
              </a:solidFill>
              <a:prstDash val="solid"/>
            </a:ln>
            <a:effectLst/>
          </p:spPr>
          <p:txBody>
            <a:bodyPr wrap="square" bIns="274320" rtlCol="0" anchor="b">
              <a:noAutofit/>
            </a:bodyPr>
            <a:lstStyle/>
            <a:p>
              <a:pPr algn="ctr" defTabSz="1219170"/>
              <a:endParaRPr lang="en-US" kern="0" dirty="0"/>
            </a:p>
          </p:txBody>
        </p:sp>
        <p:sp>
          <p:nvSpPr>
            <p:cNvPr id="32" name="Freeform 31"/>
            <p:cNvSpPr>
              <a:spLocks/>
            </p:cNvSpPr>
            <p:nvPr/>
          </p:nvSpPr>
          <p:spPr bwMode="auto">
            <a:xfrm>
              <a:off x="9502333" y="2220203"/>
              <a:ext cx="2350520" cy="2027827"/>
            </a:xfrm>
            <a:custGeom>
              <a:avLst/>
              <a:gdLst>
                <a:gd name="connsiteX0" fmla="*/ 949105 w 2350520"/>
                <a:gd name="connsiteY0" fmla="*/ 335 h 2027827"/>
                <a:gd name="connsiteX1" fmla="*/ 1059262 w 2350520"/>
                <a:gd name="connsiteY1" fmla="*/ 1862 h 2027827"/>
                <a:gd name="connsiteX2" fmla="*/ 2292374 w 2350520"/>
                <a:gd name="connsiteY2" fmla="*/ 1306296 h 2027827"/>
                <a:gd name="connsiteX3" fmla="*/ 1569680 w 2350520"/>
                <a:gd name="connsiteY3" fmla="*/ 1912180 h 2027827"/>
                <a:gd name="connsiteX4" fmla="*/ 126677 w 2350520"/>
                <a:gd name="connsiteY4" fmla="*/ 1893172 h 2027827"/>
                <a:gd name="connsiteX5" fmla="*/ 405737 w 2350520"/>
                <a:gd name="connsiteY5" fmla="*/ 1672202 h 2027827"/>
                <a:gd name="connsiteX6" fmla="*/ 949105 w 2350520"/>
                <a:gd name="connsiteY6" fmla="*/ 335 h 202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520" h="2027827">
                  <a:moveTo>
                    <a:pt x="949105" y="335"/>
                  </a:moveTo>
                  <a:cubicBezTo>
                    <a:pt x="984757" y="-408"/>
                    <a:pt x="1021473" y="80"/>
                    <a:pt x="1059262" y="1862"/>
                  </a:cubicBezTo>
                  <a:cubicBezTo>
                    <a:pt x="2266138" y="56510"/>
                    <a:pt x="2476029" y="833468"/>
                    <a:pt x="2292374" y="1306296"/>
                  </a:cubicBezTo>
                  <a:cubicBezTo>
                    <a:pt x="2108719" y="1781499"/>
                    <a:pt x="1569680" y="1912180"/>
                    <a:pt x="1569680" y="1912180"/>
                  </a:cubicBezTo>
                  <a:cubicBezTo>
                    <a:pt x="815979" y="2183046"/>
                    <a:pt x="126677" y="1893172"/>
                    <a:pt x="126677" y="1893172"/>
                  </a:cubicBezTo>
                  <a:cubicBezTo>
                    <a:pt x="296021" y="1871788"/>
                    <a:pt x="405737" y="1672202"/>
                    <a:pt x="405737" y="1672202"/>
                  </a:cubicBezTo>
                  <a:cubicBezTo>
                    <a:pt x="-238919" y="1227961"/>
                    <a:pt x="-156098" y="23346"/>
                    <a:pt x="949105" y="335"/>
                  </a:cubicBezTo>
                  <a:close/>
                </a:path>
              </a:pathLst>
            </a:custGeom>
            <a:solidFill>
              <a:schemeClr val="accent5">
                <a:alpha val="80000"/>
              </a:schemeClr>
            </a:solidFill>
            <a:ln w="12700" cap="flat" cmpd="sng" algn="ctr">
              <a:solidFill>
                <a:schemeClr val="accent5"/>
              </a:solidFill>
              <a:prstDash val="solid"/>
            </a:ln>
            <a:effectLst/>
          </p:spPr>
          <p:txBody>
            <a:bodyPr wrap="square" bIns="274320" rtlCol="0" anchor="b">
              <a:noAutofit/>
            </a:bodyPr>
            <a:lstStyle/>
            <a:p>
              <a:pPr algn="ctr" defTabSz="1219170"/>
              <a:endParaRPr lang="en-US" kern="0" dirty="0"/>
            </a:p>
          </p:txBody>
        </p:sp>
        <p:sp>
          <p:nvSpPr>
            <p:cNvPr id="33" name="Freeform 32"/>
            <p:cNvSpPr>
              <a:spLocks/>
            </p:cNvSpPr>
            <p:nvPr/>
          </p:nvSpPr>
          <p:spPr bwMode="auto">
            <a:xfrm>
              <a:off x="10149416" y="3654933"/>
              <a:ext cx="1793165" cy="1654847"/>
            </a:xfrm>
            <a:custGeom>
              <a:avLst/>
              <a:gdLst>
                <a:gd name="connsiteX0" fmla="*/ 819800 w 1793165"/>
                <a:gd name="connsiteY0" fmla="*/ 38 h 1654847"/>
                <a:gd name="connsiteX1" fmla="*/ 1269232 w 1793165"/>
                <a:gd name="connsiteY1" fmla="*/ 97360 h 1654847"/>
                <a:gd name="connsiteX2" fmla="*/ 1426693 w 1793165"/>
                <a:gd name="connsiteY2" fmla="*/ 1456424 h 1654847"/>
                <a:gd name="connsiteX3" fmla="*/ 0 w 1793165"/>
                <a:gd name="connsiteY3" fmla="*/ 1370889 h 1654847"/>
                <a:gd name="connsiteX4" fmla="*/ 262435 w 1793165"/>
                <a:gd name="connsiteY4" fmla="*/ 1228329 h 1654847"/>
                <a:gd name="connsiteX5" fmla="*/ 121675 w 1793165"/>
                <a:gd name="connsiteY5" fmla="*/ 468014 h 1654847"/>
                <a:gd name="connsiteX6" fmla="*/ 819800 w 1793165"/>
                <a:gd name="connsiteY6" fmla="*/ 38 h 165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65" h="1654847">
                  <a:moveTo>
                    <a:pt x="819800" y="38"/>
                  </a:moveTo>
                  <a:cubicBezTo>
                    <a:pt x="962203" y="1300"/>
                    <a:pt x="1114902" y="34248"/>
                    <a:pt x="1269232" y="97360"/>
                  </a:cubicBezTo>
                  <a:cubicBezTo>
                    <a:pt x="1760702" y="301695"/>
                    <a:pt x="2075624" y="674725"/>
                    <a:pt x="1426693" y="1456424"/>
                  </a:cubicBezTo>
                  <a:cubicBezTo>
                    <a:pt x="808778" y="1948253"/>
                    <a:pt x="0" y="1370889"/>
                    <a:pt x="0" y="1370889"/>
                  </a:cubicBezTo>
                  <a:cubicBezTo>
                    <a:pt x="0" y="1370889"/>
                    <a:pt x="229034" y="1366137"/>
                    <a:pt x="262435" y="1228329"/>
                  </a:cubicBezTo>
                  <a:cubicBezTo>
                    <a:pt x="262435" y="1228329"/>
                    <a:pt x="-52487" y="936083"/>
                    <a:pt x="121675" y="468014"/>
                  </a:cubicBezTo>
                  <a:cubicBezTo>
                    <a:pt x="243051" y="147850"/>
                    <a:pt x="506511" y="-2738"/>
                    <a:pt x="819800" y="38"/>
                  </a:cubicBezTo>
                  <a:close/>
                </a:path>
              </a:pathLst>
            </a:custGeom>
            <a:solidFill>
              <a:schemeClr val="accent6">
                <a:alpha val="80000"/>
              </a:schemeClr>
            </a:solidFill>
            <a:ln w="12700" cap="flat" cmpd="sng" algn="ctr">
              <a:solidFill>
                <a:schemeClr val="accent6"/>
              </a:solidFill>
              <a:prstDash val="solid"/>
            </a:ln>
            <a:effectLst/>
          </p:spPr>
          <p:txBody>
            <a:bodyPr wrap="square" bIns="274320" rtlCol="0" anchor="b">
              <a:noAutofit/>
            </a:bodyPr>
            <a:lstStyle/>
            <a:p>
              <a:pPr algn="ctr" defTabSz="1219170"/>
              <a:endParaRPr lang="en-US" kern="0" dirty="0"/>
            </a:p>
          </p:txBody>
        </p:sp>
        <p:grpSp>
          <p:nvGrpSpPr>
            <p:cNvPr id="34" name="Group 72"/>
            <p:cNvGrpSpPr/>
            <p:nvPr/>
          </p:nvGrpSpPr>
          <p:grpSpPr>
            <a:xfrm>
              <a:off x="5727065" y="3858350"/>
              <a:ext cx="1229840" cy="901266"/>
              <a:chOff x="5694025" y="4221208"/>
              <a:chExt cx="1229840" cy="901266"/>
            </a:xfrm>
          </p:grpSpPr>
          <p:sp>
            <p:nvSpPr>
              <p:cNvPr id="47" name="TextBox 12"/>
              <p:cNvSpPr txBox="1"/>
              <p:nvPr/>
            </p:nvSpPr>
            <p:spPr>
              <a:xfrm>
                <a:off x="5847649" y="4221208"/>
                <a:ext cx="983510" cy="530012"/>
              </a:xfrm>
              <a:prstGeom prst="rect">
                <a:avLst/>
              </a:prstGeom>
              <a:noFill/>
            </p:spPr>
            <p:txBody>
              <a:bodyPr wrap="none" rtlCol="0">
                <a:spAutoFit/>
              </a:bodyPr>
              <a:lstStyle/>
              <a:p>
                <a:pPr algn="ctr"/>
                <a:r>
                  <a:rPr lang="en-US" sz="2000" dirty="0" smtClean="0">
                    <a:solidFill>
                      <a:schemeClr val="bg1"/>
                    </a:solidFill>
                    <a:latin typeface="Cambria" panose="02040503050406030204" pitchFamily="18" charset="0"/>
                  </a:rPr>
                  <a:t>18%</a:t>
                </a:r>
                <a:endParaRPr lang="id-ID" sz="2000" dirty="0">
                  <a:solidFill>
                    <a:schemeClr val="bg1"/>
                  </a:solidFill>
                  <a:latin typeface="Cambria" panose="02040503050406030204" pitchFamily="18" charset="0"/>
                </a:endParaRPr>
              </a:p>
            </p:txBody>
          </p:sp>
          <p:sp>
            <p:nvSpPr>
              <p:cNvPr id="48" name="Rectangle 13"/>
              <p:cNvSpPr/>
              <p:nvPr/>
            </p:nvSpPr>
            <p:spPr>
              <a:xfrm>
                <a:off x="5694025" y="4714772"/>
                <a:ext cx="1229840" cy="407702"/>
              </a:xfrm>
              <a:prstGeom prst="rect">
                <a:avLst/>
              </a:prstGeom>
            </p:spPr>
            <p:txBody>
              <a:bodyPr wrap="none">
                <a:spAutoFit/>
              </a:bodyPr>
              <a:lstStyle/>
              <a:p>
                <a:pPr lvl="0" algn="ctr" defTabSz="1219170"/>
                <a:r>
                  <a:rPr lang="en-US" sz="1400" b="1" kern="0" dirty="0" smtClean="0">
                    <a:solidFill>
                      <a:schemeClr val="bg1"/>
                    </a:solidFill>
                    <a:latin typeface="Cambria" panose="02040503050406030204" pitchFamily="18" charset="0"/>
                  </a:rPr>
                  <a:t>Stability</a:t>
                </a:r>
                <a:endParaRPr lang="en-US" sz="1400" b="1" kern="0" dirty="0">
                  <a:solidFill>
                    <a:schemeClr val="bg1"/>
                  </a:solidFill>
                  <a:latin typeface="Cambria" panose="02040503050406030204" pitchFamily="18" charset="0"/>
                </a:endParaRPr>
              </a:p>
            </p:txBody>
          </p:sp>
        </p:grpSp>
        <p:grpSp>
          <p:nvGrpSpPr>
            <p:cNvPr id="35" name="Group 14"/>
            <p:cNvGrpSpPr/>
            <p:nvPr/>
          </p:nvGrpSpPr>
          <p:grpSpPr>
            <a:xfrm>
              <a:off x="6669808" y="2190802"/>
              <a:ext cx="1184642" cy="1217497"/>
              <a:chOff x="6636768" y="2553660"/>
              <a:chExt cx="1184642" cy="1217497"/>
            </a:xfrm>
          </p:grpSpPr>
          <p:sp>
            <p:nvSpPr>
              <p:cNvPr id="45" name="TextBox 15"/>
              <p:cNvSpPr txBox="1"/>
              <p:nvPr/>
            </p:nvSpPr>
            <p:spPr>
              <a:xfrm>
                <a:off x="6751734" y="2553660"/>
                <a:ext cx="983510" cy="530012"/>
              </a:xfrm>
              <a:prstGeom prst="rect">
                <a:avLst/>
              </a:prstGeom>
              <a:noFill/>
            </p:spPr>
            <p:txBody>
              <a:bodyPr wrap="none" rtlCol="0">
                <a:spAutoFit/>
              </a:bodyPr>
              <a:lstStyle/>
              <a:p>
                <a:pPr algn="ctr"/>
                <a:r>
                  <a:rPr lang="en-US" sz="2000" dirty="0" smtClean="0">
                    <a:solidFill>
                      <a:schemeClr val="bg1"/>
                    </a:solidFill>
                    <a:latin typeface="Cambria" panose="02040503050406030204" pitchFamily="18" charset="0"/>
                  </a:rPr>
                  <a:t>18%</a:t>
                </a:r>
                <a:endParaRPr lang="id-ID" sz="2000" dirty="0">
                  <a:solidFill>
                    <a:schemeClr val="bg1"/>
                  </a:solidFill>
                  <a:latin typeface="Cambria" panose="02040503050406030204" pitchFamily="18" charset="0"/>
                </a:endParaRPr>
              </a:p>
            </p:txBody>
          </p:sp>
          <p:sp>
            <p:nvSpPr>
              <p:cNvPr id="46" name="Rectangle 45"/>
              <p:cNvSpPr/>
              <p:nvPr/>
            </p:nvSpPr>
            <p:spPr>
              <a:xfrm>
                <a:off x="6636768" y="3363455"/>
                <a:ext cx="1184642" cy="407702"/>
              </a:xfrm>
              <a:prstGeom prst="rect">
                <a:avLst/>
              </a:prstGeom>
            </p:spPr>
            <p:txBody>
              <a:bodyPr wrap="none">
                <a:spAutoFit/>
              </a:bodyPr>
              <a:lstStyle/>
              <a:p>
                <a:pPr lvl="0" algn="ctr" defTabSz="1219170"/>
                <a:r>
                  <a:rPr lang="en-US" sz="1400" b="1" kern="0" dirty="0" smtClean="0">
                    <a:solidFill>
                      <a:schemeClr val="bg1"/>
                    </a:solidFill>
                    <a:latin typeface="Cambria" panose="02040503050406030204" pitchFamily="18" charset="0"/>
                    <a:cs typeface="Arial" pitchFamily="34" charset="0"/>
                  </a:rPr>
                  <a:t>Texture</a:t>
                </a:r>
                <a:endParaRPr lang="en-US" sz="1400" b="1" kern="0" dirty="0">
                  <a:solidFill>
                    <a:schemeClr val="bg1"/>
                  </a:solidFill>
                  <a:latin typeface="Cambria" panose="02040503050406030204" pitchFamily="18" charset="0"/>
                  <a:cs typeface="Arial" pitchFamily="34" charset="0"/>
                </a:endParaRPr>
              </a:p>
            </p:txBody>
          </p:sp>
        </p:grpSp>
        <p:grpSp>
          <p:nvGrpSpPr>
            <p:cNvPr id="36" name="Group 17"/>
            <p:cNvGrpSpPr/>
            <p:nvPr/>
          </p:nvGrpSpPr>
          <p:grpSpPr>
            <a:xfrm>
              <a:off x="7876395" y="1750912"/>
              <a:ext cx="2297374" cy="895567"/>
              <a:chOff x="7843355" y="2113770"/>
              <a:chExt cx="2297374" cy="895567"/>
            </a:xfrm>
          </p:grpSpPr>
          <p:sp>
            <p:nvSpPr>
              <p:cNvPr id="43" name="TextBox 42"/>
              <p:cNvSpPr txBox="1"/>
              <p:nvPr/>
            </p:nvSpPr>
            <p:spPr>
              <a:xfrm>
                <a:off x="8532380" y="2113770"/>
                <a:ext cx="983510" cy="530012"/>
              </a:xfrm>
              <a:prstGeom prst="rect">
                <a:avLst/>
              </a:prstGeom>
              <a:noFill/>
            </p:spPr>
            <p:txBody>
              <a:bodyPr wrap="none" rtlCol="0">
                <a:spAutoFit/>
              </a:bodyPr>
              <a:lstStyle/>
              <a:p>
                <a:pPr algn="ctr"/>
                <a:r>
                  <a:rPr lang="en-US" sz="2000" dirty="0">
                    <a:latin typeface="Cambria" panose="02040503050406030204" pitchFamily="18" charset="0"/>
                  </a:rPr>
                  <a:t>1</a:t>
                </a:r>
                <a:r>
                  <a:rPr lang="en-US" sz="2000" dirty="0" smtClean="0">
                    <a:latin typeface="Cambria" panose="02040503050406030204" pitchFamily="18" charset="0"/>
                  </a:rPr>
                  <a:t>8%</a:t>
                </a:r>
                <a:endParaRPr lang="id-ID" sz="2000" dirty="0">
                  <a:latin typeface="Cambria" panose="02040503050406030204" pitchFamily="18" charset="0"/>
                </a:endParaRPr>
              </a:p>
            </p:txBody>
          </p:sp>
          <p:sp>
            <p:nvSpPr>
              <p:cNvPr id="44" name="Rectangle 43"/>
              <p:cNvSpPr/>
              <p:nvPr/>
            </p:nvSpPr>
            <p:spPr>
              <a:xfrm>
                <a:off x="7843355" y="2601635"/>
                <a:ext cx="2297374" cy="407702"/>
              </a:xfrm>
              <a:prstGeom prst="rect">
                <a:avLst/>
              </a:prstGeom>
            </p:spPr>
            <p:txBody>
              <a:bodyPr wrap="square">
                <a:spAutoFit/>
              </a:bodyPr>
              <a:lstStyle/>
              <a:p>
                <a:pPr lvl="0" algn="ctr" defTabSz="1219170"/>
                <a:r>
                  <a:rPr lang="en-US" sz="1400" b="1" kern="0" dirty="0" smtClean="0">
                    <a:latin typeface="Cambria" panose="02040503050406030204" pitchFamily="18" charset="0"/>
                  </a:rPr>
                  <a:t>Appearance</a:t>
                </a:r>
                <a:endParaRPr lang="en-US" sz="1400" b="1" kern="0" dirty="0">
                  <a:latin typeface="Cambria" panose="02040503050406030204" pitchFamily="18" charset="0"/>
                </a:endParaRPr>
              </a:p>
            </p:txBody>
          </p:sp>
        </p:grpSp>
        <p:grpSp>
          <p:nvGrpSpPr>
            <p:cNvPr id="37" name="Group 20"/>
            <p:cNvGrpSpPr/>
            <p:nvPr/>
          </p:nvGrpSpPr>
          <p:grpSpPr>
            <a:xfrm>
              <a:off x="10221455" y="2617048"/>
              <a:ext cx="1277297" cy="820920"/>
              <a:chOff x="10188415" y="2979906"/>
              <a:chExt cx="1277297" cy="820920"/>
            </a:xfrm>
          </p:grpSpPr>
          <p:sp>
            <p:nvSpPr>
              <p:cNvPr id="41" name="TextBox 40"/>
              <p:cNvSpPr txBox="1"/>
              <p:nvPr/>
            </p:nvSpPr>
            <p:spPr>
              <a:xfrm>
                <a:off x="10391203" y="2979906"/>
                <a:ext cx="983510" cy="530012"/>
              </a:xfrm>
              <a:prstGeom prst="rect">
                <a:avLst/>
              </a:prstGeom>
              <a:noFill/>
            </p:spPr>
            <p:txBody>
              <a:bodyPr wrap="none" rtlCol="0">
                <a:spAutoFit/>
              </a:bodyPr>
              <a:lstStyle/>
              <a:p>
                <a:pPr algn="ctr"/>
                <a:r>
                  <a:rPr lang="en-US" sz="2000" dirty="0" smtClean="0">
                    <a:latin typeface="Cambria" panose="02040503050406030204" pitchFamily="18" charset="0"/>
                  </a:rPr>
                  <a:t>19%</a:t>
                </a:r>
                <a:endParaRPr lang="id-ID" sz="2000" dirty="0">
                  <a:latin typeface="Cambria" panose="02040503050406030204" pitchFamily="18" charset="0"/>
                </a:endParaRPr>
              </a:p>
            </p:txBody>
          </p:sp>
          <p:sp>
            <p:nvSpPr>
              <p:cNvPr id="42" name="Rectangle 41"/>
              <p:cNvSpPr/>
              <p:nvPr/>
            </p:nvSpPr>
            <p:spPr>
              <a:xfrm>
                <a:off x="10188415" y="3393124"/>
                <a:ext cx="1277297" cy="407702"/>
              </a:xfrm>
              <a:prstGeom prst="rect">
                <a:avLst/>
              </a:prstGeom>
            </p:spPr>
            <p:txBody>
              <a:bodyPr wrap="none">
                <a:spAutoFit/>
              </a:bodyPr>
              <a:lstStyle/>
              <a:p>
                <a:pPr lvl="0" algn="ctr" defTabSz="1219170"/>
                <a:r>
                  <a:rPr lang="en-US" sz="1400" b="1" kern="0" dirty="0" smtClean="0">
                    <a:latin typeface="Cambria" panose="02040503050406030204" pitchFamily="18" charset="0"/>
                  </a:rPr>
                  <a:t>Diabetes</a:t>
                </a:r>
                <a:endParaRPr lang="en-US" sz="1400" b="1" kern="0" dirty="0">
                  <a:latin typeface="Cambria" panose="02040503050406030204" pitchFamily="18" charset="0"/>
                </a:endParaRPr>
              </a:p>
            </p:txBody>
          </p:sp>
        </p:grpSp>
        <p:grpSp>
          <p:nvGrpSpPr>
            <p:cNvPr id="38" name="Group 23"/>
            <p:cNvGrpSpPr/>
            <p:nvPr/>
          </p:nvGrpSpPr>
          <p:grpSpPr>
            <a:xfrm>
              <a:off x="10578892" y="4120643"/>
              <a:ext cx="1139444" cy="765781"/>
              <a:chOff x="10545852" y="4483501"/>
              <a:chExt cx="1139444" cy="765781"/>
            </a:xfrm>
          </p:grpSpPr>
          <p:sp>
            <p:nvSpPr>
              <p:cNvPr id="39" name="TextBox 38"/>
              <p:cNvSpPr txBox="1"/>
              <p:nvPr/>
            </p:nvSpPr>
            <p:spPr>
              <a:xfrm>
                <a:off x="10591824" y="4483501"/>
                <a:ext cx="983510" cy="530012"/>
              </a:xfrm>
              <a:prstGeom prst="rect">
                <a:avLst/>
              </a:prstGeom>
              <a:noFill/>
            </p:spPr>
            <p:txBody>
              <a:bodyPr wrap="none" rtlCol="0">
                <a:spAutoFit/>
              </a:bodyPr>
              <a:lstStyle/>
              <a:p>
                <a:pPr algn="ctr"/>
                <a:r>
                  <a:rPr lang="en-US" sz="2000" dirty="0" smtClean="0">
                    <a:latin typeface="Cambria" panose="02040503050406030204" pitchFamily="18" charset="0"/>
                  </a:rPr>
                  <a:t>18%</a:t>
                </a:r>
                <a:endParaRPr lang="id-ID" sz="2000" dirty="0">
                  <a:latin typeface="Cambria" panose="02040503050406030204" pitchFamily="18" charset="0"/>
                </a:endParaRPr>
              </a:p>
            </p:txBody>
          </p:sp>
          <p:sp>
            <p:nvSpPr>
              <p:cNvPr id="40" name="Rectangle 39"/>
              <p:cNvSpPr/>
              <p:nvPr/>
            </p:nvSpPr>
            <p:spPr>
              <a:xfrm>
                <a:off x="10545852" y="4841582"/>
                <a:ext cx="1139444" cy="407700"/>
              </a:xfrm>
              <a:prstGeom prst="rect">
                <a:avLst/>
              </a:prstGeom>
            </p:spPr>
            <p:txBody>
              <a:bodyPr wrap="none">
                <a:spAutoFit/>
              </a:bodyPr>
              <a:lstStyle/>
              <a:p>
                <a:pPr lvl="0" algn="ctr" defTabSz="1219170"/>
                <a:r>
                  <a:rPr lang="en-US" sz="1400" b="1" kern="0" dirty="0" smtClean="0">
                    <a:latin typeface="Cambria" panose="02040503050406030204" pitchFamily="18" charset="0"/>
                  </a:rPr>
                  <a:t>Obesity</a:t>
                </a:r>
                <a:endParaRPr lang="en-US" sz="1400" b="1" kern="0" dirty="0">
                  <a:latin typeface="Cambria" panose="02040503050406030204" pitchFamily="18" charset="0"/>
                </a:endParaRPr>
              </a:p>
            </p:txBody>
          </p:sp>
        </p:grpSp>
      </p:grpSp>
      <p:sp>
        <p:nvSpPr>
          <p:cNvPr id="49" name="TextBox 48"/>
          <p:cNvSpPr txBox="1"/>
          <p:nvPr/>
        </p:nvSpPr>
        <p:spPr>
          <a:xfrm>
            <a:off x="7063271" y="1066831"/>
            <a:ext cx="4630894" cy="2860358"/>
          </a:xfrm>
          <a:prstGeom prst="round2DiagRect">
            <a:avLst/>
          </a:prstGeom>
          <a:noFill/>
          <a:ln w="28575">
            <a:solidFill>
              <a:schemeClr val="tx2">
                <a:lumMod val="75000"/>
              </a:schemeClr>
            </a:solid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nSpc>
                <a:spcPct val="150000"/>
              </a:lnSpc>
            </a:pPr>
            <a:r>
              <a:rPr lang="en-US" sz="1200" b="1" dirty="0" smtClean="0">
                <a:latin typeface="Arial" panose="020B0604020202020204" pitchFamily="34" charset="0"/>
                <a:cs typeface="Arial" panose="020B0604020202020204" pitchFamily="34" charset="0"/>
              </a:rPr>
              <a:t>                                        INSIGHTS</a:t>
            </a:r>
            <a:endParaRPr lang="en-IN" sz="1200" b="1" dirty="0" smtClean="0">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v"/>
            </a:pPr>
            <a:r>
              <a:rPr lang="en-IN" sz="1200" dirty="0" err="1" smtClean="0">
                <a:latin typeface="Cambria" panose="02040503050406030204" pitchFamily="18" charset="0"/>
                <a:cs typeface="Arial" panose="020B0604020202020204" pitchFamily="34" charset="0"/>
              </a:rPr>
              <a:t>Roquette</a:t>
            </a:r>
            <a:r>
              <a:rPr lang="en-IN" sz="1200" dirty="0" smtClean="0">
                <a:latin typeface="Cambria" panose="02040503050406030204" pitchFamily="18" charset="0"/>
                <a:cs typeface="Arial" panose="020B0604020202020204" pitchFamily="34" charset="0"/>
              </a:rPr>
              <a:t> has </a:t>
            </a:r>
            <a:r>
              <a:rPr lang="en-IN" sz="1200" dirty="0">
                <a:latin typeface="Cambria" panose="02040503050406030204" pitchFamily="18" charset="0"/>
                <a:cs typeface="Arial" panose="020B0604020202020204" pitchFamily="34" charset="0"/>
              </a:rPr>
              <a:t>filed </a:t>
            </a:r>
            <a:r>
              <a:rPr lang="en-IN" sz="1200" dirty="0" smtClean="0">
                <a:latin typeface="Cambria" panose="02040503050406030204" pitchFamily="18" charset="0"/>
                <a:cs typeface="Arial" panose="020B0604020202020204" pitchFamily="34" charset="0"/>
              </a:rPr>
              <a:t>7 </a:t>
            </a:r>
            <a:r>
              <a:rPr lang="en-IN" sz="1200" dirty="0">
                <a:latin typeface="Cambria" panose="02040503050406030204" pitchFamily="18" charset="0"/>
                <a:cs typeface="Arial" panose="020B0604020202020204" pitchFamily="34" charset="0"/>
              </a:rPr>
              <a:t>patents focusing on low sugar/sugar free </a:t>
            </a:r>
            <a:r>
              <a:rPr lang="en-IN" sz="1200" dirty="0" smtClean="0">
                <a:latin typeface="Cambria" panose="02040503050406030204" pitchFamily="18" charset="0"/>
                <a:cs typeface="Arial" panose="020B0604020202020204" pitchFamily="34" charset="0"/>
              </a:rPr>
              <a:t>confectionary. 4 patents out of these were filed in the year 2016.</a:t>
            </a:r>
          </a:p>
          <a:p>
            <a:pPr marL="171450" indent="-171450">
              <a:lnSpc>
                <a:spcPct val="150000"/>
              </a:lnSpc>
              <a:buFont typeface="Wingdings" panose="05000000000000000000" pitchFamily="2" charset="2"/>
              <a:buChar char="v"/>
            </a:pPr>
            <a:r>
              <a:rPr lang="en-US" sz="1200" dirty="0" smtClean="0">
                <a:latin typeface="Cambria" panose="02040503050406030204" pitchFamily="18" charset="0"/>
                <a:cs typeface="Arial" panose="020B0604020202020204" pitchFamily="34" charset="0"/>
              </a:rPr>
              <a:t> Recent patents filed in the year </a:t>
            </a:r>
            <a:r>
              <a:rPr lang="en-US" sz="1200" dirty="0">
                <a:latin typeface="Cambria" panose="02040503050406030204" pitchFamily="18" charset="0"/>
                <a:cs typeface="Arial" panose="020B0604020202020204" pitchFamily="34" charset="0"/>
              </a:rPr>
              <a:t>2016 (WO2018033680A1 &amp; WO2018033679A1) </a:t>
            </a:r>
            <a:r>
              <a:rPr lang="en-US" sz="1200" dirty="0" smtClean="0">
                <a:latin typeface="Cambria" panose="02040503050406030204" pitchFamily="18" charset="0"/>
                <a:cs typeface="Arial" panose="020B0604020202020204" pitchFamily="34" charset="0"/>
              </a:rPr>
              <a:t>from the company focus on solving texture &amp; appearance related problems by replacing sugar with fiber type </a:t>
            </a:r>
            <a:r>
              <a:rPr lang="en-US" sz="1200" dirty="0" err="1" smtClean="0">
                <a:latin typeface="Cambria" panose="02040503050406030204" pitchFamily="18" charset="0"/>
                <a:cs typeface="Arial" panose="020B0604020202020204" pitchFamily="34" charset="0"/>
              </a:rPr>
              <a:t>malto</a:t>
            </a:r>
            <a:r>
              <a:rPr lang="en-US" sz="1200" dirty="0" smtClean="0">
                <a:latin typeface="Cambria" panose="02040503050406030204" pitchFamily="18" charset="0"/>
                <a:cs typeface="Arial" panose="020B0604020202020204" pitchFamily="34" charset="0"/>
              </a:rPr>
              <a:t>-oligosaccharides which reduces the sugar content and  also enhances the fiber content &amp; texture.</a:t>
            </a:r>
            <a:endParaRPr lang="en-IN" sz="1200" dirty="0" smtClean="0">
              <a:latin typeface="Cambria" panose="02040503050406030204" pitchFamily="18" charset="0"/>
              <a:cs typeface="Arial" panose="020B0604020202020204" pitchFamily="34" charset="0"/>
            </a:endParaRPr>
          </a:p>
        </p:txBody>
      </p:sp>
      <p:sp>
        <p:nvSpPr>
          <p:cNvPr id="50" name="Rounded Rectangle 49"/>
          <p:cNvSpPr/>
          <p:nvPr/>
        </p:nvSpPr>
        <p:spPr>
          <a:xfrm>
            <a:off x="8635921" y="3744820"/>
            <a:ext cx="2214562" cy="317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mbria" panose="02040503050406030204" pitchFamily="18" charset="0"/>
              </a:rPr>
              <a:t>Solutions provided in patents</a:t>
            </a:r>
            <a:endParaRPr lang="en-IN" sz="1200" dirty="0">
              <a:latin typeface="Cambria" panose="02040503050406030204" pitchFamily="18" charset="0"/>
            </a:endParaRPr>
          </a:p>
        </p:txBody>
      </p:sp>
      <p:sp>
        <p:nvSpPr>
          <p:cNvPr id="51" name="Freeform 9"/>
          <p:cNvSpPr>
            <a:spLocks noEditPoints="1"/>
          </p:cNvSpPr>
          <p:nvPr/>
        </p:nvSpPr>
        <p:spPr bwMode="auto">
          <a:xfrm>
            <a:off x="6840876" y="4106323"/>
            <a:ext cx="444791"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TextBox 51"/>
          <p:cNvSpPr txBox="1"/>
          <p:nvPr/>
        </p:nvSpPr>
        <p:spPr>
          <a:xfrm>
            <a:off x="7371951" y="4109290"/>
            <a:ext cx="4686699" cy="430887"/>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b="1" dirty="0">
                <a:solidFill>
                  <a:schemeClr val="tx1"/>
                </a:solidFill>
                <a:latin typeface="Arial" pitchFamily="34" charset="0"/>
                <a:cs typeface="Arial" pitchFamily="34" charset="0"/>
              </a:rPr>
              <a:t>Replaced sugar with sugar alcohols like xylitol, </a:t>
            </a:r>
            <a:r>
              <a:rPr lang="en-IN" sz="1100" b="1" dirty="0" smtClean="0">
                <a:solidFill>
                  <a:schemeClr val="tx1"/>
                </a:solidFill>
                <a:latin typeface="Arial" pitchFamily="34" charset="0"/>
                <a:cs typeface="Arial" pitchFamily="34" charset="0"/>
              </a:rPr>
              <a:t>saccharine, aspartame</a:t>
            </a:r>
            <a:r>
              <a:rPr lang="en-IN" sz="1100" b="1" dirty="0">
                <a:solidFill>
                  <a:schemeClr val="tx1"/>
                </a:solidFill>
                <a:latin typeface="Arial" pitchFamily="34" charset="0"/>
                <a:cs typeface="Arial" pitchFamily="34" charset="0"/>
              </a:rPr>
              <a:t>, </a:t>
            </a:r>
            <a:r>
              <a:rPr lang="en-IN" sz="1100" b="1" dirty="0" err="1" smtClean="0">
                <a:solidFill>
                  <a:schemeClr val="tx1"/>
                </a:solidFill>
                <a:latin typeface="Arial" pitchFamily="34" charset="0"/>
                <a:cs typeface="Arial" pitchFamily="34" charset="0"/>
              </a:rPr>
              <a:t>acesulfame</a:t>
            </a:r>
            <a:r>
              <a:rPr lang="en-IN" sz="1100" b="1" dirty="0" smtClean="0">
                <a:solidFill>
                  <a:schemeClr val="tx1"/>
                </a:solidFill>
                <a:latin typeface="Arial" pitchFamily="34" charset="0"/>
                <a:cs typeface="Arial" pitchFamily="34" charset="0"/>
              </a:rPr>
              <a:t> (2012).</a:t>
            </a:r>
            <a:endParaRPr lang="en-IN" sz="1100" b="1" dirty="0">
              <a:solidFill>
                <a:schemeClr val="tx1"/>
              </a:solidFill>
              <a:latin typeface="Arial" pitchFamily="34" charset="0"/>
              <a:cs typeface="Arial" pitchFamily="34" charset="0"/>
            </a:endParaRPr>
          </a:p>
        </p:txBody>
      </p:sp>
      <p:sp>
        <p:nvSpPr>
          <p:cNvPr id="53" name="Freeform 9"/>
          <p:cNvSpPr>
            <a:spLocks noEditPoints="1"/>
          </p:cNvSpPr>
          <p:nvPr/>
        </p:nvSpPr>
        <p:spPr bwMode="auto">
          <a:xfrm>
            <a:off x="6840876" y="4809056"/>
            <a:ext cx="444791"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TextBox 53"/>
          <p:cNvSpPr txBox="1"/>
          <p:nvPr/>
        </p:nvSpPr>
        <p:spPr>
          <a:xfrm>
            <a:off x="7371951" y="4746000"/>
            <a:ext cx="4686699" cy="600164"/>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b="1" dirty="0">
                <a:solidFill>
                  <a:schemeClr val="tx1"/>
                </a:solidFill>
                <a:latin typeface="Arial" pitchFamily="34" charset="0"/>
                <a:cs typeface="Arial" pitchFamily="34" charset="0"/>
              </a:rPr>
              <a:t>Replacement of sucrose with sweetening bulking agents like </a:t>
            </a:r>
            <a:r>
              <a:rPr lang="en-IN" sz="1100" b="1" dirty="0" smtClean="0">
                <a:solidFill>
                  <a:schemeClr val="tx1"/>
                </a:solidFill>
                <a:latin typeface="Arial" pitchFamily="34" charset="0"/>
                <a:cs typeface="Arial" pitchFamily="34" charset="0"/>
              </a:rPr>
              <a:t> branched </a:t>
            </a:r>
            <a:r>
              <a:rPr lang="en-IN" sz="1100" b="1" dirty="0" err="1">
                <a:solidFill>
                  <a:schemeClr val="tx1"/>
                </a:solidFill>
                <a:latin typeface="Arial" pitchFamily="34" charset="0"/>
                <a:cs typeface="Arial" pitchFamily="34" charset="0"/>
              </a:rPr>
              <a:t>maltodextrins</a:t>
            </a:r>
            <a:r>
              <a:rPr lang="en-IN" sz="1100" b="1" dirty="0">
                <a:solidFill>
                  <a:schemeClr val="tx1"/>
                </a:solidFill>
                <a:latin typeface="Arial" pitchFamily="34" charset="0"/>
                <a:cs typeface="Arial" pitchFamily="34" charset="0"/>
              </a:rPr>
              <a:t> in combination with at </a:t>
            </a:r>
            <a:r>
              <a:rPr lang="en-IN" sz="1100" b="1" dirty="0" smtClean="0">
                <a:solidFill>
                  <a:schemeClr val="tx1"/>
                </a:solidFill>
                <a:latin typeface="Arial" pitchFamily="34" charset="0"/>
                <a:cs typeface="Arial" pitchFamily="34" charset="0"/>
              </a:rPr>
              <a:t>least one polyol (2007).</a:t>
            </a:r>
            <a:endParaRPr lang="en-IN" sz="1100" b="1" dirty="0">
              <a:solidFill>
                <a:schemeClr val="tx1"/>
              </a:solidFill>
              <a:latin typeface="Arial" pitchFamily="34" charset="0"/>
              <a:cs typeface="Arial" pitchFamily="34" charset="0"/>
            </a:endParaRPr>
          </a:p>
        </p:txBody>
      </p:sp>
      <p:sp>
        <p:nvSpPr>
          <p:cNvPr id="55" name="Freeform 9"/>
          <p:cNvSpPr>
            <a:spLocks noEditPoints="1"/>
          </p:cNvSpPr>
          <p:nvPr/>
        </p:nvSpPr>
        <p:spPr bwMode="auto">
          <a:xfrm>
            <a:off x="6846122" y="5511789"/>
            <a:ext cx="444791"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TextBox 55"/>
          <p:cNvSpPr txBox="1"/>
          <p:nvPr/>
        </p:nvSpPr>
        <p:spPr>
          <a:xfrm>
            <a:off x="7399853" y="5495942"/>
            <a:ext cx="4686699" cy="430887"/>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b="1" dirty="0">
                <a:solidFill>
                  <a:schemeClr val="tx1"/>
                </a:solidFill>
                <a:latin typeface="Arial" pitchFamily="34" charset="0"/>
                <a:cs typeface="Arial" pitchFamily="34" charset="0"/>
              </a:rPr>
              <a:t>Replacement of sugar with monodisperse </a:t>
            </a:r>
            <a:r>
              <a:rPr lang="en-IN" sz="1100" b="1" dirty="0" err="1">
                <a:solidFill>
                  <a:schemeClr val="tx1"/>
                </a:solidFill>
                <a:latin typeface="Arial" pitchFamily="34" charset="0"/>
                <a:cs typeface="Arial" pitchFamily="34" charset="0"/>
              </a:rPr>
              <a:t>maltodextrins</a:t>
            </a:r>
            <a:r>
              <a:rPr lang="en-IN" sz="1100" b="1" dirty="0">
                <a:solidFill>
                  <a:schemeClr val="tx1"/>
                </a:solidFill>
                <a:latin typeface="Arial" pitchFamily="34" charset="0"/>
                <a:cs typeface="Arial" pitchFamily="34" charset="0"/>
              </a:rPr>
              <a:t> </a:t>
            </a:r>
            <a:r>
              <a:rPr lang="en-IN" sz="1100" b="1" dirty="0" smtClean="0">
                <a:solidFill>
                  <a:schemeClr val="tx1"/>
                </a:solidFill>
                <a:latin typeface="Arial" pitchFamily="34" charset="0"/>
                <a:cs typeface="Arial" pitchFamily="34" charset="0"/>
              </a:rPr>
              <a:t>or </a:t>
            </a:r>
            <a:r>
              <a:rPr lang="en-IN" sz="1100" b="1" dirty="0" err="1" smtClean="0">
                <a:solidFill>
                  <a:schemeClr val="tx1"/>
                </a:solidFill>
                <a:latin typeface="Arial" pitchFamily="34" charset="0"/>
                <a:cs typeface="Arial" pitchFamily="34" charset="0"/>
              </a:rPr>
              <a:t>fructooligosaccharides</a:t>
            </a:r>
            <a:r>
              <a:rPr lang="en-IN" sz="1100" b="1" dirty="0" smtClean="0">
                <a:solidFill>
                  <a:schemeClr val="tx1"/>
                </a:solidFill>
                <a:latin typeface="Arial" pitchFamily="34" charset="0"/>
                <a:cs typeface="Arial" pitchFamily="34" charset="0"/>
              </a:rPr>
              <a:t> </a:t>
            </a:r>
            <a:r>
              <a:rPr lang="en-IN" sz="1100" b="1" dirty="0">
                <a:solidFill>
                  <a:schemeClr val="tx1"/>
                </a:solidFill>
                <a:latin typeface="Arial" pitchFamily="34" charset="0"/>
                <a:cs typeface="Arial" pitchFamily="34" charset="0"/>
              </a:rPr>
              <a:t>(2008).</a:t>
            </a:r>
          </a:p>
        </p:txBody>
      </p:sp>
      <p:sp>
        <p:nvSpPr>
          <p:cNvPr id="57" name="TextBox 56"/>
          <p:cNvSpPr txBox="1"/>
          <p:nvPr/>
        </p:nvSpPr>
        <p:spPr>
          <a:xfrm>
            <a:off x="3095342" y="459621"/>
            <a:ext cx="3171825" cy="523220"/>
          </a:xfrm>
          <a:prstGeom prst="rect">
            <a:avLst/>
          </a:prstGeom>
          <a:noFill/>
        </p:spPr>
        <p:txBody>
          <a:bodyPr wrap="square" rtlCol="0">
            <a:spAutoFit/>
          </a:bodyPr>
          <a:lstStyle/>
          <a:p>
            <a:pPr algn="ctr"/>
            <a:r>
              <a:rPr lang="en-US" sz="1400" b="1" dirty="0" smtClean="0">
                <a:latin typeface="Cambria" panose="02040503050406030204" pitchFamily="18" charset="0"/>
                <a:cs typeface="Arial" panose="020B0604020202020204" pitchFamily="34" charset="0"/>
              </a:rPr>
              <a:t>Problems Focused by the Patent References</a:t>
            </a:r>
          </a:p>
        </p:txBody>
      </p:sp>
      <p:sp>
        <p:nvSpPr>
          <p:cNvPr id="59" name="TextBox 58"/>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Assignee- Sugar Reduction- ROQUETTE</a:t>
            </a:r>
          </a:p>
        </p:txBody>
      </p:sp>
    </p:spTree>
    <p:extLst>
      <p:ext uri="{BB962C8B-B14F-4D97-AF65-F5344CB8AC3E}">
        <p14:creationId xmlns:p14="http://schemas.microsoft.com/office/powerpoint/2010/main" val="390503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151" y="513791"/>
            <a:ext cx="2321169" cy="674925"/>
          </a:xfrm>
          <a:prstGeom prst="rect">
            <a:avLst/>
          </a:prstGeom>
        </p:spPr>
      </p:pic>
      <p:sp>
        <p:nvSpPr>
          <p:cNvPr id="3" name="Teardrop 2"/>
          <p:cNvSpPr/>
          <p:nvPr/>
        </p:nvSpPr>
        <p:spPr bwMode="auto">
          <a:xfrm rot="8290262">
            <a:off x="3758258" y="1575994"/>
            <a:ext cx="1191386" cy="1304100"/>
          </a:xfrm>
          <a:prstGeom prst="teardrop">
            <a:avLst>
              <a:gd name="adj" fmla="val 103383"/>
            </a:avLst>
          </a:prstGeom>
          <a:solidFill>
            <a:srgbClr val="7C6CAA"/>
          </a:solidFill>
          <a:ln w="25400" cap="flat" cmpd="sng" algn="ctr">
            <a:noFill/>
            <a:prstDash val="solid"/>
          </a:ln>
          <a:effectLst/>
        </p:spPr>
        <p:txBody>
          <a:bodyPr anchor="ctr"/>
          <a:lstStyle/>
          <a:p>
            <a:pPr algn="ctr">
              <a:spcBef>
                <a:spcPts val="288"/>
              </a:spcBef>
              <a:defRPr/>
            </a:pPr>
            <a:endParaRPr lang="en-US" sz="1400" kern="0" dirty="0">
              <a:solidFill>
                <a:prstClr val="white"/>
              </a:solidFill>
              <a:latin typeface="Arial" charset="0"/>
              <a:cs typeface="+mn-cs"/>
            </a:endParaRPr>
          </a:p>
        </p:txBody>
      </p:sp>
      <p:sp>
        <p:nvSpPr>
          <p:cNvPr id="4" name="Teardrop 3"/>
          <p:cNvSpPr/>
          <p:nvPr/>
        </p:nvSpPr>
        <p:spPr bwMode="auto">
          <a:xfrm rot="3236038">
            <a:off x="2767855" y="2296437"/>
            <a:ext cx="1284667" cy="1318079"/>
          </a:xfrm>
          <a:prstGeom prst="teardrop">
            <a:avLst>
              <a:gd name="adj" fmla="val 100490"/>
            </a:avLst>
          </a:prstGeom>
          <a:solidFill>
            <a:srgbClr val="EE2653"/>
          </a:solidFill>
          <a:ln w="9525">
            <a:noFill/>
            <a:miter lim="800000"/>
            <a:headEnd/>
            <a:tailEnd/>
          </a:ln>
          <a:effectLst/>
        </p:spPr>
        <p:txBody>
          <a:bodyPr lIns="108000" tIns="108000" rIns="108000" bIns="108000" anchor="ctr"/>
          <a:lstStyle/>
          <a:p>
            <a:pPr algn="ctr" eaLnBrk="1" fontAlgn="auto" hangingPunct="1">
              <a:spcBef>
                <a:spcPct val="50000"/>
              </a:spcBef>
              <a:spcAft>
                <a:spcPts val="0"/>
              </a:spcAft>
              <a:defRPr/>
            </a:pPr>
            <a:endParaRPr lang="en-US" sz="1400" kern="0" dirty="0">
              <a:solidFill>
                <a:srgbClr val="000000"/>
              </a:solidFill>
              <a:latin typeface="Arial" charset="0"/>
              <a:ea typeface="Verdana" pitchFamily="34" charset="0"/>
              <a:cs typeface="Verdana" pitchFamily="34" charset="0"/>
            </a:endParaRPr>
          </a:p>
        </p:txBody>
      </p:sp>
      <p:sp>
        <p:nvSpPr>
          <p:cNvPr id="5" name="Teardrop 4"/>
          <p:cNvSpPr/>
          <p:nvPr/>
        </p:nvSpPr>
        <p:spPr bwMode="auto">
          <a:xfrm rot="13563063">
            <a:off x="4624210" y="2305338"/>
            <a:ext cx="1143594" cy="1391194"/>
          </a:xfrm>
          <a:prstGeom prst="teardrop">
            <a:avLst/>
          </a:prstGeom>
          <a:solidFill>
            <a:srgbClr val="47254B"/>
          </a:solidFill>
          <a:ln w="25400" cap="flat" cmpd="sng" algn="ctr">
            <a:noFill/>
            <a:prstDash val="solid"/>
          </a:ln>
          <a:effectLst/>
        </p:spPr>
        <p:txBody>
          <a:bodyPr anchor="ctr"/>
          <a:lstStyle/>
          <a:p>
            <a:pPr algn="ctr">
              <a:spcBef>
                <a:spcPts val="288"/>
              </a:spcBef>
              <a:defRPr/>
            </a:pPr>
            <a:endParaRPr lang="en-US" sz="1400" kern="0" dirty="0">
              <a:solidFill>
                <a:prstClr val="white"/>
              </a:solidFill>
              <a:latin typeface="Arial" charset="0"/>
              <a:cs typeface="+mn-cs"/>
            </a:endParaRPr>
          </a:p>
        </p:txBody>
      </p:sp>
      <p:sp>
        <p:nvSpPr>
          <p:cNvPr id="7" name="Rectangle 6"/>
          <p:cNvSpPr/>
          <p:nvPr/>
        </p:nvSpPr>
        <p:spPr bwMode="auto">
          <a:xfrm>
            <a:off x="4241647" y="2635033"/>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ct val="50000"/>
              </a:spcBef>
              <a:spcAft>
                <a:spcPts val="0"/>
              </a:spcAft>
              <a:defRPr/>
            </a:pPr>
            <a:r>
              <a:rPr lang="en-IN" sz="1200" b="1" kern="0" dirty="0" smtClean="0">
                <a:solidFill>
                  <a:srgbClr val="FFFFFF"/>
                </a:solidFill>
                <a:latin typeface="Cambria" panose="02040503050406030204" pitchFamily="18" charset="0"/>
                <a:cs typeface="+mn-cs"/>
              </a:rPr>
              <a:t>Texture</a:t>
            </a:r>
          </a:p>
          <a:p>
            <a:pPr algn="ctr" defTabSz="910590" eaLnBrk="1" fontAlgn="auto" hangingPunct="1">
              <a:spcBef>
                <a:spcPct val="50000"/>
              </a:spcBef>
              <a:spcAft>
                <a:spcPts val="0"/>
              </a:spcAft>
              <a:defRPr/>
            </a:pPr>
            <a:r>
              <a:rPr lang="en-US" sz="1200" b="1" kern="0" dirty="0" smtClean="0">
                <a:solidFill>
                  <a:srgbClr val="FFFFFF"/>
                </a:solidFill>
                <a:latin typeface="Cambria" panose="02040503050406030204" pitchFamily="18" charset="0"/>
                <a:cs typeface="+mn-cs"/>
              </a:rPr>
              <a:t>(28%)</a:t>
            </a:r>
            <a:endParaRPr lang="en-IN" sz="1200" b="1" kern="0" dirty="0">
              <a:solidFill>
                <a:srgbClr val="FFFFFF"/>
              </a:solidFill>
              <a:latin typeface="Cambria" panose="02040503050406030204" pitchFamily="18" charset="0"/>
              <a:cs typeface="+mn-cs"/>
            </a:endParaRPr>
          </a:p>
        </p:txBody>
      </p:sp>
      <p:sp>
        <p:nvSpPr>
          <p:cNvPr id="8" name="Rectangle 7"/>
          <p:cNvSpPr/>
          <p:nvPr/>
        </p:nvSpPr>
        <p:spPr bwMode="auto">
          <a:xfrm>
            <a:off x="3490710" y="1895647"/>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ct val="50000"/>
              </a:spcBef>
              <a:spcAft>
                <a:spcPts val="0"/>
              </a:spcAft>
              <a:defRPr/>
            </a:pPr>
            <a:r>
              <a:rPr lang="en-IN" sz="1200" b="1" kern="0" dirty="0" smtClean="0">
                <a:solidFill>
                  <a:srgbClr val="FFFFFF"/>
                </a:solidFill>
                <a:latin typeface="Cambria" panose="02040503050406030204" pitchFamily="18" charset="0"/>
                <a:cs typeface="+mn-cs"/>
              </a:rPr>
              <a:t>Taste</a:t>
            </a:r>
          </a:p>
          <a:p>
            <a:pPr algn="ctr" defTabSz="910590" eaLnBrk="1" fontAlgn="auto" hangingPunct="1">
              <a:spcBef>
                <a:spcPct val="50000"/>
              </a:spcBef>
              <a:spcAft>
                <a:spcPts val="0"/>
              </a:spcAft>
              <a:defRPr/>
            </a:pPr>
            <a:r>
              <a:rPr lang="en-US" sz="1200" b="1" kern="0" dirty="0" smtClean="0">
                <a:solidFill>
                  <a:srgbClr val="FFFFFF"/>
                </a:solidFill>
                <a:latin typeface="Cambria" panose="02040503050406030204" pitchFamily="18" charset="0"/>
                <a:cs typeface="+mn-cs"/>
              </a:rPr>
              <a:t>(43%)</a:t>
            </a:r>
            <a:endParaRPr lang="en-IN" sz="1200" b="1" kern="0" dirty="0">
              <a:solidFill>
                <a:srgbClr val="FFFFFF"/>
              </a:solidFill>
              <a:latin typeface="Cambria" panose="02040503050406030204" pitchFamily="18" charset="0"/>
              <a:cs typeface="+mn-cs"/>
            </a:endParaRPr>
          </a:p>
        </p:txBody>
      </p:sp>
      <p:sp>
        <p:nvSpPr>
          <p:cNvPr id="10" name="Rectangle 9"/>
          <p:cNvSpPr/>
          <p:nvPr/>
        </p:nvSpPr>
        <p:spPr bwMode="auto">
          <a:xfrm>
            <a:off x="2435424" y="2408302"/>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ct val="50000"/>
              </a:spcBef>
              <a:spcAft>
                <a:spcPts val="0"/>
              </a:spcAft>
              <a:defRPr/>
            </a:pPr>
            <a:r>
              <a:rPr lang="en-IN" sz="1200" b="1" kern="0" dirty="0" smtClean="0">
                <a:solidFill>
                  <a:srgbClr val="FFFFFF"/>
                </a:solidFill>
                <a:latin typeface="Cambria" panose="02040503050406030204" pitchFamily="18" charset="0"/>
                <a:cs typeface="+mn-cs"/>
              </a:rPr>
              <a:t>Others</a:t>
            </a:r>
          </a:p>
          <a:p>
            <a:pPr algn="ctr" defTabSz="910590" eaLnBrk="1" fontAlgn="auto" hangingPunct="1">
              <a:spcBef>
                <a:spcPct val="50000"/>
              </a:spcBef>
              <a:spcAft>
                <a:spcPts val="0"/>
              </a:spcAft>
              <a:defRPr/>
            </a:pPr>
            <a:r>
              <a:rPr lang="en-US" sz="1200" b="1" kern="0" dirty="0" smtClean="0">
                <a:solidFill>
                  <a:srgbClr val="FFFFFF"/>
                </a:solidFill>
                <a:latin typeface="Cambria" panose="02040503050406030204" pitchFamily="18" charset="0"/>
                <a:cs typeface="+mn-cs"/>
              </a:rPr>
              <a:t>(29%)</a:t>
            </a:r>
            <a:endParaRPr lang="en-IN" sz="1200" b="1" kern="0" dirty="0">
              <a:solidFill>
                <a:srgbClr val="FFFFFF"/>
              </a:solidFill>
              <a:latin typeface="Cambria" panose="02040503050406030204" pitchFamily="18" charset="0"/>
              <a:cs typeface="+mn-cs"/>
            </a:endParaRPr>
          </a:p>
        </p:txBody>
      </p:sp>
      <p:sp>
        <p:nvSpPr>
          <p:cNvPr id="11" name="TextBox 10"/>
          <p:cNvSpPr txBox="1"/>
          <p:nvPr/>
        </p:nvSpPr>
        <p:spPr>
          <a:xfrm>
            <a:off x="4338936" y="3700491"/>
            <a:ext cx="2244641" cy="2043113"/>
          </a:xfrm>
          <a:prstGeom prst="roundRect">
            <a:avLst/>
          </a:prstGeom>
          <a:solidFill>
            <a:schemeClr val="bg1">
              <a:lumMod val="95000"/>
            </a:schemeClr>
          </a:solidFill>
        </p:spPr>
        <p:txBody>
          <a:bodyPr wrap="square" rtlCol="0">
            <a:spAutoFit/>
          </a:bodyPr>
          <a:lstStyle/>
          <a:p>
            <a:r>
              <a:rPr lang="en-US" sz="1000" b="1" dirty="0" smtClean="0">
                <a:latin typeface="Arial" panose="020B0604020202020204" pitchFamily="34" charset="0"/>
                <a:cs typeface="Arial" panose="020B0604020202020204" pitchFamily="34" charset="0"/>
              </a:rPr>
              <a:t>     </a:t>
            </a:r>
            <a:r>
              <a:rPr lang="en-US" sz="1200" b="1" dirty="0" smtClean="0">
                <a:latin typeface="Cambria" panose="02040503050406030204" pitchFamily="18" charset="0"/>
                <a:cs typeface="Arial" panose="020B0604020202020204" pitchFamily="34" charset="0"/>
              </a:rPr>
              <a:t>Texture Associated Problems</a:t>
            </a:r>
            <a:r>
              <a:rPr lang="en-US" sz="1200" dirty="0" smtClean="0">
                <a:latin typeface="Cambria" panose="02040503050406030204" pitchFamily="18" charset="0"/>
                <a:cs typeface="Arial" panose="020B0604020202020204" pitchFamily="34" charset="0"/>
              </a:rPr>
              <a:t>:</a:t>
            </a:r>
          </a:p>
          <a:p>
            <a:pPr marL="171450" indent="-171450">
              <a:lnSpc>
                <a:spcPct val="150000"/>
              </a:lnSpc>
              <a:buFont typeface="Wingdings" panose="05000000000000000000" pitchFamily="2" charset="2"/>
              <a:buChar char="v"/>
            </a:pPr>
            <a:r>
              <a:rPr lang="en-US" sz="1000" dirty="0" smtClean="0">
                <a:latin typeface="Cambria" panose="02040503050406030204" pitchFamily="18" charset="0"/>
                <a:cs typeface="Arial" panose="020B0604020202020204" pitchFamily="34" charset="0"/>
              </a:rPr>
              <a:t>Inability to maintain crispy texture</a:t>
            </a:r>
          </a:p>
          <a:p>
            <a:pPr marL="171450" indent="-171450">
              <a:lnSpc>
                <a:spcPct val="150000"/>
              </a:lnSpc>
              <a:buFont typeface="Wingdings" panose="05000000000000000000" pitchFamily="2" charset="2"/>
              <a:buChar char="v"/>
            </a:pPr>
            <a:r>
              <a:rPr lang="en-US" sz="1000" dirty="0" smtClean="0">
                <a:latin typeface="Cambria" panose="02040503050406030204" pitchFamily="18" charset="0"/>
                <a:cs typeface="Arial" panose="020B0604020202020204" pitchFamily="34" charset="0"/>
              </a:rPr>
              <a:t>Loss of flexibility which resists the food to form shapes/roll</a:t>
            </a:r>
          </a:p>
          <a:p>
            <a:pPr marL="171450" indent="-171450">
              <a:lnSpc>
                <a:spcPct val="150000"/>
              </a:lnSpc>
              <a:buFont typeface="Wingdings" panose="05000000000000000000" pitchFamily="2" charset="2"/>
              <a:buChar char="v"/>
            </a:pPr>
            <a:r>
              <a:rPr lang="en-US" sz="1000" dirty="0">
                <a:latin typeface="Cambria" panose="02040503050406030204" pitchFamily="18" charset="0"/>
                <a:cs typeface="Arial" panose="020B0604020202020204" pitchFamily="34" charset="0"/>
              </a:rPr>
              <a:t>Increased Viscosity of the sugar replaced </a:t>
            </a:r>
            <a:r>
              <a:rPr lang="en-US" sz="1000" dirty="0" smtClean="0">
                <a:latin typeface="Cambria" panose="02040503050406030204" pitchFamily="18" charset="0"/>
                <a:cs typeface="Arial" panose="020B0604020202020204" pitchFamily="34" charset="0"/>
              </a:rPr>
              <a:t>product</a:t>
            </a:r>
            <a:endParaRPr lang="en-US" sz="1000" dirty="0">
              <a:latin typeface="Cambria" panose="02040503050406030204" pitchFamily="18" charset="0"/>
              <a:cs typeface="Arial" panose="020B0604020202020204" pitchFamily="34" charset="0"/>
            </a:endParaRPr>
          </a:p>
        </p:txBody>
      </p:sp>
      <p:sp>
        <p:nvSpPr>
          <p:cNvPr id="12" name="TextBox 11"/>
          <p:cNvSpPr txBox="1"/>
          <p:nvPr/>
        </p:nvSpPr>
        <p:spPr>
          <a:xfrm>
            <a:off x="4734119" y="530928"/>
            <a:ext cx="2338193" cy="1328023"/>
          </a:xfrm>
          <a:prstGeom prst="roundRect">
            <a:avLst/>
          </a:prstGeom>
          <a:solidFill>
            <a:schemeClr val="accent4">
              <a:lumMod val="20000"/>
              <a:lumOff val="80000"/>
            </a:schemeClr>
          </a:solidFill>
        </p:spPr>
        <p:txBody>
          <a:bodyPr wrap="square" rtlCol="0">
            <a:spAutoFit/>
          </a:bodyPr>
          <a:lstStyle/>
          <a:p>
            <a:pPr>
              <a:lnSpc>
                <a:spcPct val="150000"/>
              </a:lnSpc>
            </a:pPr>
            <a:r>
              <a:rPr lang="en-US" sz="1200" b="1" dirty="0" smtClean="0">
                <a:latin typeface="Cambria" panose="02040503050406030204" pitchFamily="18" charset="0"/>
                <a:cs typeface="Arial" panose="020B0604020202020204" pitchFamily="34" charset="0"/>
              </a:rPr>
              <a:t>Taste Associated Problems: </a:t>
            </a:r>
          </a:p>
          <a:p>
            <a:pPr marL="171450" indent="-171450">
              <a:lnSpc>
                <a:spcPct val="150000"/>
              </a:lnSpc>
              <a:buFont typeface="Wingdings" panose="05000000000000000000" pitchFamily="2" charset="2"/>
              <a:buChar char="v"/>
            </a:pPr>
            <a:r>
              <a:rPr lang="en-US" sz="1200" dirty="0" smtClean="0">
                <a:latin typeface="Cambria" panose="02040503050406030204" pitchFamily="18" charset="0"/>
                <a:cs typeface="Arial" panose="020B0604020202020204" pitchFamily="34" charset="0"/>
              </a:rPr>
              <a:t>Bitter after tastes </a:t>
            </a:r>
            <a:r>
              <a:rPr lang="en-US" sz="1200" dirty="0">
                <a:latin typeface="Cambria" panose="02040503050406030204" pitchFamily="18" charset="0"/>
                <a:cs typeface="Arial" panose="020B0604020202020204" pitchFamily="34" charset="0"/>
              </a:rPr>
              <a:t>and </a:t>
            </a:r>
            <a:r>
              <a:rPr lang="en-US" sz="1200" dirty="0" smtClean="0">
                <a:latin typeface="Cambria" panose="02040503050406030204" pitchFamily="18" charset="0"/>
                <a:cs typeface="Arial" panose="020B0604020202020204" pitchFamily="34" charset="0"/>
              </a:rPr>
              <a:t>off-flavors of the </a:t>
            </a:r>
            <a:r>
              <a:rPr lang="en-US" sz="1200" dirty="0" err="1">
                <a:latin typeface="Cambria" panose="02040503050406030204" pitchFamily="18" charset="0"/>
                <a:cs typeface="Arial" panose="020B0604020202020204" pitchFamily="34" charset="0"/>
              </a:rPr>
              <a:t>t</a:t>
            </a:r>
            <a:r>
              <a:rPr lang="en-US" sz="1200" dirty="0" err="1" smtClean="0">
                <a:latin typeface="Cambria" panose="02040503050406030204" pitchFamily="18" charset="0"/>
                <a:cs typeface="Arial" panose="020B0604020202020204" pitchFamily="34" charset="0"/>
              </a:rPr>
              <a:t>he</a:t>
            </a:r>
            <a:r>
              <a:rPr lang="en-US" sz="1200" dirty="0" smtClean="0">
                <a:latin typeface="Cambria" panose="02040503050406030204" pitchFamily="18" charset="0"/>
                <a:cs typeface="Arial" panose="020B0604020202020204" pitchFamily="34" charset="0"/>
              </a:rPr>
              <a:t> low sugar sweeteners</a:t>
            </a:r>
          </a:p>
        </p:txBody>
      </p:sp>
      <p:sp>
        <p:nvSpPr>
          <p:cNvPr id="13" name="TextBox 12"/>
          <p:cNvSpPr txBox="1"/>
          <p:nvPr/>
        </p:nvSpPr>
        <p:spPr>
          <a:xfrm>
            <a:off x="53157" y="2809009"/>
            <a:ext cx="2925620" cy="1072634"/>
          </a:xfrm>
          <a:prstGeom prst="roundRect">
            <a:avLst/>
          </a:prstGeom>
          <a:solidFill>
            <a:schemeClr val="accent2">
              <a:lumMod val="20000"/>
              <a:lumOff val="80000"/>
            </a:schemeClr>
          </a:solidFill>
        </p:spPr>
        <p:txBody>
          <a:bodyPr wrap="square" rtlCol="0">
            <a:spAutoFit/>
          </a:bodyPr>
          <a:lstStyle/>
          <a:p>
            <a:r>
              <a:rPr lang="en-US" sz="1200" b="1" dirty="0" smtClean="0">
                <a:latin typeface="Cambria" panose="02040503050406030204" pitchFamily="18" charset="0"/>
                <a:cs typeface="Arial" panose="020B0604020202020204" pitchFamily="34" charset="0"/>
              </a:rPr>
              <a:t>Other Problems</a:t>
            </a:r>
            <a:r>
              <a:rPr lang="en-US" sz="1200" dirty="0" smtClean="0">
                <a:latin typeface="Cambria" panose="02040503050406030204" pitchFamily="18" charset="0"/>
                <a:cs typeface="Arial" panose="020B0604020202020204" pitchFamily="34" charset="0"/>
              </a:rPr>
              <a:t>:</a:t>
            </a:r>
          </a:p>
          <a:p>
            <a:pPr marL="171450" indent="-171450">
              <a:lnSpc>
                <a:spcPct val="150000"/>
              </a:lnSpc>
              <a:buFont typeface="Wingdings" panose="05000000000000000000" pitchFamily="2" charset="2"/>
              <a:buChar char="v"/>
            </a:pPr>
            <a:r>
              <a:rPr lang="en-US" sz="1000" dirty="0" smtClean="0">
                <a:latin typeface="Cambria" panose="02040503050406030204" pitchFamily="18" charset="0"/>
                <a:cs typeface="Arial" panose="020B0604020202020204" pitchFamily="34" charset="0"/>
              </a:rPr>
              <a:t>High Cost required for the production of the low sugar sweeteners.</a:t>
            </a:r>
          </a:p>
          <a:p>
            <a:pPr marL="171450" indent="-171450">
              <a:lnSpc>
                <a:spcPct val="150000"/>
              </a:lnSpc>
              <a:buFont typeface="Wingdings" panose="05000000000000000000" pitchFamily="2" charset="2"/>
              <a:buChar char="v"/>
            </a:pPr>
            <a:r>
              <a:rPr lang="en-US" sz="1000" dirty="0" smtClean="0">
                <a:latin typeface="Cambria" panose="02040503050406030204" pitchFamily="18" charset="0"/>
                <a:cs typeface="Arial" panose="020B0604020202020204" pitchFamily="34" charset="0"/>
              </a:rPr>
              <a:t>Inability to manufacture “Clean label’ sugar.</a:t>
            </a:r>
          </a:p>
        </p:txBody>
      </p:sp>
      <p:sp>
        <p:nvSpPr>
          <p:cNvPr id="15" name="TextBox 14"/>
          <p:cNvSpPr txBox="1"/>
          <p:nvPr/>
        </p:nvSpPr>
        <p:spPr>
          <a:xfrm>
            <a:off x="7230698" y="1080673"/>
            <a:ext cx="4772983" cy="3166824"/>
          </a:xfrm>
          <a:prstGeom prst="round2DiagRect">
            <a:avLst/>
          </a:prstGeom>
          <a:noFill/>
          <a:ln w="19050">
            <a:solidFill>
              <a:schemeClr val="tx2">
                <a:lumMod val="75000"/>
              </a:schemeClr>
            </a:solid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nSpc>
                <a:spcPct val="150000"/>
              </a:lnSpc>
            </a:pPr>
            <a:r>
              <a:rPr lang="en-US" sz="1200" b="1" dirty="0" smtClean="0">
                <a:latin typeface="Arial" panose="020B0604020202020204" pitchFamily="34" charset="0"/>
                <a:cs typeface="Arial" panose="020B0604020202020204" pitchFamily="34" charset="0"/>
              </a:rPr>
              <a:t>                                        INSIGHTS</a:t>
            </a:r>
            <a:endParaRPr lang="en-IN" sz="1200" b="1" dirty="0" smtClean="0">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v"/>
            </a:pPr>
            <a:r>
              <a:rPr lang="en-IN" sz="1200" dirty="0" smtClean="0">
                <a:latin typeface="Cambria" panose="02040503050406030204" pitchFamily="18" charset="0"/>
                <a:cs typeface="Arial" panose="020B0604020202020204" pitchFamily="34" charset="0"/>
              </a:rPr>
              <a:t>Nestle </a:t>
            </a:r>
            <a:r>
              <a:rPr lang="en-IN" sz="1200" dirty="0">
                <a:latin typeface="Cambria" panose="02040503050406030204" pitchFamily="18" charset="0"/>
                <a:cs typeface="Arial" panose="020B0604020202020204" pitchFamily="34" charset="0"/>
              </a:rPr>
              <a:t>has filed 6 patents focusing on low sugar/sugar free </a:t>
            </a:r>
            <a:r>
              <a:rPr lang="en-IN" sz="1200" dirty="0" smtClean="0">
                <a:latin typeface="Cambria" panose="02040503050406030204" pitchFamily="18" charset="0"/>
                <a:cs typeface="Arial" panose="020B0604020202020204" pitchFamily="34" charset="0"/>
              </a:rPr>
              <a:t>confectionary.</a:t>
            </a:r>
          </a:p>
          <a:p>
            <a:pPr marL="171450" indent="-171450">
              <a:lnSpc>
                <a:spcPct val="150000"/>
              </a:lnSpc>
              <a:buFont typeface="Wingdings" panose="05000000000000000000" pitchFamily="2" charset="2"/>
              <a:buChar char="v"/>
            </a:pPr>
            <a:r>
              <a:rPr lang="en-US" sz="1200" dirty="0" smtClean="0">
                <a:latin typeface="Cambria" panose="02040503050406030204" pitchFamily="18" charset="0"/>
                <a:cs typeface="Arial" panose="020B0604020202020204" pitchFamily="34" charset="0"/>
              </a:rPr>
              <a:t> Recent patents filed in the year 2016 from the company mostly focus on solving problems associated with flexibility, bitter taste and  usage of  non clean label sugar substitutes etc. for the low sugar confectionary products.</a:t>
            </a:r>
            <a:endParaRPr lang="en-IN" sz="1200" dirty="0" smtClean="0">
              <a:latin typeface="Cambria" panose="02040503050406030204" pitchFamily="18" charset="0"/>
              <a:cs typeface="Arial" panose="020B0604020202020204" pitchFamily="34" charset="0"/>
            </a:endParaRPr>
          </a:p>
          <a:p>
            <a:pPr marL="171450" indent="-171450">
              <a:lnSpc>
                <a:spcPct val="150000"/>
              </a:lnSpc>
              <a:buFont typeface="Wingdings" panose="05000000000000000000" pitchFamily="2" charset="2"/>
              <a:buChar char="v"/>
            </a:pPr>
            <a:r>
              <a:rPr lang="en-US" sz="1200" dirty="0" smtClean="0">
                <a:latin typeface="Cambria" panose="02040503050406030204" pitchFamily="18" charset="0"/>
                <a:cs typeface="Arial" panose="020B0604020202020204" pitchFamily="34" charset="0"/>
              </a:rPr>
              <a:t> </a:t>
            </a:r>
            <a:r>
              <a:rPr lang="en-US" sz="1200" dirty="0">
                <a:latin typeface="Cambria" panose="02040503050406030204" pitchFamily="18" charset="0"/>
                <a:cs typeface="Arial" panose="020B0604020202020204" pitchFamily="34" charset="0"/>
              </a:rPr>
              <a:t>Recent publication (WO2018100059A1</a:t>
            </a:r>
            <a:r>
              <a:rPr lang="en-US" sz="1200" dirty="0" smtClean="0">
                <a:latin typeface="Cambria" panose="02040503050406030204" pitchFamily="18" charset="0"/>
                <a:cs typeface="Arial" panose="020B0604020202020204" pitchFamily="34" charset="0"/>
              </a:rPr>
              <a:t>) by the company focuses on using amorphous particles which are clean label when used  as sugar replacers in confectionary</a:t>
            </a:r>
            <a:endParaRPr lang="en-US" sz="1200" dirty="0">
              <a:latin typeface="Cambria" panose="02040503050406030204" pitchFamily="18" charset="0"/>
              <a:cs typeface="Arial" panose="020B0604020202020204" pitchFamily="34" charset="0"/>
            </a:endParaRPr>
          </a:p>
        </p:txBody>
      </p:sp>
      <p:sp>
        <p:nvSpPr>
          <p:cNvPr id="16" name="TextBox 15"/>
          <p:cNvSpPr txBox="1"/>
          <p:nvPr/>
        </p:nvSpPr>
        <p:spPr>
          <a:xfrm>
            <a:off x="181120" y="1654157"/>
            <a:ext cx="3171825" cy="523220"/>
          </a:xfrm>
          <a:prstGeom prst="rect">
            <a:avLst/>
          </a:prstGeom>
          <a:noFill/>
        </p:spPr>
        <p:txBody>
          <a:bodyPr wrap="square" rtlCol="0">
            <a:spAutoFit/>
          </a:bodyPr>
          <a:lstStyle/>
          <a:p>
            <a:pPr algn="ctr"/>
            <a:r>
              <a:rPr lang="en-US" sz="1400" b="1" dirty="0" smtClean="0">
                <a:latin typeface="Cambria" panose="02040503050406030204" pitchFamily="18" charset="0"/>
                <a:cs typeface="Arial" panose="020B0604020202020204" pitchFamily="34" charset="0"/>
              </a:rPr>
              <a:t>Problems Focused by the Patent References</a:t>
            </a:r>
          </a:p>
        </p:txBody>
      </p:sp>
      <p:sp>
        <p:nvSpPr>
          <p:cNvPr id="18" name="Freeform 9"/>
          <p:cNvSpPr>
            <a:spLocks noEditPoints="1"/>
          </p:cNvSpPr>
          <p:nvPr/>
        </p:nvSpPr>
        <p:spPr bwMode="auto">
          <a:xfrm>
            <a:off x="6739836" y="5603743"/>
            <a:ext cx="441466"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TextBox 18"/>
          <p:cNvSpPr txBox="1"/>
          <p:nvPr/>
        </p:nvSpPr>
        <p:spPr>
          <a:xfrm>
            <a:off x="7334500" y="5557975"/>
            <a:ext cx="4651665" cy="600164"/>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b="1" dirty="0">
                <a:solidFill>
                  <a:schemeClr val="tx1"/>
                </a:solidFill>
                <a:latin typeface="Arial" pitchFamily="34" charset="0"/>
                <a:cs typeface="Arial" pitchFamily="34" charset="0"/>
              </a:rPr>
              <a:t>Use of non digestible </a:t>
            </a:r>
            <a:r>
              <a:rPr lang="en-IN" sz="1100" b="1" dirty="0" err="1">
                <a:solidFill>
                  <a:schemeClr val="tx1"/>
                </a:solidFill>
                <a:latin typeface="Arial" pitchFamily="34" charset="0"/>
                <a:cs typeface="Arial" pitchFamily="34" charset="0"/>
              </a:rPr>
              <a:t>fibers</a:t>
            </a:r>
            <a:r>
              <a:rPr lang="en-IN" sz="1100" b="1" dirty="0">
                <a:solidFill>
                  <a:schemeClr val="tx1"/>
                </a:solidFill>
                <a:latin typeface="Arial" pitchFamily="34" charset="0"/>
                <a:cs typeface="Arial" pitchFamily="34" charset="0"/>
              </a:rPr>
              <a:t> of low calorie content which increases the solids content and thereby flexibility of the low sugar </a:t>
            </a:r>
            <a:r>
              <a:rPr lang="en-IN" sz="1100" b="1" dirty="0" smtClean="0">
                <a:solidFill>
                  <a:schemeClr val="tx1"/>
                </a:solidFill>
                <a:latin typeface="Arial" pitchFamily="34" charset="0"/>
                <a:cs typeface="Arial" pitchFamily="34" charset="0"/>
              </a:rPr>
              <a:t>product is maintained. </a:t>
            </a:r>
            <a:r>
              <a:rPr lang="en-IN" sz="1100" b="1" dirty="0">
                <a:solidFill>
                  <a:schemeClr val="tx1"/>
                </a:solidFill>
                <a:latin typeface="Arial" pitchFamily="34" charset="0"/>
                <a:cs typeface="Arial" pitchFamily="34" charset="0"/>
              </a:rPr>
              <a:t>(2016).</a:t>
            </a:r>
          </a:p>
        </p:txBody>
      </p:sp>
      <p:sp>
        <p:nvSpPr>
          <p:cNvPr id="22" name="Freeform 9"/>
          <p:cNvSpPr>
            <a:spLocks noEditPoints="1"/>
          </p:cNvSpPr>
          <p:nvPr/>
        </p:nvSpPr>
        <p:spPr bwMode="auto">
          <a:xfrm>
            <a:off x="6739836" y="4945220"/>
            <a:ext cx="441466"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TextBox 22"/>
          <p:cNvSpPr txBox="1"/>
          <p:nvPr/>
        </p:nvSpPr>
        <p:spPr>
          <a:xfrm>
            <a:off x="7334500" y="4839992"/>
            <a:ext cx="4651665" cy="600164"/>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b="1" dirty="0">
                <a:solidFill>
                  <a:schemeClr val="tx1"/>
                </a:solidFill>
                <a:latin typeface="Arial" pitchFamily="34" charset="0"/>
                <a:cs typeface="Arial" pitchFamily="34" charset="0"/>
              </a:rPr>
              <a:t>Use of three stage baking process which involves a </a:t>
            </a:r>
            <a:r>
              <a:rPr lang="en-IN" sz="1100" b="1" dirty="0" smtClean="0">
                <a:solidFill>
                  <a:schemeClr val="tx1"/>
                </a:solidFill>
                <a:latin typeface="Arial" pitchFamily="34" charset="0"/>
                <a:cs typeface="Arial" pitchFamily="34" charset="0"/>
              </a:rPr>
              <a:t>pre baking </a:t>
            </a:r>
            <a:r>
              <a:rPr lang="en-IN" sz="1100" b="1" dirty="0">
                <a:solidFill>
                  <a:schemeClr val="tx1"/>
                </a:solidFill>
                <a:latin typeface="Arial" pitchFamily="34" charset="0"/>
                <a:cs typeface="Arial" pitchFamily="34" charset="0"/>
              </a:rPr>
              <a:t>step leading to a product with high moisture </a:t>
            </a:r>
            <a:r>
              <a:rPr lang="en-IN" sz="1100" b="1" dirty="0" smtClean="0">
                <a:solidFill>
                  <a:schemeClr val="tx1"/>
                </a:solidFill>
                <a:latin typeface="Arial" pitchFamily="34" charset="0"/>
                <a:cs typeface="Arial" pitchFamily="34" charset="0"/>
              </a:rPr>
              <a:t>content with </a:t>
            </a:r>
            <a:r>
              <a:rPr lang="en-IN" sz="1100" b="1" dirty="0">
                <a:solidFill>
                  <a:schemeClr val="tx1"/>
                </a:solidFill>
                <a:latin typeface="Arial" pitchFamily="34" charset="0"/>
                <a:cs typeface="Arial" pitchFamily="34" charset="0"/>
              </a:rPr>
              <a:t>high flexibility (2007).</a:t>
            </a:r>
          </a:p>
        </p:txBody>
      </p:sp>
      <p:sp>
        <p:nvSpPr>
          <p:cNvPr id="24" name="Freeform 9"/>
          <p:cNvSpPr>
            <a:spLocks noEditPoints="1"/>
          </p:cNvSpPr>
          <p:nvPr/>
        </p:nvSpPr>
        <p:spPr bwMode="auto">
          <a:xfrm>
            <a:off x="6785907" y="4288194"/>
            <a:ext cx="444791"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TextBox 24"/>
          <p:cNvSpPr txBox="1"/>
          <p:nvPr/>
        </p:nvSpPr>
        <p:spPr>
          <a:xfrm>
            <a:off x="7316982" y="4291161"/>
            <a:ext cx="4686699" cy="430887"/>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b="1" dirty="0">
                <a:solidFill>
                  <a:schemeClr val="tx1"/>
                </a:solidFill>
                <a:latin typeface="Arial" pitchFamily="34" charset="0"/>
                <a:cs typeface="Arial" pitchFamily="34" charset="0"/>
              </a:rPr>
              <a:t>Replacement of sugar with monodisperse </a:t>
            </a:r>
            <a:r>
              <a:rPr lang="en-IN" sz="1100" b="1" dirty="0" err="1">
                <a:solidFill>
                  <a:schemeClr val="tx1"/>
                </a:solidFill>
                <a:latin typeface="Arial" pitchFamily="34" charset="0"/>
                <a:cs typeface="Arial" pitchFamily="34" charset="0"/>
              </a:rPr>
              <a:t>maltodextrins</a:t>
            </a:r>
            <a:r>
              <a:rPr lang="en-IN" sz="1100" b="1" dirty="0">
                <a:solidFill>
                  <a:schemeClr val="tx1"/>
                </a:solidFill>
                <a:latin typeface="Arial" pitchFamily="34" charset="0"/>
                <a:cs typeface="Arial" pitchFamily="34" charset="0"/>
              </a:rPr>
              <a:t> </a:t>
            </a:r>
            <a:r>
              <a:rPr lang="en-IN" sz="1100" b="1" dirty="0" smtClean="0">
                <a:solidFill>
                  <a:schemeClr val="tx1"/>
                </a:solidFill>
                <a:latin typeface="Arial" pitchFamily="34" charset="0"/>
                <a:cs typeface="Arial" pitchFamily="34" charset="0"/>
              </a:rPr>
              <a:t>or </a:t>
            </a:r>
            <a:r>
              <a:rPr lang="en-IN" sz="1100" b="1" dirty="0" err="1" smtClean="0">
                <a:solidFill>
                  <a:schemeClr val="tx1"/>
                </a:solidFill>
                <a:latin typeface="Arial" pitchFamily="34" charset="0"/>
                <a:cs typeface="Arial" pitchFamily="34" charset="0"/>
              </a:rPr>
              <a:t>fructooligosaccharides</a:t>
            </a:r>
            <a:r>
              <a:rPr lang="en-IN" sz="1100" b="1" dirty="0" smtClean="0">
                <a:solidFill>
                  <a:schemeClr val="tx1"/>
                </a:solidFill>
                <a:latin typeface="Arial" pitchFamily="34" charset="0"/>
                <a:cs typeface="Arial" pitchFamily="34" charset="0"/>
              </a:rPr>
              <a:t> </a:t>
            </a:r>
            <a:r>
              <a:rPr lang="en-IN" sz="1100" b="1" dirty="0">
                <a:solidFill>
                  <a:schemeClr val="tx1"/>
                </a:solidFill>
                <a:latin typeface="Arial" pitchFamily="34" charset="0"/>
                <a:cs typeface="Arial" pitchFamily="34" charset="0"/>
              </a:rPr>
              <a:t>(2008).</a:t>
            </a:r>
          </a:p>
        </p:txBody>
      </p:sp>
      <p:sp>
        <p:nvSpPr>
          <p:cNvPr id="26" name="Rounded Rectangle 25"/>
          <p:cNvSpPr/>
          <p:nvPr/>
        </p:nvSpPr>
        <p:spPr>
          <a:xfrm>
            <a:off x="8553050" y="3930203"/>
            <a:ext cx="2214562" cy="317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mbria" panose="02040503050406030204" pitchFamily="18" charset="0"/>
              </a:rPr>
              <a:t>Solutions provided in patents</a:t>
            </a:r>
            <a:endParaRPr lang="en-IN" sz="1200" dirty="0">
              <a:latin typeface="Cambria" panose="02040503050406030204" pitchFamily="18" charset="0"/>
            </a:endParaRPr>
          </a:p>
        </p:txBody>
      </p:sp>
      <p:sp>
        <p:nvSpPr>
          <p:cNvPr id="28" name="TextBox 13"/>
          <p:cNvSpPr txBox="1"/>
          <p:nvPr/>
        </p:nvSpPr>
        <p:spPr>
          <a:xfrm>
            <a:off x="22536" y="4222725"/>
            <a:ext cx="4103386" cy="1804749"/>
          </a:xfrm>
          <a:prstGeom prst="roundRect">
            <a:avLst/>
          </a:prstGeom>
          <a:noFill/>
          <a:ln w="28575">
            <a:solidFill>
              <a:schemeClr val="tx2">
                <a:lumMod val="75000"/>
              </a:schemeClr>
            </a:solid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ctr">
              <a:lnSpc>
                <a:spcPct val="200000"/>
              </a:lnSpc>
            </a:pPr>
            <a:r>
              <a:rPr lang="en-US" sz="1400" b="1" dirty="0" smtClean="0">
                <a:latin typeface="Arial" panose="020B0604020202020204" pitchFamily="34" charset="0"/>
                <a:cs typeface="Arial" panose="020B0604020202020204" pitchFamily="34" charset="0"/>
              </a:rPr>
              <a:t>Products Focused</a:t>
            </a:r>
          </a:p>
          <a:p>
            <a:pPr>
              <a:lnSpc>
                <a:spcPct val="200000"/>
              </a:lnSpc>
            </a:pPr>
            <a:endParaRPr lang="en-US" sz="1200" dirty="0" smtClean="0">
              <a:latin typeface="Arial" panose="020B0604020202020204" pitchFamily="34" charset="0"/>
              <a:cs typeface="Arial" panose="020B0604020202020204" pitchFamily="34" charset="0"/>
            </a:endParaRPr>
          </a:p>
          <a:p>
            <a:pPr>
              <a:lnSpc>
                <a:spcPct val="200000"/>
              </a:lnSpc>
            </a:pPr>
            <a:endParaRPr lang="en-US" sz="1200" dirty="0">
              <a:latin typeface="Arial" panose="020B0604020202020204" pitchFamily="34" charset="0"/>
              <a:cs typeface="Arial" panose="020B0604020202020204" pitchFamily="34" charset="0"/>
            </a:endParaRPr>
          </a:p>
          <a:p>
            <a:pPr>
              <a:lnSpc>
                <a:spcPct val="200000"/>
              </a:lnSpc>
            </a:pPr>
            <a:endParaRPr lang="en-US" sz="1200" dirty="0" smtClean="0">
              <a:latin typeface="Arial" panose="020B0604020202020204" pitchFamily="34" charset="0"/>
              <a:cs typeface="Arial" panose="020B0604020202020204" pitchFamily="34" charset="0"/>
            </a:endParaRPr>
          </a:p>
        </p:txBody>
      </p:sp>
      <p:grpSp>
        <p:nvGrpSpPr>
          <p:cNvPr id="29" name="Group 28"/>
          <p:cNvGrpSpPr/>
          <p:nvPr/>
        </p:nvGrpSpPr>
        <p:grpSpPr>
          <a:xfrm>
            <a:off x="75806" y="4835852"/>
            <a:ext cx="4050116" cy="1092373"/>
            <a:chOff x="7548530" y="4834460"/>
            <a:chExt cx="4050116" cy="1092373"/>
          </a:xfrm>
        </p:grpSpPr>
        <p:pic>
          <p:nvPicPr>
            <p:cNvPr id="30" name="Picture 29"/>
            <p:cNvPicPr>
              <a:picLocks noChangeAspect="1"/>
            </p:cNvPicPr>
            <p:nvPr/>
          </p:nvPicPr>
          <p:blipFill>
            <a:blip r:embed="rId3" cstate="print"/>
            <a:stretch>
              <a:fillRect/>
            </a:stretch>
          </p:blipFill>
          <p:spPr>
            <a:xfrm>
              <a:off x="7548530" y="4849346"/>
              <a:ext cx="930668" cy="807887"/>
            </a:xfrm>
            <a:prstGeom prst="rect">
              <a:avLst/>
            </a:prstGeom>
          </p:spPr>
        </p:pic>
        <p:pic>
          <p:nvPicPr>
            <p:cNvPr id="31" name="Picture 30"/>
            <p:cNvPicPr>
              <a:picLocks noChangeAspect="1" noChangeArrowheads="1"/>
            </p:cNvPicPr>
            <p:nvPr/>
          </p:nvPicPr>
          <p:blipFill>
            <a:blip r:embed="rId4" cstate="print"/>
            <a:srcRect/>
            <a:stretch>
              <a:fillRect/>
            </a:stretch>
          </p:blipFill>
          <p:spPr bwMode="auto">
            <a:xfrm>
              <a:off x="8517070" y="4834460"/>
              <a:ext cx="947965" cy="815362"/>
            </a:xfrm>
            <a:prstGeom prst="rect">
              <a:avLst/>
            </a:prstGeom>
            <a:noFill/>
            <a:ln w="9525">
              <a:noFill/>
              <a:miter lim="800000"/>
              <a:headEnd/>
              <a:tailEnd/>
            </a:ln>
          </p:spPr>
        </p:pic>
        <p:pic>
          <p:nvPicPr>
            <p:cNvPr id="32" name="Picture 31"/>
            <p:cNvPicPr>
              <a:picLocks noChangeAspect="1" noChangeArrowheads="1"/>
            </p:cNvPicPr>
            <p:nvPr/>
          </p:nvPicPr>
          <p:blipFill>
            <a:blip r:embed="rId5" cstate="print"/>
            <a:srcRect/>
            <a:stretch>
              <a:fillRect/>
            </a:stretch>
          </p:blipFill>
          <p:spPr bwMode="auto">
            <a:xfrm>
              <a:off x="9518003" y="4834460"/>
              <a:ext cx="1069553" cy="758330"/>
            </a:xfrm>
            <a:prstGeom prst="rect">
              <a:avLst/>
            </a:prstGeom>
            <a:noFill/>
            <a:ln w="9525">
              <a:noFill/>
              <a:miter lim="800000"/>
              <a:headEnd/>
              <a:tailEnd/>
            </a:ln>
          </p:spPr>
        </p:pic>
        <p:pic>
          <p:nvPicPr>
            <p:cNvPr id="33" name="Picture 32"/>
            <p:cNvPicPr>
              <a:picLocks noChangeAspect="1" noChangeArrowheads="1"/>
            </p:cNvPicPr>
            <p:nvPr/>
          </p:nvPicPr>
          <p:blipFill>
            <a:blip r:embed="rId6" cstate="print"/>
            <a:srcRect/>
            <a:stretch>
              <a:fillRect/>
            </a:stretch>
          </p:blipFill>
          <p:spPr bwMode="auto">
            <a:xfrm>
              <a:off x="10645861" y="4834460"/>
              <a:ext cx="838845" cy="773204"/>
            </a:xfrm>
            <a:prstGeom prst="rect">
              <a:avLst/>
            </a:prstGeom>
            <a:noFill/>
            <a:ln w="9525">
              <a:noFill/>
              <a:miter lim="800000"/>
              <a:headEnd/>
              <a:tailEnd/>
            </a:ln>
          </p:spPr>
        </p:pic>
        <p:sp>
          <p:nvSpPr>
            <p:cNvPr id="34" name="TextBox 16"/>
            <p:cNvSpPr txBox="1"/>
            <p:nvPr/>
          </p:nvSpPr>
          <p:spPr>
            <a:xfrm>
              <a:off x="8487680" y="5649834"/>
              <a:ext cx="1052641"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ctr"/>
              <a:r>
                <a:rPr lang="en-US" sz="1200" b="1" dirty="0" smtClean="0">
                  <a:latin typeface="Arial" panose="020B0604020202020204" pitchFamily="34" charset="0"/>
                  <a:cs typeface="Arial" panose="020B0604020202020204" pitchFamily="34" charset="0"/>
                </a:rPr>
                <a:t>Chocolates</a:t>
              </a:r>
              <a:endParaRPr lang="en-IN" sz="1200" b="1" dirty="0">
                <a:latin typeface="Arial" panose="020B0604020202020204" pitchFamily="34" charset="0"/>
                <a:cs typeface="Arial" panose="020B0604020202020204" pitchFamily="34" charset="0"/>
              </a:endParaRPr>
            </a:p>
          </p:txBody>
        </p:sp>
        <p:sp>
          <p:nvSpPr>
            <p:cNvPr id="35" name="TextBox 17"/>
            <p:cNvSpPr txBox="1"/>
            <p:nvPr/>
          </p:nvSpPr>
          <p:spPr>
            <a:xfrm>
              <a:off x="9578193" y="5649833"/>
              <a:ext cx="1052641"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ctr"/>
              <a:r>
                <a:rPr lang="en-US" sz="1200" b="1" dirty="0" smtClean="0">
                  <a:latin typeface="Arial" panose="020B0604020202020204" pitchFamily="34" charset="0"/>
                  <a:cs typeface="Arial" panose="020B0604020202020204" pitchFamily="34" charset="0"/>
                </a:rPr>
                <a:t>Biscuits</a:t>
              </a:r>
              <a:endParaRPr lang="en-IN" sz="1200" b="1" dirty="0">
                <a:latin typeface="Arial" panose="020B0604020202020204" pitchFamily="34" charset="0"/>
                <a:cs typeface="Arial" panose="020B0604020202020204" pitchFamily="34" charset="0"/>
              </a:endParaRPr>
            </a:p>
          </p:txBody>
        </p:sp>
        <p:sp>
          <p:nvSpPr>
            <p:cNvPr id="36" name="TextBox 18"/>
            <p:cNvSpPr txBox="1"/>
            <p:nvPr/>
          </p:nvSpPr>
          <p:spPr>
            <a:xfrm>
              <a:off x="10546005" y="5644395"/>
              <a:ext cx="1052641"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ctr"/>
              <a:r>
                <a:rPr lang="en-US" sz="1200" b="1" dirty="0" smtClean="0">
                  <a:latin typeface="Arial" panose="020B0604020202020204" pitchFamily="34" charset="0"/>
                  <a:cs typeface="Arial" panose="020B0604020202020204" pitchFamily="34" charset="0"/>
                </a:rPr>
                <a:t>Jelly</a:t>
              </a:r>
              <a:endParaRPr lang="en-IN" sz="1200" b="1" dirty="0">
                <a:latin typeface="Arial" panose="020B0604020202020204" pitchFamily="34" charset="0"/>
                <a:cs typeface="Arial" panose="020B0604020202020204" pitchFamily="34" charset="0"/>
              </a:endParaRPr>
            </a:p>
          </p:txBody>
        </p:sp>
      </p:grpSp>
      <p:sp>
        <p:nvSpPr>
          <p:cNvPr id="37" name="TextBox 15"/>
          <p:cNvSpPr txBox="1"/>
          <p:nvPr/>
        </p:nvSpPr>
        <p:spPr>
          <a:xfrm>
            <a:off x="26895" y="5628007"/>
            <a:ext cx="1052641"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a:lstStyle>
          <a:p>
            <a:pPr algn="ctr"/>
            <a:r>
              <a:rPr lang="en-US" sz="1200" b="1" dirty="0" smtClean="0">
                <a:latin typeface="Arial" panose="020B0604020202020204" pitchFamily="34" charset="0"/>
                <a:cs typeface="Arial" panose="020B0604020202020204" pitchFamily="34" charset="0"/>
              </a:rPr>
              <a:t>Wafer</a:t>
            </a:r>
            <a:endParaRPr lang="en-IN" sz="1200" b="1" dirty="0">
              <a:latin typeface="Arial" panose="020B0604020202020204" pitchFamily="34" charset="0"/>
              <a:cs typeface="Arial" panose="020B0604020202020204" pitchFamily="34" charset="0"/>
            </a:endParaRPr>
          </a:p>
        </p:txBody>
      </p:sp>
      <p:sp>
        <p:nvSpPr>
          <p:cNvPr id="38" name="TextBox 37"/>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Assignee- Sugar Reduction- NESTLE</a:t>
            </a:r>
          </a:p>
        </p:txBody>
      </p:sp>
    </p:spTree>
    <p:extLst>
      <p:ext uri="{BB962C8B-B14F-4D97-AF65-F5344CB8AC3E}">
        <p14:creationId xmlns:p14="http://schemas.microsoft.com/office/powerpoint/2010/main" val="1954236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9693" y="618047"/>
            <a:ext cx="3234177" cy="338554"/>
          </a:xfrm>
          <a:prstGeom prst="rect">
            <a:avLst/>
          </a:prstGeom>
          <a:noFill/>
          <a:ln>
            <a:solidFill>
              <a:schemeClr val="accent1">
                <a:lumMod val="60000"/>
                <a:lumOff val="40000"/>
              </a:schemeClr>
            </a:solidFill>
          </a:ln>
        </p:spPr>
        <p:txBody>
          <a:bodyPr wrap="square" rtlCol="0">
            <a:spAutoFit/>
          </a:bodyPr>
          <a:lstStyle/>
          <a:p>
            <a:pPr algn="ctr"/>
            <a:r>
              <a:rPr lang="en-US" sz="1600" dirty="0" smtClean="0">
                <a:latin typeface="Cambria" panose="02040503050406030204" pitchFamily="18" charset="0"/>
              </a:rPr>
              <a:t>JIANGMEN MEIHE FOOD</a:t>
            </a:r>
            <a:endParaRPr lang="en-US" sz="1600" dirty="0">
              <a:latin typeface="Cambria" panose="02040503050406030204" pitchFamily="18" charset="0"/>
            </a:endParaRPr>
          </a:p>
        </p:txBody>
      </p:sp>
      <p:sp>
        <p:nvSpPr>
          <p:cNvPr id="5" name="TextBox 4"/>
          <p:cNvSpPr txBox="1"/>
          <p:nvPr/>
        </p:nvSpPr>
        <p:spPr>
          <a:xfrm>
            <a:off x="6448963" y="2909347"/>
            <a:ext cx="5300564" cy="2213372"/>
          </a:xfrm>
          <a:prstGeom prst="roundRect">
            <a:avLst/>
          </a:prstGeom>
          <a:noFill/>
          <a:ln w="28575">
            <a:solidFill>
              <a:schemeClr val="tx2">
                <a:lumMod val="75000"/>
              </a:schemeClr>
            </a:solid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lnSpc>
                <a:spcPct val="200000"/>
              </a:lnSpc>
            </a:pPr>
            <a:r>
              <a:rPr lang="en-US" sz="1400" b="1" dirty="0" smtClean="0">
                <a:latin typeface="Arial" panose="020B0604020202020204" pitchFamily="34" charset="0"/>
                <a:cs typeface="Arial" panose="020B0604020202020204" pitchFamily="34" charset="0"/>
              </a:rPr>
              <a:t>Products Focused</a:t>
            </a:r>
          </a:p>
          <a:p>
            <a:pPr>
              <a:lnSpc>
                <a:spcPct val="200000"/>
              </a:lnSpc>
            </a:pPr>
            <a:endParaRPr lang="en-US" sz="1200" dirty="0" smtClean="0">
              <a:latin typeface="Arial" panose="020B0604020202020204" pitchFamily="34" charset="0"/>
              <a:cs typeface="Arial" panose="020B0604020202020204" pitchFamily="34" charset="0"/>
            </a:endParaRPr>
          </a:p>
          <a:p>
            <a:pPr>
              <a:lnSpc>
                <a:spcPct val="200000"/>
              </a:lnSpc>
            </a:pPr>
            <a:endParaRPr lang="en-US" sz="1200" dirty="0">
              <a:latin typeface="Arial" panose="020B0604020202020204" pitchFamily="34" charset="0"/>
              <a:cs typeface="Arial" panose="020B0604020202020204" pitchFamily="34" charset="0"/>
            </a:endParaRPr>
          </a:p>
          <a:p>
            <a:pPr>
              <a:lnSpc>
                <a:spcPct val="200000"/>
              </a:lnSpc>
            </a:pPr>
            <a:endParaRPr lang="en-US" sz="1200" dirty="0" smtClean="0">
              <a:latin typeface="Arial" panose="020B0604020202020204" pitchFamily="34" charset="0"/>
              <a:cs typeface="Arial" panose="020B0604020202020204" pitchFamily="34" charset="0"/>
            </a:endParaRPr>
          </a:p>
          <a:p>
            <a:pPr>
              <a:lnSpc>
                <a:spcPct val="200000"/>
              </a:lnSpc>
            </a:pPr>
            <a:endParaRPr lang="en-US" sz="1200" dirty="0" smtClean="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cstate="print"/>
          <a:stretch>
            <a:fillRect/>
          </a:stretch>
        </p:blipFill>
        <p:spPr>
          <a:xfrm>
            <a:off x="6871514" y="3530028"/>
            <a:ext cx="1698915" cy="1127461"/>
          </a:xfrm>
          <a:prstGeom prst="rect">
            <a:avLst/>
          </a:prstGeom>
        </p:spPr>
      </p:pic>
      <p:pic>
        <p:nvPicPr>
          <p:cNvPr id="8" name="Picture 7"/>
          <p:cNvPicPr>
            <a:picLocks noChangeAspect="1"/>
          </p:cNvPicPr>
          <p:nvPr/>
        </p:nvPicPr>
        <p:blipFill>
          <a:blip r:embed="rId3" cstate="print"/>
          <a:stretch>
            <a:fillRect/>
          </a:stretch>
        </p:blipFill>
        <p:spPr>
          <a:xfrm>
            <a:off x="9119755" y="3542275"/>
            <a:ext cx="2042503" cy="1127461"/>
          </a:xfrm>
          <a:prstGeom prst="rect">
            <a:avLst/>
          </a:prstGeom>
        </p:spPr>
      </p:pic>
      <p:sp>
        <p:nvSpPr>
          <p:cNvPr id="9" name="TextBox 8"/>
          <p:cNvSpPr txBox="1"/>
          <p:nvPr/>
        </p:nvSpPr>
        <p:spPr>
          <a:xfrm>
            <a:off x="7189226" y="4686559"/>
            <a:ext cx="1052641"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Biscuits</a:t>
            </a:r>
            <a:endParaRPr lang="en-IN" sz="1200" b="1" dirty="0">
              <a:latin typeface="Arial" panose="020B0604020202020204" pitchFamily="34" charset="0"/>
              <a:cs typeface="Arial" panose="020B0604020202020204" pitchFamily="34" charset="0"/>
            </a:endParaRPr>
          </a:p>
        </p:txBody>
      </p:sp>
      <p:sp>
        <p:nvSpPr>
          <p:cNvPr id="10" name="TextBox 9"/>
          <p:cNvSpPr txBox="1"/>
          <p:nvPr/>
        </p:nvSpPr>
        <p:spPr>
          <a:xfrm>
            <a:off x="3178953" y="5666209"/>
            <a:ext cx="1052641"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Candy</a:t>
            </a:r>
            <a:endParaRPr lang="en-IN" sz="1200" b="1" dirty="0">
              <a:latin typeface="Arial" panose="020B0604020202020204" pitchFamily="34" charset="0"/>
              <a:cs typeface="Arial" panose="020B0604020202020204" pitchFamily="34" charset="0"/>
            </a:endParaRPr>
          </a:p>
        </p:txBody>
      </p:sp>
      <p:sp>
        <p:nvSpPr>
          <p:cNvPr id="12" name="Teardrop 11"/>
          <p:cNvSpPr/>
          <p:nvPr/>
        </p:nvSpPr>
        <p:spPr bwMode="auto">
          <a:xfrm rot="10800000">
            <a:off x="2823402" y="2036619"/>
            <a:ext cx="2049463" cy="2025650"/>
          </a:xfrm>
          <a:prstGeom prst="teardrop">
            <a:avLst/>
          </a:prstGeom>
          <a:solidFill>
            <a:schemeClr val="bg2">
              <a:lumMod val="75000"/>
            </a:schemeClr>
          </a:solidFill>
          <a:ln w="25400" cap="flat" cmpd="sng" algn="ctr">
            <a:noFill/>
            <a:prstDash val="solid"/>
          </a:ln>
          <a:effectLst/>
        </p:spPr>
        <p:txBody>
          <a:bodyPr anchor="ctr"/>
          <a:lstStyle/>
          <a:p>
            <a:pPr algn="ctr">
              <a:spcBef>
                <a:spcPts val="288"/>
              </a:spcBef>
              <a:defRPr/>
            </a:pPr>
            <a:endParaRPr lang="en-US" sz="1400" kern="0" dirty="0">
              <a:solidFill>
                <a:prstClr val="white"/>
              </a:solidFill>
              <a:latin typeface="Arial" charset="0"/>
              <a:cs typeface="+mn-cs"/>
            </a:endParaRPr>
          </a:p>
        </p:txBody>
      </p:sp>
      <p:sp>
        <p:nvSpPr>
          <p:cNvPr id="13" name="Teardrop 12"/>
          <p:cNvSpPr/>
          <p:nvPr/>
        </p:nvSpPr>
        <p:spPr bwMode="auto">
          <a:xfrm rot="5400000">
            <a:off x="755683" y="2032651"/>
            <a:ext cx="2049463" cy="2025650"/>
          </a:xfrm>
          <a:prstGeom prst="teardrop">
            <a:avLst/>
          </a:prstGeom>
          <a:solidFill>
            <a:srgbClr val="EE2653"/>
          </a:solidFill>
          <a:ln w="9525">
            <a:noFill/>
            <a:miter lim="800000"/>
            <a:headEnd/>
            <a:tailEnd/>
          </a:ln>
          <a:effectLst/>
        </p:spPr>
        <p:txBody>
          <a:bodyPr lIns="108000" tIns="108000" rIns="108000" bIns="108000" anchor="ctr"/>
          <a:lstStyle/>
          <a:p>
            <a:pPr algn="ctr" eaLnBrk="1" fontAlgn="auto" hangingPunct="1">
              <a:spcBef>
                <a:spcPct val="50000"/>
              </a:spcBef>
              <a:spcAft>
                <a:spcPts val="0"/>
              </a:spcAft>
              <a:defRPr/>
            </a:pPr>
            <a:endParaRPr lang="en-US" sz="1400" kern="0" dirty="0">
              <a:solidFill>
                <a:srgbClr val="000000"/>
              </a:solidFill>
              <a:latin typeface="Arial" charset="0"/>
              <a:ea typeface="Verdana" pitchFamily="34" charset="0"/>
              <a:cs typeface="Verdana" pitchFamily="34" charset="0"/>
            </a:endParaRPr>
          </a:p>
        </p:txBody>
      </p:sp>
      <p:sp>
        <p:nvSpPr>
          <p:cNvPr id="14" name="Teardrop 13"/>
          <p:cNvSpPr/>
          <p:nvPr/>
        </p:nvSpPr>
        <p:spPr bwMode="auto">
          <a:xfrm rot="16200000">
            <a:off x="2811496" y="4113863"/>
            <a:ext cx="2049462" cy="2025650"/>
          </a:xfrm>
          <a:prstGeom prst="teardrop">
            <a:avLst/>
          </a:prstGeom>
          <a:solidFill>
            <a:srgbClr val="47254B"/>
          </a:solidFill>
          <a:ln w="25400" cap="flat" cmpd="sng" algn="ctr">
            <a:noFill/>
            <a:prstDash val="solid"/>
          </a:ln>
          <a:effectLst/>
        </p:spPr>
        <p:txBody>
          <a:bodyPr anchor="ctr"/>
          <a:lstStyle/>
          <a:p>
            <a:pPr algn="ctr">
              <a:spcBef>
                <a:spcPts val="288"/>
              </a:spcBef>
              <a:defRPr/>
            </a:pPr>
            <a:endParaRPr lang="en-US" sz="1400" kern="0" dirty="0">
              <a:solidFill>
                <a:prstClr val="white"/>
              </a:solidFill>
              <a:latin typeface="Arial" charset="0"/>
              <a:cs typeface="+mn-cs"/>
            </a:endParaRPr>
          </a:p>
        </p:txBody>
      </p:sp>
      <p:sp>
        <p:nvSpPr>
          <p:cNvPr id="15" name="Teardrop 14"/>
          <p:cNvSpPr/>
          <p:nvPr/>
        </p:nvSpPr>
        <p:spPr bwMode="auto">
          <a:xfrm>
            <a:off x="740602" y="4109894"/>
            <a:ext cx="2047875" cy="2025650"/>
          </a:xfrm>
          <a:prstGeom prst="teardrop">
            <a:avLst/>
          </a:prstGeom>
          <a:solidFill>
            <a:schemeClr val="accent3">
              <a:lumMod val="40000"/>
              <a:lumOff val="60000"/>
            </a:schemeClr>
          </a:solidFill>
          <a:ln w="25400" cap="flat" cmpd="sng" algn="ctr">
            <a:noFill/>
            <a:prstDash val="solid"/>
          </a:ln>
          <a:effectLst/>
        </p:spPr>
        <p:txBody>
          <a:bodyPr anchor="ctr"/>
          <a:lstStyle/>
          <a:p>
            <a:pPr algn="ctr">
              <a:spcBef>
                <a:spcPts val="288"/>
              </a:spcBef>
              <a:defRPr/>
            </a:pPr>
            <a:endParaRPr lang="en-US" sz="1400" kern="0" dirty="0">
              <a:latin typeface="Arial" charset="0"/>
              <a:cs typeface="+mn-cs"/>
            </a:endParaRPr>
          </a:p>
        </p:txBody>
      </p:sp>
      <p:sp>
        <p:nvSpPr>
          <p:cNvPr id="16" name="Rectangle 15"/>
          <p:cNvSpPr/>
          <p:nvPr/>
        </p:nvSpPr>
        <p:spPr bwMode="auto">
          <a:xfrm>
            <a:off x="2921827" y="2602529"/>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ts val="0"/>
              </a:spcBef>
              <a:spcAft>
                <a:spcPts val="0"/>
              </a:spcAft>
              <a:defRPr/>
            </a:pPr>
            <a:r>
              <a:rPr lang="en-IN" sz="1400" b="1" kern="0" dirty="0" smtClean="0">
                <a:solidFill>
                  <a:srgbClr val="FFFFFF"/>
                </a:solidFill>
                <a:latin typeface="Arial"/>
                <a:cs typeface="+mn-cs"/>
              </a:rPr>
              <a:t>Diabetes</a:t>
            </a:r>
          </a:p>
          <a:p>
            <a:pPr algn="ctr" defTabSz="910590" eaLnBrk="1" fontAlgn="auto" hangingPunct="1">
              <a:spcBef>
                <a:spcPts val="0"/>
              </a:spcBef>
              <a:spcAft>
                <a:spcPts val="0"/>
              </a:spcAft>
              <a:defRPr/>
            </a:pPr>
            <a:r>
              <a:rPr lang="en-US" sz="1400" b="1" kern="0" dirty="0" smtClean="0">
                <a:solidFill>
                  <a:srgbClr val="FFFFFF"/>
                </a:solidFill>
                <a:latin typeface="Arial"/>
                <a:cs typeface="+mn-cs"/>
              </a:rPr>
              <a:t>(12%)</a:t>
            </a:r>
            <a:endParaRPr lang="en-IN" sz="1400" b="1" kern="0" dirty="0">
              <a:solidFill>
                <a:srgbClr val="FFFFFF"/>
              </a:solidFill>
              <a:latin typeface="Arial"/>
              <a:cs typeface="+mn-cs"/>
            </a:endParaRPr>
          </a:p>
        </p:txBody>
      </p:sp>
      <p:sp>
        <p:nvSpPr>
          <p:cNvPr id="17" name="Rectangle 16"/>
          <p:cNvSpPr/>
          <p:nvPr/>
        </p:nvSpPr>
        <p:spPr bwMode="auto">
          <a:xfrm>
            <a:off x="2819205" y="4599864"/>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ct val="50000"/>
              </a:spcBef>
              <a:spcAft>
                <a:spcPts val="0"/>
              </a:spcAft>
              <a:defRPr/>
            </a:pPr>
            <a:r>
              <a:rPr lang="en-IN" sz="1400" b="1" kern="0" dirty="0" smtClean="0">
                <a:solidFill>
                  <a:srgbClr val="FFFFFF"/>
                </a:solidFill>
                <a:latin typeface="Arial"/>
                <a:cs typeface="+mn-cs"/>
              </a:rPr>
              <a:t>Obesity</a:t>
            </a:r>
            <a:br>
              <a:rPr lang="en-IN" sz="1400" b="1" kern="0" dirty="0" smtClean="0">
                <a:solidFill>
                  <a:srgbClr val="FFFFFF"/>
                </a:solidFill>
                <a:latin typeface="Arial"/>
                <a:cs typeface="+mn-cs"/>
              </a:rPr>
            </a:br>
            <a:r>
              <a:rPr lang="en-IN" sz="1400" b="1" kern="0" dirty="0" smtClean="0">
                <a:solidFill>
                  <a:srgbClr val="FFFFFF"/>
                </a:solidFill>
                <a:latin typeface="Arial"/>
                <a:cs typeface="+mn-cs"/>
              </a:rPr>
              <a:t>(44%)</a:t>
            </a:r>
            <a:endParaRPr lang="en-IN" sz="1400" b="1" kern="0" dirty="0">
              <a:solidFill>
                <a:srgbClr val="FFFFFF"/>
              </a:solidFill>
              <a:latin typeface="Arial"/>
              <a:cs typeface="+mn-cs"/>
            </a:endParaRPr>
          </a:p>
        </p:txBody>
      </p:sp>
      <p:sp>
        <p:nvSpPr>
          <p:cNvPr id="18" name="Rectangle 17"/>
          <p:cNvSpPr/>
          <p:nvPr/>
        </p:nvSpPr>
        <p:spPr bwMode="auto">
          <a:xfrm>
            <a:off x="903657" y="2653766"/>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ct val="50000"/>
              </a:spcBef>
              <a:spcAft>
                <a:spcPts val="0"/>
              </a:spcAft>
              <a:defRPr/>
            </a:pPr>
            <a:r>
              <a:rPr lang="en-IN" sz="1400" b="1" kern="0" dirty="0" smtClean="0">
                <a:solidFill>
                  <a:srgbClr val="FFFFFF"/>
                </a:solidFill>
                <a:latin typeface="Arial"/>
                <a:cs typeface="+mn-cs"/>
              </a:rPr>
              <a:t>Tooth Decay</a:t>
            </a:r>
          </a:p>
          <a:p>
            <a:pPr algn="ctr" defTabSz="910590" eaLnBrk="1" fontAlgn="auto" hangingPunct="1">
              <a:spcBef>
                <a:spcPct val="50000"/>
              </a:spcBef>
              <a:spcAft>
                <a:spcPts val="0"/>
              </a:spcAft>
              <a:defRPr/>
            </a:pPr>
            <a:r>
              <a:rPr lang="en-US" sz="1400" b="1" kern="0" dirty="0" smtClean="0">
                <a:solidFill>
                  <a:srgbClr val="FFFFFF"/>
                </a:solidFill>
                <a:latin typeface="Arial"/>
                <a:cs typeface="+mn-cs"/>
              </a:rPr>
              <a:t>(38%)</a:t>
            </a:r>
            <a:endParaRPr lang="en-IN" sz="1400" b="1" kern="0" dirty="0">
              <a:solidFill>
                <a:srgbClr val="FFFFFF"/>
              </a:solidFill>
              <a:latin typeface="Arial"/>
              <a:cs typeface="+mn-cs"/>
            </a:endParaRPr>
          </a:p>
        </p:txBody>
      </p:sp>
      <p:sp>
        <p:nvSpPr>
          <p:cNvPr id="19" name="Rectangle 18"/>
          <p:cNvSpPr/>
          <p:nvPr/>
        </p:nvSpPr>
        <p:spPr bwMode="auto">
          <a:xfrm>
            <a:off x="918558" y="4599864"/>
            <a:ext cx="1828800" cy="822325"/>
          </a:xfrm>
          <a:prstGeom prst="rect">
            <a:avLst/>
          </a:prstGeom>
          <a:noFill/>
          <a:ln w="25400" cap="flat" cmpd="sng" algn="ctr">
            <a:noFill/>
            <a:prstDash val="solid"/>
          </a:ln>
          <a:effectLst/>
        </p:spPr>
        <p:txBody>
          <a:bodyPr lIns="91426" tIns="45714" rIns="91426" bIns="45714" anchor="ctr"/>
          <a:lstStyle/>
          <a:p>
            <a:pPr algn="ctr" defTabSz="910590" eaLnBrk="1" fontAlgn="auto" hangingPunct="1">
              <a:spcBef>
                <a:spcPts val="0"/>
              </a:spcBef>
              <a:spcAft>
                <a:spcPts val="0"/>
              </a:spcAft>
              <a:defRPr/>
            </a:pPr>
            <a:r>
              <a:rPr lang="en-IN" sz="1400" b="1" kern="0" dirty="0" smtClean="0">
                <a:latin typeface="Arial"/>
                <a:cs typeface="+mn-cs"/>
              </a:rPr>
              <a:t>Other Health Disorders</a:t>
            </a:r>
          </a:p>
          <a:p>
            <a:pPr algn="ctr" defTabSz="910590" eaLnBrk="1" fontAlgn="auto" hangingPunct="1">
              <a:spcBef>
                <a:spcPts val="0"/>
              </a:spcBef>
              <a:spcAft>
                <a:spcPts val="0"/>
              </a:spcAft>
              <a:defRPr/>
            </a:pPr>
            <a:r>
              <a:rPr lang="en-US" sz="1400" b="1" kern="0" dirty="0" smtClean="0">
                <a:latin typeface="Arial"/>
                <a:cs typeface="+mn-cs"/>
              </a:rPr>
              <a:t>(2%)</a:t>
            </a:r>
            <a:endParaRPr lang="en-IN" sz="1400" b="1" kern="0" dirty="0">
              <a:latin typeface="Arial"/>
              <a:cs typeface="+mn-cs"/>
            </a:endParaRPr>
          </a:p>
        </p:txBody>
      </p:sp>
      <p:sp>
        <p:nvSpPr>
          <p:cNvPr id="20" name="TextBox 19"/>
          <p:cNvSpPr txBox="1"/>
          <p:nvPr/>
        </p:nvSpPr>
        <p:spPr>
          <a:xfrm>
            <a:off x="1146544" y="1453174"/>
            <a:ext cx="3171825" cy="523220"/>
          </a:xfrm>
          <a:prstGeom prst="rect">
            <a:avLst/>
          </a:prstGeom>
          <a:noFill/>
        </p:spPr>
        <p:txBody>
          <a:bodyPr wrap="square" rtlCol="0">
            <a:spAutoFit/>
          </a:bodyPr>
          <a:lstStyle/>
          <a:p>
            <a:pPr algn="ctr"/>
            <a:r>
              <a:rPr lang="en-US" sz="1400" b="1" dirty="0" smtClean="0">
                <a:latin typeface="Arial" panose="020B0604020202020204" pitchFamily="34" charset="0"/>
                <a:cs typeface="Arial" panose="020B0604020202020204" pitchFamily="34" charset="0"/>
              </a:rPr>
              <a:t>Problems Focused by the Patent References</a:t>
            </a:r>
          </a:p>
        </p:txBody>
      </p:sp>
      <p:sp>
        <p:nvSpPr>
          <p:cNvPr id="21" name="Freeform 9"/>
          <p:cNvSpPr>
            <a:spLocks noEditPoints="1"/>
          </p:cNvSpPr>
          <p:nvPr/>
        </p:nvSpPr>
        <p:spPr bwMode="auto">
          <a:xfrm>
            <a:off x="5580584" y="5290013"/>
            <a:ext cx="441466" cy="436819"/>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TextBox 21"/>
          <p:cNvSpPr txBox="1"/>
          <p:nvPr/>
        </p:nvSpPr>
        <p:spPr>
          <a:xfrm>
            <a:off x="6186055" y="5269628"/>
            <a:ext cx="5867400" cy="430887"/>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dirty="0" smtClean="0">
                <a:solidFill>
                  <a:schemeClr val="tx1"/>
                </a:solidFill>
                <a:latin typeface="Arial" pitchFamily="34" charset="0"/>
                <a:cs typeface="Arial" pitchFamily="34" charset="0"/>
              </a:rPr>
              <a:t>Replacing the </a:t>
            </a:r>
            <a:r>
              <a:rPr lang="en-IN" sz="1100" dirty="0">
                <a:solidFill>
                  <a:schemeClr val="tx1"/>
                </a:solidFill>
                <a:latin typeface="Arial" pitchFamily="34" charset="0"/>
                <a:cs typeface="Arial" pitchFamily="34" charset="0"/>
              </a:rPr>
              <a:t>cane sugar </a:t>
            </a:r>
            <a:r>
              <a:rPr lang="en-IN" sz="1100" dirty="0" smtClean="0">
                <a:solidFill>
                  <a:schemeClr val="tx1"/>
                </a:solidFill>
                <a:latin typeface="Arial" pitchFamily="34" charset="0"/>
                <a:cs typeface="Arial" pitchFamily="34" charset="0"/>
              </a:rPr>
              <a:t>present in confectionaries with other low sugar </a:t>
            </a:r>
            <a:r>
              <a:rPr lang="en-IN" sz="1100" dirty="0">
                <a:solidFill>
                  <a:schemeClr val="tx1"/>
                </a:solidFill>
                <a:latin typeface="Arial" pitchFamily="34" charset="0"/>
                <a:cs typeface="Arial" pitchFamily="34" charset="0"/>
              </a:rPr>
              <a:t>sweetening </a:t>
            </a:r>
            <a:r>
              <a:rPr lang="en-IN" sz="1100" dirty="0" smtClean="0">
                <a:solidFill>
                  <a:schemeClr val="tx1"/>
                </a:solidFill>
                <a:latin typeface="Arial" pitchFamily="34" charset="0"/>
                <a:cs typeface="Arial" pitchFamily="34" charset="0"/>
              </a:rPr>
              <a:t>agents (2015)</a:t>
            </a:r>
            <a:endParaRPr lang="en-US" sz="1100" dirty="0" smtClean="0">
              <a:solidFill>
                <a:schemeClr val="tx1"/>
              </a:solidFill>
              <a:latin typeface="Arial" pitchFamily="34" charset="0"/>
              <a:cs typeface="Arial" pitchFamily="34" charset="0"/>
            </a:endParaRPr>
          </a:p>
        </p:txBody>
      </p:sp>
      <p:sp>
        <p:nvSpPr>
          <p:cNvPr id="24" name="Freeform 9"/>
          <p:cNvSpPr>
            <a:spLocks noEditPoints="1"/>
          </p:cNvSpPr>
          <p:nvPr/>
        </p:nvSpPr>
        <p:spPr bwMode="auto">
          <a:xfrm>
            <a:off x="5615442" y="5804494"/>
            <a:ext cx="406608" cy="417681"/>
          </a:xfrm>
          <a:custGeom>
            <a:avLst/>
            <a:gdLst>
              <a:gd name="T0" fmla="*/ 86 w 108"/>
              <a:gd name="T1" fmla="*/ 54 h 107"/>
              <a:gd name="T2" fmla="*/ 54 w 108"/>
              <a:gd name="T3" fmla="*/ 85 h 107"/>
              <a:gd name="T4" fmla="*/ 22 w 108"/>
              <a:gd name="T5" fmla="*/ 54 h 107"/>
              <a:gd name="T6" fmla="*/ 54 w 108"/>
              <a:gd name="T7" fmla="*/ 22 h 107"/>
              <a:gd name="T8" fmla="*/ 86 w 108"/>
              <a:gd name="T9" fmla="*/ 54 h 107"/>
              <a:gd name="T10" fmla="*/ 108 w 108"/>
              <a:gd name="T11" fmla="*/ 54 h 107"/>
              <a:gd name="T12" fmla="*/ 54 w 108"/>
              <a:gd name="T13" fmla="*/ 107 h 107"/>
              <a:gd name="T14" fmla="*/ 0 w 108"/>
              <a:gd name="T15" fmla="*/ 54 h 107"/>
              <a:gd name="T16" fmla="*/ 54 w 108"/>
              <a:gd name="T17" fmla="*/ 0 h 107"/>
              <a:gd name="T18" fmla="*/ 108 w 108"/>
              <a:gd name="T19" fmla="*/ 54 h 107"/>
              <a:gd name="T20" fmla="*/ 100 w 108"/>
              <a:gd name="T21" fmla="*/ 54 h 107"/>
              <a:gd name="T22" fmla="*/ 54 w 108"/>
              <a:gd name="T23" fmla="*/ 8 h 107"/>
              <a:gd name="T24" fmla="*/ 8 w 108"/>
              <a:gd name="T25" fmla="*/ 54 h 107"/>
              <a:gd name="T26" fmla="*/ 54 w 108"/>
              <a:gd name="T27" fmla="*/ 100 h 107"/>
              <a:gd name="T28" fmla="*/ 100 w 108"/>
              <a:gd name="T29"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7">
                <a:moveTo>
                  <a:pt x="86" y="54"/>
                </a:moveTo>
                <a:cubicBezTo>
                  <a:pt x="86" y="71"/>
                  <a:pt x="72" y="85"/>
                  <a:pt x="54" y="85"/>
                </a:cubicBezTo>
                <a:cubicBezTo>
                  <a:pt x="36" y="85"/>
                  <a:pt x="22" y="71"/>
                  <a:pt x="22" y="54"/>
                </a:cubicBezTo>
                <a:cubicBezTo>
                  <a:pt x="22" y="36"/>
                  <a:pt x="36" y="22"/>
                  <a:pt x="54" y="22"/>
                </a:cubicBezTo>
                <a:cubicBezTo>
                  <a:pt x="72" y="22"/>
                  <a:pt x="86" y="36"/>
                  <a:pt x="86" y="54"/>
                </a:cubicBezTo>
                <a:close/>
                <a:moveTo>
                  <a:pt x="108" y="54"/>
                </a:moveTo>
                <a:cubicBezTo>
                  <a:pt x="108" y="83"/>
                  <a:pt x="84" y="107"/>
                  <a:pt x="54" y="107"/>
                </a:cubicBezTo>
                <a:cubicBezTo>
                  <a:pt x="24" y="107"/>
                  <a:pt x="0" y="83"/>
                  <a:pt x="0" y="54"/>
                </a:cubicBezTo>
                <a:cubicBezTo>
                  <a:pt x="0" y="24"/>
                  <a:pt x="24" y="0"/>
                  <a:pt x="54" y="0"/>
                </a:cubicBezTo>
                <a:cubicBezTo>
                  <a:pt x="84" y="0"/>
                  <a:pt x="108" y="24"/>
                  <a:pt x="108" y="54"/>
                </a:cubicBezTo>
                <a:close/>
                <a:moveTo>
                  <a:pt x="100" y="54"/>
                </a:moveTo>
                <a:cubicBezTo>
                  <a:pt x="100" y="28"/>
                  <a:pt x="79" y="8"/>
                  <a:pt x="54" y="8"/>
                </a:cubicBezTo>
                <a:cubicBezTo>
                  <a:pt x="29" y="8"/>
                  <a:pt x="8" y="28"/>
                  <a:pt x="8" y="54"/>
                </a:cubicBezTo>
                <a:cubicBezTo>
                  <a:pt x="8" y="79"/>
                  <a:pt x="29" y="100"/>
                  <a:pt x="54" y="100"/>
                </a:cubicBezTo>
                <a:cubicBezTo>
                  <a:pt x="79" y="100"/>
                  <a:pt x="100" y="79"/>
                  <a:pt x="100" y="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TextBox 24"/>
          <p:cNvSpPr txBox="1"/>
          <p:nvPr/>
        </p:nvSpPr>
        <p:spPr>
          <a:xfrm>
            <a:off x="6186055" y="5885261"/>
            <a:ext cx="5867400" cy="261610"/>
          </a:xfrm>
          <a:prstGeom prst="rect">
            <a:avLst/>
          </a:prstGeom>
          <a:noFill/>
          <a:ln w="22225">
            <a:solidFill>
              <a:schemeClr val="accent1">
                <a:lumMod val="50000"/>
              </a:schemeClr>
            </a:solidFill>
          </a:ln>
        </p:spPr>
        <p:txBody>
          <a:bodyPr wrap="squar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just"/>
            <a:r>
              <a:rPr lang="en-IN" sz="1100" dirty="0" smtClean="0">
                <a:solidFill>
                  <a:schemeClr val="tx1"/>
                </a:solidFill>
                <a:latin typeface="Arial" pitchFamily="34" charset="0"/>
                <a:cs typeface="Arial" pitchFamily="34" charset="0"/>
              </a:rPr>
              <a:t>Replaced </a:t>
            </a:r>
            <a:r>
              <a:rPr lang="en-IN" sz="1100" dirty="0">
                <a:solidFill>
                  <a:schemeClr val="tx1"/>
                </a:solidFill>
                <a:latin typeface="Arial" pitchFamily="34" charset="0"/>
                <a:cs typeface="Arial" pitchFamily="34" charset="0"/>
              </a:rPr>
              <a:t>sugar with natural </a:t>
            </a:r>
            <a:r>
              <a:rPr lang="en-IN" sz="1100" dirty="0" smtClean="0">
                <a:solidFill>
                  <a:schemeClr val="tx1"/>
                </a:solidFill>
                <a:latin typeface="Arial" pitchFamily="34" charset="0"/>
                <a:cs typeface="Arial" pitchFamily="34" charset="0"/>
              </a:rPr>
              <a:t>herb. (2015)</a:t>
            </a:r>
            <a:endParaRPr lang="en-IN" sz="1100" dirty="0">
              <a:solidFill>
                <a:schemeClr val="tx1"/>
              </a:solidFill>
              <a:latin typeface="Arial" pitchFamily="34" charset="0"/>
              <a:cs typeface="Arial" pitchFamily="34" charset="0"/>
            </a:endParaRPr>
          </a:p>
        </p:txBody>
      </p:sp>
      <p:sp>
        <p:nvSpPr>
          <p:cNvPr id="26" name="TextBox 25"/>
          <p:cNvSpPr txBox="1"/>
          <p:nvPr/>
        </p:nvSpPr>
        <p:spPr>
          <a:xfrm>
            <a:off x="6438028" y="1140399"/>
            <a:ext cx="5259544" cy="1634490"/>
          </a:xfrm>
          <a:prstGeom prst="round2DiagRect">
            <a:avLst/>
          </a:prstGeom>
          <a:noFill/>
          <a:ln w="28575">
            <a:solidFill>
              <a:schemeClr val="tx2">
                <a:lumMod val="75000"/>
              </a:schemeClr>
            </a:solid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nSpc>
                <a:spcPct val="150000"/>
              </a:lnSpc>
            </a:pPr>
            <a:r>
              <a:rPr lang="en-US" sz="1200" b="1" dirty="0" smtClean="0">
                <a:latin typeface="Arial" panose="020B0604020202020204" pitchFamily="34" charset="0"/>
                <a:cs typeface="Arial" panose="020B0604020202020204" pitchFamily="34" charset="0"/>
              </a:rPr>
              <a:t>                                        INSIGHTS</a:t>
            </a:r>
            <a:endParaRPr lang="en-IN" sz="1200" b="1" dirty="0" smtClean="0">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v"/>
            </a:pPr>
            <a:r>
              <a:rPr lang="en-IN" sz="1200" dirty="0" smtClean="0">
                <a:latin typeface="Cambria" panose="02040503050406030204" pitchFamily="18" charset="0"/>
                <a:cs typeface="Arial" panose="020B0604020202020204" pitchFamily="34" charset="0"/>
              </a:rPr>
              <a:t>Jiangmen has </a:t>
            </a:r>
            <a:r>
              <a:rPr lang="en-IN" sz="1200" dirty="0">
                <a:latin typeface="Cambria" panose="02040503050406030204" pitchFamily="18" charset="0"/>
                <a:cs typeface="Arial" panose="020B0604020202020204" pitchFamily="34" charset="0"/>
              </a:rPr>
              <a:t>filed </a:t>
            </a:r>
            <a:r>
              <a:rPr lang="en-IN" sz="1200" dirty="0" smtClean="0">
                <a:latin typeface="Cambria" panose="02040503050406030204" pitchFamily="18" charset="0"/>
                <a:cs typeface="Arial" panose="020B0604020202020204" pitchFamily="34" charset="0"/>
              </a:rPr>
              <a:t>7 </a:t>
            </a:r>
            <a:r>
              <a:rPr lang="en-IN" sz="1200" dirty="0">
                <a:latin typeface="Cambria" panose="02040503050406030204" pitchFamily="18" charset="0"/>
                <a:cs typeface="Arial" panose="020B0604020202020204" pitchFamily="34" charset="0"/>
              </a:rPr>
              <a:t>patents focusing on low sugar/sugar free </a:t>
            </a:r>
            <a:r>
              <a:rPr lang="en-IN" sz="1200" dirty="0" smtClean="0">
                <a:latin typeface="Cambria" panose="02040503050406030204" pitchFamily="18" charset="0"/>
                <a:cs typeface="Arial" panose="020B0604020202020204" pitchFamily="34" charset="0"/>
              </a:rPr>
              <a:t>confectionary. Interestingly, all these patents were filed in the year 2015 with Chinese priority. These focus on confectionary products like biscuits and their method of preparation. </a:t>
            </a:r>
          </a:p>
        </p:txBody>
      </p:sp>
      <p:sp>
        <p:nvSpPr>
          <p:cNvPr id="27" name="TextBox 26"/>
          <p:cNvSpPr txBox="1"/>
          <p:nvPr/>
        </p:nvSpPr>
        <p:spPr>
          <a:xfrm>
            <a:off x="9619272" y="4698807"/>
            <a:ext cx="1052641" cy="276999"/>
          </a:xfrm>
          <a:prstGeom prst="rect">
            <a:avLst/>
          </a:prstGeom>
          <a:noFill/>
        </p:spPr>
        <p:txBody>
          <a:bodyPr wrap="square" rtlCol="0">
            <a:spAutoFit/>
          </a:bodyPr>
          <a:lstStyle/>
          <a:p>
            <a:pPr algn="ctr"/>
            <a:r>
              <a:rPr lang="en-US" sz="1200" b="1" dirty="0" smtClean="0">
                <a:latin typeface="Arial" panose="020B0604020202020204" pitchFamily="34" charset="0"/>
                <a:cs typeface="Arial" panose="020B0604020202020204" pitchFamily="34" charset="0"/>
              </a:rPr>
              <a:t>Candy</a:t>
            </a:r>
            <a:endParaRPr lang="en-IN" sz="1200" b="1" dirty="0">
              <a:latin typeface="Arial" panose="020B0604020202020204" pitchFamily="34" charset="0"/>
              <a:cs typeface="Arial" panose="020B0604020202020204" pitchFamily="34" charset="0"/>
            </a:endParaRPr>
          </a:p>
        </p:txBody>
      </p:sp>
      <p:sp>
        <p:nvSpPr>
          <p:cNvPr id="28" name="TextBox 27"/>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Assignee- Sugar Reduction- JIANGMEN MEIHE FOOD</a:t>
            </a:r>
          </a:p>
        </p:txBody>
      </p:sp>
    </p:spTree>
    <p:extLst>
      <p:ext uri="{BB962C8B-B14F-4D97-AF65-F5344CB8AC3E}">
        <p14:creationId xmlns:p14="http://schemas.microsoft.com/office/powerpoint/2010/main" val="1661342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4977992" y="1139482"/>
            <a:ext cx="2030222" cy="4600135"/>
            <a:chOff x="3688491" y="1768723"/>
            <a:chExt cx="1767019" cy="3546221"/>
          </a:xfrm>
        </p:grpSpPr>
        <p:sp>
          <p:nvSpPr>
            <p:cNvPr id="3" name="Freeform 47"/>
            <p:cNvSpPr/>
            <p:nvPr/>
          </p:nvSpPr>
          <p:spPr bwMode="auto">
            <a:xfrm>
              <a:off x="3688491" y="1768723"/>
              <a:ext cx="388222" cy="1471064"/>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016AA3"/>
            </a:solidFill>
            <a:ln>
              <a:noFill/>
            </a:ln>
            <a:extLst/>
          </p:spPr>
          <p:txBody>
            <a:bodyPr/>
            <a:lstStyle/>
            <a:p>
              <a:endParaRPr lang="zh-CN" altLang="en-US" sz="1350">
                <a:solidFill>
                  <a:schemeClr val="bg2">
                    <a:lumMod val="75000"/>
                  </a:schemeClr>
                </a:solidFill>
                <a:ea typeface="Arial Unicode MS" panose="020B0604020202020204" pitchFamily="34" charset="-128"/>
              </a:endParaRPr>
            </a:p>
          </p:txBody>
        </p:sp>
        <p:sp>
          <p:nvSpPr>
            <p:cNvPr id="4" name="Freeform 48"/>
            <p:cNvSpPr/>
            <p:nvPr/>
          </p:nvSpPr>
          <p:spPr bwMode="auto">
            <a:xfrm>
              <a:off x="4146349" y="1768723"/>
              <a:ext cx="389963" cy="1471064"/>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chemeClr val="accent3"/>
            </a:solidFill>
            <a:ln>
              <a:noFill/>
            </a:ln>
            <a:extLst/>
          </p:spPr>
          <p:txBody>
            <a:bodyPr/>
            <a:lstStyle/>
            <a:p>
              <a:endParaRPr lang="zh-CN" altLang="en-US" sz="1350">
                <a:ea typeface="Arial Unicode MS" panose="020B0604020202020204" pitchFamily="34" charset="-128"/>
              </a:endParaRPr>
            </a:p>
          </p:txBody>
        </p:sp>
        <p:sp>
          <p:nvSpPr>
            <p:cNvPr id="5" name="Freeform 49"/>
            <p:cNvSpPr/>
            <p:nvPr/>
          </p:nvSpPr>
          <p:spPr bwMode="auto">
            <a:xfrm>
              <a:off x="4605948" y="1768723"/>
              <a:ext cx="389963" cy="1471064"/>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chemeClr val="accent2"/>
            </a:solidFill>
            <a:ln>
              <a:noFill/>
            </a:ln>
            <a:extLst/>
          </p:spPr>
          <p:txBody>
            <a:bodyPr/>
            <a:lstStyle/>
            <a:p>
              <a:endParaRPr lang="zh-CN" altLang="en-US" sz="1350">
                <a:ea typeface="Arial Unicode MS" panose="020B0604020202020204" pitchFamily="34" charset="-128"/>
              </a:endParaRPr>
            </a:p>
          </p:txBody>
        </p:sp>
        <p:sp>
          <p:nvSpPr>
            <p:cNvPr id="6" name="Freeform 50"/>
            <p:cNvSpPr/>
            <p:nvPr/>
          </p:nvSpPr>
          <p:spPr bwMode="auto">
            <a:xfrm>
              <a:off x="5065547" y="1768723"/>
              <a:ext cx="389963" cy="1471064"/>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rgbClr val="FEA34F"/>
            </a:solidFill>
            <a:ln>
              <a:noFill/>
            </a:ln>
            <a:extLst/>
          </p:spPr>
          <p:txBody>
            <a:bodyPr/>
            <a:lstStyle/>
            <a:p>
              <a:endParaRPr lang="zh-CN" altLang="en-US" sz="1350">
                <a:ea typeface="Arial Unicode MS" panose="020B0604020202020204" pitchFamily="34" charset="-128"/>
              </a:endParaRPr>
            </a:p>
          </p:txBody>
        </p:sp>
        <p:sp>
          <p:nvSpPr>
            <p:cNvPr id="7" name="Freeform 51"/>
            <p:cNvSpPr/>
            <p:nvPr/>
          </p:nvSpPr>
          <p:spPr bwMode="auto">
            <a:xfrm>
              <a:off x="4118494" y="3749871"/>
              <a:ext cx="228059" cy="91571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chemeClr val="tx2">
                <a:lumMod val="75000"/>
              </a:schemeClr>
            </a:solidFill>
            <a:ln>
              <a:noFill/>
            </a:ln>
            <a:extLst/>
          </p:spPr>
          <p:txBody>
            <a:bodyPr/>
            <a:lstStyle/>
            <a:p>
              <a:endParaRPr lang="zh-CN" altLang="en-US" sz="1350">
                <a:ea typeface="Arial Unicode MS" panose="020B0604020202020204" pitchFamily="34" charset="-128"/>
              </a:endParaRPr>
            </a:p>
          </p:txBody>
        </p:sp>
        <p:sp>
          <p:nvSpPr>
            <p:cNvPr id="8" name="Freeform 52"/>
            <p:cNvSpPr/>
            <p:nvPr/>
          </p:nvSpPr>
          <p:spPr bwMode="auto">
            <a:xfrm>
              <a:off x="4346553" y="3749871"/>
              <a:ext cx="224577" cy="91571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chemeClr val="accent3">
                <a:lumMod val="75000"/>
              </a:schemeClr>
            </a:solidFill>
            <a:ln>
              <a:noFill/>
            </a:ln>
            <a:extLst/>
          </p:spPr>
          <p:txBody>
            <a:bodyPr/>
            <a:lstStyle/>
            <a:p>
              <a:endParaRPr lang="zh-CN" altLang="en-US" sz="1350">
                <a:ea typeface="Arial Unicode MS" panose="020B0604020202020204" pitchFamily="34" charset="-128"/>
              </a:endParaRPr>
            </a:p>
          </p:txBody>
        </p:sp>
        <p:sp>
          <p:nvSpPr>
            <p:cNvPr id="9" name="Freeform 53"/>
            <p:cNvSpPr/>
            <p:nvPr/>
          </p:nvSpPr>
          <p:spPr bwMode="auto">
            <a:xfrm>
              <a:off x="4571130" y="3749871"/>
              <a:ext cx="226318" cy="91571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chemeClr val="accent2">
                <a:lumMod val="75000"/>
              </a:schemeClr>
            </a:solidFill>
            <a:ln>
              <a:noFill/>
            </a:ln>
            <a:extLst/>
          </p:spPr>
          <p:txBody>
            <a:bodyPr/>
            <a:lstStyle/>
            <a:p>
              <a:endParaRPr lang="zh-CN" altLang="en-US" sz="1350">
                <a:ea typeface="Arial Unicode MS" panose="020B0604020202020204" pitchFamily="34" charset="-128"/>
              </a:endParaRPr>
            </a:p>
          </p:txBody>
        </p:sp>
        <p:sp>
          <p:nvSpPr>
            <p:cNvPr id="10" name="Freeform 54"/>
            <p:cNvSpPr/>
            <p:nvPr/>
          </p:nvSpPr>
          <p:spPr bwMode="auto">
            <a:xfrm>
              <a:off x="4797448" y="3749871"/>
              <a:ext cx="228059" cy="91571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chemeClr val="accent6">
                <a:lumMod val="75000"/>
              </a:schemeClr>
            </a:solidFill>
            <a:ln>
              <a:noFill/>
            </a:ln>
            <a:extLst/>
          </p:spPr>
          <p:txBody>
            <a:bodyPr/>
            <a:lstStyle/>
            <a:p>
              <a:endParaRPr lang="zh-CN" altLang="en-US" sz="1350">
                <a:ea typeface="Arial Unicode MS" panose="020B0604020202020204" pitchFamily="34" charset="-128"/>
              </a:endParaRPr>
            </a:p>
          </p:txBody>
        </p:sp>
        <p:sp>
          <p:nvSpPr>
            <p:cNvPr id="11" name="Freeform 55"/>
            <p:cNvSpPr/>
            <p:nvPr/>
          </p:nvSpPr>
          <p:spPr bwMode="auto">
            <a:xfrm>
              <a:off x="3688491" y="3236304"/>
              <a:ext cx="658062" cy="517049"/>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chemeClr val="tx2">
                <a:lumMod val="50000"/>
              </a:schemeClr>
            </a:solidFill>
            <a:ln>
              <a:noFill/>
            </a:ln>
            <a:extLst/>
          </p:spPr>
          <p:txBody>
            <a:bodyPr/>
            <a:lstStyle/>
            <a:p>
              <a:endParaRPr lang="zh-CN" altLang="en-US" sz="1350">
                <a:ea typeface="Arial Unicode MS" panose="020B0604020202020204" pitchFamily="34" charset="-128"/>
              </a:endParaRPr>
            </a:p>
          </p:txBody>
        </p:sp>
        <p:sp>
          <p:nvSpPr>
            <p:cNvPr id="12" name="Freeform 56"/>
            <p:cNvSpPr/>
            <p:nvPr/>
          </p:nvSpPr>
          <p:spPr bwMode="auto">
            <a:xfrm>
              <a:off x="4146349" y="3236304"/>
              <a:ext cx="424781" cy="517049"/>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chemeClr val="accent3">
                <a:lumMod val="50000"/>
              </a:schemeClr>
            </a:solidFill>
            <a:ln>
              <a:noFill/>
            </a:ln>
            <a:extLst/>
          </p:spPr>
          <p:txBody>
            <a:bodyPr/>
            <a:lstStyle/>
            <a:p>
              <a:endParaRPr lang="zh-CN" altLang="en-US" sz="1350">
                <a:ea typeface="Arial Unicode MS" panose="020B0604020202020204" pitchFamily="34" charset="-128"/>
              </a:endParaRPr>
            </a:p>
          </p:txBody>
        </p:sp>
        <p:sp>
          <p:nvSpPr>
            <p:cNvPr id="13" name="Freeform 57"/>
            <p:cNvSpPr/>
            <p:nvPr/>
          </p:nvSpPr>
          <p:spPr bwMode="auto">
            <a:xfrm>
              <a:off x="4571130" y="3236304"/>
              <a:ext cx="424781" cy="517049"/>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chemeClr val="accent2">
                <a:lumMod val="50000"/>
              </a:schemeClr>
            </a:solidFill>
            <a:ln>
              <a:noFill/>
            </a:ln>
            <a:extLst/>
          </p:spPr>
          <p:txBody>
            <a:bodyPr/>
            <a:lstStyle/>
            <a:p>
              <a:endParaRPr lang="zh-CN" altLang="en-US" sz="1350">
                <a:ea typeface="Arial Unicode MS" panose="020B0604020202020204" pitchFamily="34" charset="-128"/>
              </a:endParaRPr>
            </a:p>
          </p:txBody>
        </p:sp>
        <p:sp>
          <p:nvSpPr>
            <p:cNvPr id="14" name="Freeform 58"/>
            <p:cNvSpPr/>
            <p:nvPr/>
          </p:nvSpPr>
          <p:spPr bwMode="auto">
            <a:xfrm>
              <a:off x="4797448" y="3236304"/>
              <a:ext cx="658062" cy="517049"/>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chemeClr val="accent6">
                <a:lumMod val="50000"/>
              </a:schemeClr>
            </a:solidFill>
            <a:ln>
              <a:noFill/>
            </a:ln>
            <a:extLst/>
          </p:spPr>
          <p:txBody>
            <a:bodyPr/>
            <a:lstStyle/>
            <a:p>
              <a:endParaRPr lang="zh-CN" altLang="en-US" sz="1350">
                <a:ea typeface="Arial Unicode MS" panose="020B0604020202020204" pitchFamily="34" charset="-128"/>
              </a:endParaRPr>
            </a:p>
          </p:txBody>
        </p:sp>
        <p:sp>
          <p:nvSpPr>
            <p:cNvPr id="15" name="Freeform 59"/>
            <p:cNvSpPr/>
            <p:nvPr/>
          </p:nvSpPr>
          <p:spPr bwMode="auto">
            <a:xfrm>
              <a:off x="4118495" y="4554169"/>
              <a:ext cx="907012" cy="558830"/>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bg1">
                    <a:lumMod val="85000"/>
                  </a:schemeClr>
                </a:solidFill>
                <a:ea typeface="Arial Unicode MS" panose="020B0604020202020204" pitchFamily="34" charset="-128"/>
              </a:endParaRPr>
            </a:p>
          </p:txBody>
        </p:sp>
        <p:sp>
          <p:nvSpPr>
            <p:cNvPr id="16" name="Freeform 60"/>
            <p:cNvSpPr/>
            <p:nvPr/>
          </p:nvSpPr>
          <p:spPr bwMode="auto">
            <a:xfrm>
              <a:off x="4451008" y="5112999"/>
              <a:ext cx="241986" cy="201945"/>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ea typeface="Arial Unicode MS" panose="020B0604020202020204" pitchFamily="34" charset="-128"/>
              </a:endParaRPr>
            </a:p>
          </p:txBody>
        </p:sp>
      </p:grpSp>
      <p:pic>
        <p:nvPicPr>
          <p:cNvPr id="18" name="Picture 2"/>
          <p:cNvPicPr>
            <a:picLocks noChangeAspect="1" noChangeArrowheads="1"/>
          </p:cNvPicPr>
          <p:nvPr/>
        </p:nvPicPr>
        <p:blipFill>
          <a:blip r:embed="rId3" cstate="print"/>
          <a:srcRect/>
          <a:stretch>
            <a:fillRect/>
          </a:stretch>
        </p:blipFill>
        <p:spPr bwMode="auto">
          <a:xfrm>
            <a:off x="3745511" y="825308"/>
            <a:ext cx="1071129" cy="1093919"/>
          </a:xfrm>
          <a:prstGeom prst="rect">
            <a:avLst/>
          </a:prstGeom>
          <a:noFill/>
          <a:ln w="9525">
            <a:noFill/>
            <a:miter lim="800000"/>
            <a:headEnd/>
            <a:tailEnd/>
          </a:ln>
          <a:effectLst/>
        </p:spPr>
      </p:pic>
      <p:sp>
        <p:nvSpPr>
          <p:cNvPr id="19" name="TextBox 18"/>
          <p:cNvSpPr txBox="1"/>
          <p:nvPr/>
        </p:nvSpPr>
        <p:spPr>
          <a:xfrm>
            <a:off x="284898" y="2538341"/>
            <a:ext cx="3118964" cy="4616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IN" sz="1200" b="1" dirty="0">
                <a:solidFill>
                  <a:schemeClr val="accent2">
                    <a:lumMod val="75000"/>
                  </a:schemeClr>
                </a:solidFill>
                <a:latin typeface="Cambria" panose="02040503050406030204" pitchFamily="18" charset="0"/>
              </a:rPr>
              <a:t>GUILIN YUXIN AGRICULTURAL TECH </a:t>
            </a:r>
            <a:endParaRPr lang="en-IN" sz="1200" b="1" dirty="0" smtClean="0">
              <a:solidFill>
                <a:schemeClr val="accent2">
                  <a:lumMod val="75000"/>
                </a:schemeClr>
              </a:solidFill>
              <a:latin typeface="Cambria" panose="02040503050406030204" pitchFamily="18" charset="0"/>
            </a:endParaRPr>
          </a:p>
          <a:p>
            <a:pPr algn="ctr"/>
            <a:r>
              <a:rPr lang="en-US" sz="1200" b="1" dirty="0" smtClean="0">
                <a:solidFill>
                  <a:schemeClr val="accent2">
                    <a:lumMod val="75000"/>
                  </a:schemeClr>
                </a:solidFill>
                <a:latin typeface="Cambria" panose="02040503050406030204" pitchFamily="18" charset="0"/>
              </a:rPr>
              <a:t>(4 </a:t>
            </a:r>
            <a:r>
              <a:rPr lang="en-US" sz="1200" b="1" dirty="0">
                <a:solidFill>
                  <a:schemeClr val="accent2">
                    <a:lumMod val="75000"/>
                  </a:schemeClr>
                </a:solidFill>
                <a:latin typeface="Cambria" panose="02040503050406030204" pitchFamily="18" charset="0"/>
              </a:rPr>
              <a:t>patent references</a:t>
            </a:r>
            <a:r>
              <a:rPr lang="en-US" sz="1200" b="1" dirty="0" smtClean="0">
                <a:solidFill>
                  <a:schemeClr val="accent2">
                    <a:lumMod val="75000"/>
                  </a:schemeClr>
                </a:solidFill>
                <a:latin typeface="Cambria" panose="02040503050406030204" pitchFamily="18" charset="0"/>
              </a:rPr>
              <a:t>)</a:t>
            </a:r>
            <a:endParaRPr lang="en-IN" sz="1200" b="1" dirty="0">
              <a:solidFill>
                <a:schemeClr val="accent2">
                  <a:lumMod val="75000"/>
                </a:schemeClr>
              </a:solidFill>
              <a:latin typeface="Cambria" panose="02040503050406030204" pitchFamily="18" charset="0"/>
            </a:endParaRPr>
          </a:p>
        </p:txBody>
      </p:sp>
      <p:pic>
        <p:nvPicPr>
          <p:cNvPr id="20" name="Picture 3"/>
          <p:cNvPicPr>
            <a:picLocks noChangeAspect="1" noChangeArrowheads="1"/>
          </p:cNvPicPr>
          <p:nvPr/>
        </p:nvPicPr>
        <p:blipFill>
          <a:blip r:embed="rId4" cstate="print"/>
          <a:srcRect/>
          <a:stretch>
            <a:fillRect/>
          </a:stretch>
        </p:blipFill>
        <p:spPr bwMode="auto">
          <a:xfrm>
            <a:off x="3682542" y="4340903"/>
            <a:ext cx="1020287" cy="931567"/>
          </a:xfrm>
          <a:prstGeom prst="rect">
            <a:avLst/>
          </a:prstGeom>
          <a:noFill/>
          <a:ln w="9525">
            <a:noFill/>
            <a:miter lim="800000"/>
            <a:headEnd/>
            <a:tailEnd/>
          </a:ln>
          <a:effectLst/>
        </p:spPr>
      </p:pic>
      <p:pic>
        <p:nvPicPr>
          <p:cNvPr id="21" name="Picture 4"/>
          <p:cNvPicPr>
            <a:picLocks noChangeAspect="1" noChangeArrowheads="1"/>
          </p:cNvPicPr>
          <p:nvPr/>
        </p:nvPicPr>
        <p:blipFill>
          <a:blip r:embed="rId5" cstate="print"/>
          <a:srcRect/>
          <a:stretch>
            <a:fillRect/>
          </a:stretch>
        </p:blipFill>
        <p:spPr bwMode="auto">
          <a:xfrm>
            <a:off x="7471331" y="755894"/>
            <a:ext cx="950532" cy="955964"/>
          </a:xfrm>
          <a:prstGeom prst="rect">
            <a:avLst/>
          </a:prstGeom>
          <a:noFill/>
          <a:ln w="9525">
            <a:noFill/>
            <a:miter lim="800000"/>
            <a:headEnd/>
            <a:tailEnd/>
          </a:ln>
          <a:effectLst/>
        </p:spPr>
      </p:pic>
      <p:pic>
        <p:nvPicPr>
          <p:cNvPr id="22" name="Picture 5"/>
          <p:cNvPicPr>
            <a:picLocks noChangeAspect="1" noChangeArrowheads="1"/>
          </p:cNvPicPr>
          <p:nvPr/>
        </p:nvPicPr>
        <p:blipFill>
          <a:blip r:embed="rId6" cstate="print"/>
          <a:srcRect/>
          <a:stretch>
            <a:fillRect/>
          </a:stretch>
        </p:blipFill>
        <p:spPr bwMode="auto">
          <a:xfrm>
            <a:off x="7419017" y="2595459"/>
            <a:ext cx="895836" cy="916997"/>
          </a:xfrm>
          <a:prstGeom prst="rect">
            <a:avLst/>
          </a:prstGeom>
          <a:noFill/>
          <a:ln w="9525">
            <a:noFill/>
            <a:miter lim="800000"/>
            <a:headEnd/>
            <a:tailEnd/>
          </a:ln>
          <a:effectLst/>
        </p:spPr>
      </p:pic>
      <p:pic>
        <p:nvPicPr>
          <p:cNvPr id="23" name="Picture 2"/>
          <p:cNvPicPr>
            <a:picLocks noChangeAspect="1" noChangeArrowheads="1"/>
          </p:cNvPicPr>
          <p:nvPr/>
        </p:nvPicPr>
        <p:blipFill>
          <a:blip r:embed="rId7" cstate="print"/>
          <a:srcRect/>
          <a:stretch>
            <a:fillRect/>
          </a:stretch>
        </p:blipFill>
        <p:spPr bwMode="auto">
          <a:xfrm>
            <a:off x="7286326" y="4340903"/>
            <a:ext cx="910073" cy="916349"/>
          </a:xfrm>
          <a:prstGeom prst="rect">
            <a:avLst/>
          </a:prstGeom>
          <a:noFill/>
          <a:ln w="9525">
            <a:noFill/>
            <a:miter lim="800000"/>
            <a:headEnd/>
            <a:tailEnd/>
          </a:ln>
          <a:effectLst/>
        </p:spPr>
      </p:pic>
      <p:sp>
        <p:nvSpPr>
          <p:cNvPr id="25" name="TextBox 24"/>
          <p:cNvSpPr txBox="1"/>
          <p:nvPr/>
        </p:nvSpPr>
        <p:spPr>
          <a:xfrm>
            <a:off x="510680" y="710656"/>
            <a:ext cx="2964873" cy="523220"/>
          </a:xfrm>
          <a:prstGeom prst="rect">
            <a:avLst/>
          </a:prstGeom>
          <a:noFill/>
        </p:spPr>
        <p:txBody>
          <a:bodyPr wrap="square" rtlCol="0">
            <a:spAutoFit/>
          </a:bodyPr>
          <a:lstStyle/>
          <a:p>
            <a:pPr algn="ctr"/>
            <a:r>
              <a:rPr lang="en-US" sz="1400" b="1" dirty="0" smtClean="0">
                <a:solidFill>
                  <a:schemeClr val="accent2">
                    <a:lumMod val="75000"/>
                  </a:schemeClr>
                </a:solidFill>
                <a:latin typeface="Cambria" panose="02040503050406030204" pitchFamily="18" charset="0"/>
              </a:rPr>
              <a:t>Shanghai Institute of Technology</a:t>
            </a:r>
          </a:p>
          <a:p>
            <a:pPr algn="ctr"/>
            <a:r>
              <a:rPr lang="en-US" sz="1400" b="1" dirty="0" smtClean="0">
                <a:solidFill>
                  <a:schemeClr val="accent2">
                    <a:lumMod val="75000"/>
                  </a:schemeClr>
                </a:solidFill>
                <a:latin typeface="Cambria" panose="02040503050406030204" pitchFamily="18" charset="0"/>
              </a:rPr>
              <a:t>(8 patent references)</a:t>
            </a:r>
            <a:endParaRPr lang="en-IN" sz="1400" b="1" dirty="0">
              <a:solidFill>
                <a:schemeClr val="accent2">
                  <a:lumMod val="75000"/>
                </a:schemeClr>
              </a:solidFill>
              <a:latin typeface="Cambria" panose="02040503050406030204" pitchFamily="18" charset="0"/>
            </a:endParaRPr>
          </a:p>
        </p:txBody>
      </p:sp>
      <p:sp>
        <p:nvSpPr>
          <p:cNvPr id="26" name="TextBox 25"/>
          <p:cNvSpPr txBox="1"/>
          <p:nvPr/>
        </p:nvSpPr>
        <p:spPr>
          <a:xfrm>
            <a:off x="361944" y="4158963"/>
            <a:ext cx="2964873" cy="523220"/>
          </a:xfrm>
          <a:prstGeom prst="rect">
            <a:avLst/>
          </a:prstGeom>
          <a:noFill/>
        </p:spPr>
        <p:txBody>
          <a:bodyPr wrap="square" rtlCol="0">
            <a:spAutoFit/>
          </a:bodyPr>
          <a:lstStyle/>
          <a:p>
            <a:pPr algn="ctr"/>
            <a:r>
              <a:rPr lang="en-US" sz="1400" b="1" dirty="0" smtClean="0">
                <a:solidFill>
                  <a:schemeClr val="accent2">
                    <a:lumMod val="75000"/>
                  </a:schemeClr>
                </a:solidFill>
                <a:latin typeface="Cambria" panose="02040503050406030204" pitchFamily="18" charset="0"/>
              </a:rPr>
              <a:t>Anhui Normal University</a:t>
            </a:r>
          </a:p>
          <a:p>
            <a:pPr algn="ctr"/>
            <a:r>
              <a:rPr lang="en-US" sz="1400" b="1" dirty="0" smtClean="0">
                <a:solidFill>
                  <a:schemeClr val="accent2">
                    <a:lumMod val="75000"/>
                  </a:schemeClr>
                </a:solidFill>
                <a:latin typeface="Cambria" panose="02040503050406030204" pitchFamily="18" charset="0"/>
              </a:rPr>
              <a:t>(4 </a:t>
            </a:r>
            <a:r>
              <a:rPr lang="en-US" sz="1400" b="1" dirty="0">
                <a:solidFill>
                  <a:schemeClr val="accent2">
                    <a:lumMod val="75000"/>
                  </a:schemeClr>
                </a:solidFill>
                <a:latin typeface="Cambria" panose="02040503050406030204" pitchFamily="18" charset="0"/>
              </a:rPr>
              <a:t>patent references</a:t>
            </a:r>
            <a:r>
              <a:rPr lang="en-US" sz="1400" b="1" dirty="0" smtClean="0">
                <a:solidFill>
                  <a:schemeClr val="accent2">
                    <a:lumMod val="75000"/>
                  </a:schemeClr>
                </a:solidFill>
                <a:latin typeface="Cambria" panose="02040503050406030204" pitchFamily="18" charset="0"/>
              </a:rPr>
              <a:t>)</a:t>
            </a:r>
            <a:endParaRPr lang="en-IN" sz="1400" b="1" dirty="0">
              <a:solidFill>
                <a:schemeClr val="accent2">
                  <a:lumMod val="75000"/>
                </a:schemeClr>
              </a:solidFill>
              <a:latin typeface="Cambria" panose="02040503050406030204" pitchFamily="18" charset="0"/>
            </a:endParaRPr>
          </a:p>
        </p:txBody>
      </p:sp>
      <p:sp>
        <p:nvSpPr>
          <p:cNvPr id="27" name="TextBox 26"/>
          <p:cNvSpPr txBox="1"/>
          <p:nvPr/>
        </p:nvSpPr>
        <p:spPr>
          <a:xfrm>
            <a:off x="8474655" y="579765"/>
            <a:ext cx="2964873" cy="523220"/>
          </a:xfrm>
          <a:prstGeom prst="rect">
            <a:avLst/>
          </a:prstGeom>
          <a:noFill/>
        </p:spPr>
        <p:txBody>
          <a:bodyPr wrap="square" rtlCol="0">
            <a:spAutoFit/>
          </a:bodyPr>
          <a:lstStyle/>
          <a:p>
            <a:pPr algn="ctr"/>
            <a:r>
              <a:rPr lang="en-US" sz="1400" b="1" dirty="0" smtClean="0">
                <a:solidFill>
                  <a:schemeClr val="accent2">
                    <a:lumMod val="75000"/>
                  </a:schemeClr>
                </a:solidFill>
                <a:latin typeface="Cambria" panose="02040503050406030204" pitchFamily="18" charset="0"/>
              </a:rPr>
              <a:t>University </a:t>
            </a:r>
            <a:r>
              <a:rPr lang="en-US" sz="1400" b="1" dirty="0" err="1" smtClean="0">
                <a:solidFill>
                  <a:schemeClr val="accent2">
                    <a:lumMod val="75000"/>
                  </a:schemeClr>
                </a:solidFill>
                <a:latin typeface="Cambria" panose="02040503050406030204" pitchFamily="18" charset="0"/>
              </a:rPr>
              <a:t>Bohai</a:t>
            </a:r>
            <a:endParaRPr lang="en-US" sz="1400" b="1" dirty="0" smtClean="0">
              <a:solidFill>
                <a:schemeClr val="accent2">
                  <a:lumMod val="75000"/>
                </a:schemeClr>
              </a:solidFill>
              <a:latin typeface="Cambria" panose="02040503050406030204" pitchFamily="18" charset="0"/>
            </a:endParaRPr>
          </a:p>
          <a:p>
            <a:pPr algn="ctr"/>
            <a:r>
              <a:rPr lang="en-US" sz="1400" b="1" dirty="0" smtClean="0">
                <a:solidFill>
                  <a:schemeClr val="accent2">
                    <a:lumMod val="75000"/>
                  </a:schemeClr>
                </a:solidFill>
                <a:latin typeface="Cambria" panose="02040503050406030204" pitchFamily="18" charset="0"/>
              </a:rPr>
              <a:t>(3 </a:t>
            </a:r>
            <a:r>
              <a:rPr lang="en-US" sz="1400" b="1" dirty="0">
                <a:solidFill>
                  <a:schemeClr val="accent2">
                    <a:lumMod val="75000"/>
                  </a:schemeClr>
                </a:solidFill>
                <a:latin typeface="Cambria" panose="02040503050406030204" pitchFamily="18" charset="0"/>
              </a:rPr>
              <a:t>patent references</a:t>
            </a:r>
            <a:r>
              <a:rPr lang="en-US" sz="1400" b="1" dirty="0" smtClean="0">
                <a:solidFill>
                  <a:schemeClr val="accent2">
                    <a:lumMod val="75000"/>
                  </a:schemeClr>
                </a:solidFill>
                <a:latin typeface="Cambria" panose="02040503050406030204" pitchFamily="18" charset="0"/>
              </a:rPr>
              <a:t>)</a:t>
            </a:r>
            <a:endParaRPr lang="en-IN" sz="1400" b="1" dirty="0">
              <a:solidFill>
                <a:schemeClr val="accent2">
                  <a:lumMod val="75000"/>
                </a:schemeClr>
              </a:solidFill>
              <a:latin typeface="Cambria" panose="02040503050406030204" pitchFamily="18" charset="0"/>
            </a:endParaRPr>
          </a:p>
        </p:txBody>
      </p:sp>
      <p:sp>
        <p:nvSpPr>
          <p:cNvPr id="28" name="TextBox 27"/>
          <p:cNvSpPr txBox="1"/>
          <p:nvPr/>
        </p:nvSpPr>
        <p:spPr>
          <a:xfrm>
            <a:off x="8314853" y="2511587"/>
            <a:ext cx="3775166" cy="523220"/>
          </a:xfrm>
          <a:prstGeom prst="rect">
            <a:avLst/>
          </a:prstGeom>
          <a:noFill/>
        </p:spPr>
        <p:txBody>
          <a:bodyPr wrap="square" rtlCol="0">
            <a:spAutoFit/>
          </a:bodyPr>
          <a:lstStyle/>
          <a:p>
            <a:pPr algn="ctr"/>
            <a:r>
              <a:rPr lang="en-US" sz="1400" b="1" dirty="0" smtClean="0">
                <a:solidFill>
                  <a:schemeClr val="accent2">
                    <a:lumMod val="75000"/>
                  </a:schemeClr>
                </a:solidFill>
                <a:latin typeface="Cambria" panose="02040503050406030204" pitchFamily="18" charset="0"/>
              </a:rPr>
              <a:t>University Fujian Agriculture &amp; Forestry</a:t>
            </a:r>
          </a:p>
          <a:p>
            <a:pPr algn="ctr"/>
            <a:r>
              <a:rPr lang="en-US" sz="1400" b="1" dirty="0">
                <a:solidFill>
                  <a:schemeClr val="accent2">
                    <a:lumMod val="75000"/>
                  </a:schemeClr>
                </a:solidFill>
                <a:latin typeface="Cambria" panose="02040503050406030204" pitchFamily="18" charset="0"/>
              </a:rPr>
              <a:t>(3 patent references</a:t>
            </a:r>
            <a:r>
              <a:rPr lang="en-US" sz="1400" b="1" dirty="0" smtClean="0">
                <a:solidFill>
                  <a:schemeClr val="accent2">
                    <a:lumMod val="75000"/>
                  </a:schemeClr>
                </a:solidFill>
                <a:latin typeface="Cambria" panose="02040503050406030204" pitchFamily="18" charset="0"/>
              </a:rPr>
              <a:t>)</a:t>
            </a:r>
            <a:endParaRPr lang="en-IN" sz="1400" b="1" dirty="0">
              <a:solidFill>
                <a:schemeClr val="accent2">
                  <a:lumMod val="75000"/>
                </a:schemeClr>
              </a:solidFill>
              <a:latin typeface="Cambria" panose="02040503050406030204" pitchFamily="18" charset="0"/>
            </a:endParaRPr>
          </a:p>
        </p:txBody>
      </p:sp>
      <p:sp>
        <p:nvSpPr>
          <p:cNvPr id="29" name="TextBox 28"/>
          <p:cNvSpPr txBox="1"/>
          <p:nvPr/>
        </p:nvSpPr>
        <p:spPr>
          <a:xfrm>
            <a:off x="8718458" y="4068023"/>
            <a:ext cx="2964873" cy="738664"/>
          </a:xfrm>
          <a:prstGeom prst="rect">
            <a:avLst/>
          </a:prstGeom>
          <a:noFill/>
        </p:spPr>
        <p:txBody>
          <a:bodyPr wrap="square" rtlCol="0">
            <a:spAutoFit/>
          </a:bodyPr>
          <a:lstStyle/>
          <a:p>
            <a:pPr algn="ctr"/>
            <a:r>
              <a:rPr lang="en-US" sz="1400" b="1" dirty="0" smtClean="0">
                <a:solidFill>
                  <a:schemeClr val="accent2">
                    <a:lumMod val="75000"/>
                  </a:schemeClr>
                </a:solidFill>
                <a:latin typeface="Cambria" panose="02040503050406030204" pitchFamily="18" charset="0"/>
              </a:rPr>
              <a:t>University Tianjin Science &amp; Technology</a:t>
            </a:r>
          </a:p>
          <a:p>
            <a:pPr algn="ctr"/>
            <a:r>
              <a:rPr lang="en-US" sz="1400" b="1" dirty="0">
                <a:solidFill>
                  <a:schemeClr val="accent2">
                    <a:lumMod val="75000"/>
                  </a:schemeClr>
                </a:solidFill>
                <a:latin typeface="Cambria" panose="02040503050406030204" pitchFamily="18" charset="0"/>
              </a:rPr>
              <a:t>(3 patent references</a:t>
            </a:r>
            <a:r>
              <a:rPr lang="en-US" sz="1400" b="1" dirty="0" smtClean="0">
                <a:solidFill>
                  <a:schemeClr val="accent2">
                    <a:lumMod val="75000"/>
                  </a:schemeClr>
                </a:solidFill>
                <a:latin typeface="Cambria" panose="02040503050406030204" pitchFamily="18" charset="0"/>
              </a:rPr>
              <a:t>)</a:t>
            </a:r>
            <a:endParaRPr lang="en-IN" sz="1400" b="1" dirty="0">
              <a:solidFill>
                <a:schemeClr val="accent2">
                  <a:lumMod val="75000"/>
                </a:schemeClr>
              </a:solidFill>
              <a:latin typeface="Cambria" panose="02040503050406030204" pitchFamily="18" charset="0"/>
            </a:endParaRPr>
          </a:p>
        </p:txBody>
      </p:sp>
      <p:sp>
        <p:nvSpPr>
          <p:cNvPr id="30" name="TextBox 29"/>
          <p:cNvSpPr txBox="1"/>
          <p:nvPr/>
        </p:nvSpPr>
        <p:spPr>
          <a:xfrm>
            <a:off x="134466" y="1172093"/>
            <a:ext cx="3568119" cy="861774"/>
          </a:xfrm>
          <a:prstGeom prst="rect">
            <a:avLst/>
          </a:prstGeom>
          <a:noFill/>
        </p:spPr>
        <p:txBody>
          <a:bodyPr wrap="square" rtlCol="0">
            <a:spAutoFit/>
          </a:bodyPr>
          <a:lstStyle/>
          <a:p>
            <a:pPr algn="ctr"/>
            <a:r>
              <a:rPr lang="en-IN" sz="1000" dirty="0">
                <a:latin typeface="Cambria" panose="02040503050406030204" pitchFamily="18" charset="0"/>
              </a:rPr>
              <a:t>The Shanghai Institute of Technology </a:t>
            </a:r>
            <a:r>
              <a:rPr lang="en-IN" sz="1000" dirty="0" smtClean="0">
                <a:latin typeface="Cambria" panose="02040503050406030204" pitchFamily="18" charset="0"/>
              </a:rPr>
              <a:t>is </a:t>
            </a:r>
            <a:r>
              <a:rPr lang="en-IN" sz="1000" dirty="0">
                <a:latin typeface="Cambria" panose="02040503050406030204" pitchFamily="18" charset="0"/>
              </a:rPr>
              <a:t>a high-</a:t>
            </a:r>
            <a:r>
              <a:rPr lang="en-IN" sz="1000" dirty="0" err="1">
                <a:latin typeface="Cambria" panose="02040503050406030204" pitchFamily="18" charset="0"/>
              </a:rPr>
              <a:t>leveled</a:t>
            </a:r>
            <a:r>
              <a:rPr lang="en-IN" sz="1000" dirty="0">
                <a:latin typeface="Cambria" panose="02040503050406030204" pitchFamily="18" charset="0"/>
              </a:rPr>
              <a:t>, multi-disciplined, application-oriented full-time tertiary education institution in Shanghai, People's Republic of China</a:t>
            </a:r>
            <a:r>
              <a:rPr lang="en-IN" sz="1000" dirty="0" smtClean="0">
                <a:latin typeface="Cambria" panose="02040503050406030204" pitchFamily="18" charset="0"/>
              </a:rPr>
              <a:t>. Patent references by the institute focus mostly on sucrose free cookies.</a:t>
            </a:r>
            <a:endParaRPr lang="en-IN" sz="1000" dirty="0">
              <a:latin typeface="Cambria" panose="02040503050406030204" pitchFamily="18" charset="0"/>
            </a:endParaRPr>
          </a:p>
        </p:txBody>
      </p:sp>
      <p:sp>
        <p:nvSpPr>
          <p:cNvPr id="31" name="TextBox 30"/>
          <p:cNvSpPr txBox="1"/>
          <p:nvPr/>
        </p:nvSpPr>
        <p:spPr>
          <a:xfrm>
            <a:off x="111867" y="4662675"/>
            <a:ext cx="3568119" cy="861774"/>
          </a:xfrm>
          <a:prstGeom prst="rect">
            <a:avLst/>
          </a:prstGeom>
          <a:noFill/>
        </p:spPr>
        <p:txBody>
          <a:bodyPr wrap="square" rtlCol="0">
            <a:spAutoFit/>
          </a:bodyPr>
          <a:lstStyle/>
          <a:p>
            <a:pPr algn="ctr"/>
            <a:r>
              <a:rPr lang="en-IN" sz="1000" dirty="0">
                <a:latin typeface="Cambria" panose="02040503050406030204" pitchFamily="18" charset="0"/>
              </a:rPr>
              <a:t>Anhui Normal University </a:t>
            </a:r>
            <a:r>
              <a:rPr lang="en-IN" sz="1000" dirty="0" smtClean="0">
                <a:latin typeface="Cambria" panose="02040503050406030204" pitchFamily="18" charset="0"/>
              </a:rPr>
              <a:t>is </a:t>
            </a:r>
            <a:r>
              <a:rPr lang="en-IN" sz="1000" dirty="0">
                <a:latin typeface="Cambria" panose="02040503050406030204" pitchFamily="18" charset="0"/>
              </a:rPr>
              <a:t>an institution of higher learning in Wuhu, Anhui Province of the People's Republic of China</a:t>
            </a:r>
            <a:r>
              <a:rPr lang="en-IN" sz="1000" dirty="0" smtClean="0">
                <a:latin typeface="Cambria" panose="02040503050406030204" pitchFamily="18" charset="0"/>
              </a:rPr>
              <a:t>.</a:t>
            </a:r>
            <a:r>
              <a:rPr lang="en-IN" sz="1000" dirty="0">
                <a:latin typeface="Cambria" panose="02040503050406030204" pitchFamily="18" charset="0"/>
              </a:rPr>
              <a:t> Patent references by the institute focus mostly on </a:t>
            </a:r>
            <a:r>
              <a:rPr lang="en-IN" sz="1000" dirty="0" smtClean="0">
                <a:latin typeface="Cambria" panose="02040503050406030204" pitchFamily="18" charset="0"/>
              </a:rPr>
              <a:t>low sugar pastry &amp; cakes.</a:t>
            </a:r>
            <a:endParaRPr lang="en-IN" sz="1000" dirty="0">
              <a:latin typeface="Cambria" panose="02040503050406030204" pitchFamily="18" charset="0"/>
            </a:endParaRPr>
          </a:p>
          <a:p>
            <a:pPr algn="ctr"/>
            <a:endParaRPr lang="en-IN" sz="1000" dirty="0">
              <a:latin typeface="Cambria" panose="02040503050406030204" pitchFamily="18" charset="0"/>
            </a:endParaRPr>
          </a:p>
        </p:txBody>
      </p:sp>
      <p:sp>
        <p:nvSpPr>
          <p:cNvPr id="32" name="TextBox 31"/>
          <p:cNvSpPr txBox="1"/>
          <p:nvPr/>
        </p:nvSpPr>
        <p:spPr>
          <a:xfrm>
            <a:off x="111867" y="3034807"/>
            <a:ext cx="3568119" cy="400110"/>
          </a:xfrm>
          <a:prstGeom prst="rect">
            <a:avLst/>
          </a:prstGeom>
          <a:noFill/>
        </p:spPr>
        <p:txBody>
          <a:bodyPr wrap="square" rtlCol="0">
            <a:spAutoFit/>
          </a:bodyPr>
          <a:lstStyle/>
          <a:p>
            <a:pPr algn="ctr"/>
            <a:r>
              <a:rPr lang="en-IN" sz="1000" dirty="0">
                <a:latin typeface="Cambria" panose="02040503050406030204" pitchFamily="18" charset="0"/>
              </a:rPr>
              <a:t> </a:t>
            </a:r>
            <a:r>
              <a:rPr lang="en-IN" sz="1000" dirty="0" smtClean="0">
                <a:latin typeface="Cambria" panose="02040503050406030204" pitchFamily="18" charset="0"/>
              </a:rPr>
              <a:t>Patent references by the institute focus mostly on Sugar free jams &amp; jellies.</a:t>
            </a:r>
            <a:endParaRPr lang="en-IN" sz="1000" dirty="0">
              <a:latin typeface="Cambria" panose="02040503050406030204" pitchFamily="18" charset="0"/>
            </a:endParaRPr>
          </a:p>
        </p:txBody>
      </p:sp>
      <p:sp>
        <p:nvSpPr>
          <p:cNvPr id="33" name="TextBox 32"/>
          <p:cNvSpPr txBox="1"/>
          <p:nvPr/>
        </p:nvSpPr>
        <p:spPr>
          <a:xfrm>
            <a:off x="8421863" y="999423"/>
            <a:ext cx="3568119" cy="553998"/>
          </a:xfrm>
          <a:prstGeom prst="rect">
            <a:avLst/>
          </a:prstGeom>
          <a:noFill/>
        </p:spPr>
        <p:txBody>
          <a:bodyPr wrap="square" rtlCol="0">
            <a:spAutoFit/>
          </a:bodyPr>
          <a:lstStyle/>
          <a:p>
            <a:pPr algn="ctr"/>
            <a:r>
              <a:rPr lang="en-IN" sz="1000" dirty="0" err="1">
                <a:latin typeface="Cambria" panose="02040503050406030204" pitchFamily="18" charset="0"/>
              </a:rPr>
              <a:t>Bohai</a:t>
            </a:r>
            <a:r>
              <a:rPr lang="en-IN" sz="1000" dirty="0">
                <a:latin typeface="Cambria" panose="02040503050406030204" pitchFamily="18" charset="0"/>
              </a:rPr>
              <a:t> University (BU) is a comprehensive university at Liaoning provincial level. </a:t>
            </a:r>
            <a:r>
              <a:rPr lang="en-IN" sz="1000" dirty="0" smtClean="0">
                <a:latin typeface="Cambria" panose="02040503050406030204" pitchFamily="18" charset="0"/>
              </a:rPr>
              <a:t>Patent references by the institute focus mostly on sugar less moon cakes &amp; biscuits.</a:t>
            </a:r>
            <a:endParaRPr lang="en-IN" sz="1000" dirty="0">
              <a:latin typeface="Cambria" panose="02040503050406030204" pitchFamily="18" charset="0"/>
            </a:endParaRPr>
          </a:p>
        </p:txBody>
      </p:sp>
      <p:sp>
        <p:nvSpPr>
          <p:cNvPr id="34" name="TextBox 33"/>
          <p:cNvSpPr txBox="1"/>
          <p:nvPr/>
        </p:nvSpPr>
        <p:spPr>
          <a:xfrm>
            <a:off x="8416834" y="3012806"/>
            <a:ext cx="3568119" cy="553998"/>
          </a:xfrm>
          <a:prstGeom prst="rect">
            <a:avLst/>
          </a:prstGeom>
          <a:noFill/>
        </p:spPr>
        <p:txBody>
          <a:bodyPr wrap="square" rtlCol="0">
            <a:spAutoFit/>
          </a:bodyPr>
          <a:lstStyle/>
          <a:p>
            <a:pPr algn="ctr"/>
            <a:r>
              <a:rPr lang="en-IN" sz="1000" dirty="0" err="1">
                <a:latin typeface="Cambria" panose="02040503050406030204" pitchFamily="18" charset="0"/>
              </a:rPr>
              <a:t>Bohai</a:t>
            </a:r>
            <a:r>
              <a:rPr lang="en-IN" sz="1000" dirty="0">
                <a:latin typeface="Cambria" panose="02040503050406030204" pitchFamily="18" charset="0"/>
              </a:rPr>
              <a:t> University (BU) is a comprehensive university at Liaoning provincial level. </a:t>
            </a:r>
            <a:r>
              <a:rPr lang="en-IN" sz="1000" dirty="0" smtClean="0">
                <a:latin typeface="Cambria" panose="02040503050406030204" pitchFamily="18" charset="0"/>
              </a:rPr>
              <a:t>Patent references by the institute focus mostly on sugar less moon cakes &amp; biscuits.</a:t>
            </a:r>
            <a:endParaRPr lang="en-IN" sz="1000" dirty="0">
              <a:latin typeface="Cambria" panose="02040503050406030204" pitchFamily="18" charset="0"/>
            </a:endParaRPr>
          </a:p>
        </p:txBody>
      </p:sp>
      <p:sp>
        <p:nvSpPr>
          <p:cNvPr id="35" name="TextBox 34"/>
          <p:cNvSpPr txBox="1"/>
          <p:nvPr/>
        </p:nvSpPr>
        <p:spPr>
          <a:xfrm>
            <a:off x="8416834" y="4735296"/>
            <a:ext cx="3568119" cy="707886"/>
          </a:xfrm>
          <a:prstGeom prst="rect">
            <a:avLst/>
          </a:prstGeom>
          <a:noFill/>
        </p:spPr>
        <p:txBody>
          <a:bodyPr wrap="square" rtlCol="0">
            <a:spAutoFit/>
          </a:bodyPr>
          <a:lstStyle/>
          <a:p>
            <a:pPr algn="ctr"/>
            <a:r>
              <a:rPr lang="en-IN" sz="1000" dirty="0">
                <a:latin typeface="Cambria" panose="02040503050406030204" pitchFamily="18" charset="0"/>
              </a:rPr>
              <a:t>Tianjin University of Science &amp; Technology </a:t>
            </a:r>
            <a:r>
              <a:rPr lang="en-IN" sz="1000" dirty="0" smtClean="0">
                <a:latin typeface="Cambria" panose="02040503050406030204" pitchFamily="18" charset="0"/>
              </a:rPr>
              <a:t>is </a:t>
            </a:r>
            <a:r>
              <a:rPr lang="en-IN" sz="1000" dirty="0">
                <a:latin typeface="Cambria" panose="02040503050406030204" pitchFamily="18" charset="0"/>
              </a:rPr>
              <a:t>a university in Tianjin, China under the municipal government.. </a:t>
            </a:r>
            <a:r>
              <a:rPr lang="en-IN" sz="1000" dirty="0" smtClean="0">
                <a:latin typeface="Cambria" panose="02040503050406030204" pitchFamily="18" charset="0"/>
              </a:rPr>
              <a:t>Patent references by the institute focus mostly on sugar free candy &amp; biscuits.</a:t>
            </a:r>
            <a:endParaRPr lang="en-IN" sz="1000" dirty="0">
              <a:latin typeface="Cambria" panose="02040503050406030204" pitchFamily="18" charset="0"/>
            </a:endParaRPr>
          </a:p>
        </p:txBody>
      </p:sp>
      <p:sp>
        <p:nvSpPr>
          <p:cNvPr id="36" name="TextBox 35"/>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Universities/Institutions- Sugar Reduction</a:t>
            </a:r>
          </a:p>
        </p:txBody>
      </p:sp>
    </p:spTree>
    <p:extLst>
      <p:ext uri="{BB962C8B-B14F-4D97-AF65-F5344CB8AC3E}">
        <p14:creationId xmlns:p14="http://schemas.microsoft.com/office/powerpoint/2010/main" val="3221933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reeform 28"/>
          <p:cNvSpPr>
            <a:spLocks/>
          </p:cNvSpPr>
          <p:nvPr/>
        </p:nvSpPr>
        <p:spPr bwMode="auto">
          <a:xfrm>
            <a:off x="4063580" y="5115743"/>
            <a:ext cx="1560375" cy="398333"/>
          </a:xfrm>
          <a:custGeom>
            <a:avLst/>
            <a:gdLst>
              <a:gd name="T0" fmla="*/ 0 w 1657"/>
              <a:gd name="T1" fmla="*/ 423 h 423"/>
              <a:gd name="T2" fmla="*/ 1302 w 1657"/>
              <a:gd name="T3" fmla="*/ 0 h 423"/>
              <a:gd name="T4" fmla="*/ 1657 w 1657"/>
              <a:gd name="T5" fmla="*/ 0 h 423"/>
              <a:gd name="T6" fmla="*/ 876 w 1657"/>
              <a:gd name="T7" fmla="*/ 423 h 423"/>
              <a:gd name="T8" fmla="*/ 0 w 1657"/>
              <a:gd name="T9" fmla="*/ 423 h 423"/>
            </a:gdLst>
            <a:ahLst/>
            <a:cxnLst>
              <a:cxn ang="0">
                <a:pos x="T0" y="T1"/>
              </a:cxn>
              <a:cxn ang="0">
                <a:pos x="T2" y="T3"/>
              </a:cxn>
              <a:cxn ang="0">
                <a:pos x="T4" y="T5"/>
              </a:cxn>
              <a:cxn ang="0">
                <a:pos x="T6" y="T7"/>
              </a:cxn>
              <a:cxn ang="0">
                <a:pos x="T8" y="T9"/>
              </a:cxn>
            </a:cxnLst>
            <a:rect l="0" t="0" r="r" b="b"/>
            <a:pathLst>
              <a:path w="1657" h="423">
                <a:moveTo>
                  <a:pt x="0" y="423"/>
                </a:moveTo>
                <a:lnTo>
                  <a:pt x="1302" y="0"/>
                </a:lnTo>
                <a:lnTo>
                  <a:pt x="1657" y="0"/>
                </a:lnTo>
                <a:lnTo>
                  <a:pt x="876" y="423"/>
                </a:lnTo>
                <a:lnTo>
                  <a:pt x="0" y="423"/>
                </a:lnTo>
                <a:close/>
              </a:path>
            </a:pathLst>
          </a:custGeom>
          <a:solidFill>
            <a:schemeClr val="tx2">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9"/>
          <p:cNvSpPr>
            <a:spLocks/>
          </p:cNvSpPr>
          <p:nvPr/>
        </p:nvSpPr>
        <p:spPr bwMode="auto">
          <a:xfrm>
            <a:off x="5661623" y="5115743"/>
            <a:ext cx="841869" cy="398333"/>
          </a:xfrm>
          <a:custGeom>
            <a:avLst/>
            <a:gdLst>
              <a:gd name="T0" fmla="*/ 894 w 894"/>
              <a:gd name="T1" fmla="*/ 423 h 423"/>
              <a:gd name="T2" fmla="*/ 634 w 894"/>
              <a:gd name="T3" fmla="*/ 0 h 423"/>
              <a:gd name="T4" fmla="*/ 260 w 894"/>
              <a:gd name="T5" fmla="*/ 0 h 423"/>
              <a:gd name="T6" fmla="*/ 0 w 894"/>
              <a:gd name="T7" fmla="*/ 423 h 423"/>
              <a:gd name="T8" fmla="*/ 894 w 894"/>
              <a:gd name="T9" fmla="*/ 423 h 423"/>
            </a:gdLst>
            <a:ahLst/>
            <a:cxnLst>
              <a:cxn ang="0">
                <a:pos x="T0" y="T1"/>
              </a:cxn>
              <a:cxn ang="0">
                <a:pos x="T2" y="T3"/>
              </a:cxn>
              <a:cxn ang="0">
                <a:pos x="T4" y="T5"/>
              </a:cxn>
              <a:cxn ang="0">
                <a:pos x="T6" y="T7"/>
              </a:cxn>
              <a:cxn ang="0">
                <a:pos x="T8" y="T9"/>
              </a:cxn>
            </a:cxnLst>
            <a:rect l="0" t="0" r="r" b="b"/>
            <a:pathLst>
              <a:path w="894" h="423">
                <a:moveTo>
                  <a:pt x="894" y="423"/>
                </a:moveTo>
                <a:lnTo>
                  <a:pt x="634" y="0"/>
                </a:lnTo>
                <a:lnTo>
                  <a:pt x="260" y="0"/>
                </a:lnTo>
                <a:lnTo>
                  <a:pt x="0" y="423"/>
                </a:lnTo>
                <a:lnTo>
                  <a:pt x="894" y="423"/>
                </a:lnTo>
                <a:close/>
              </a:path>
            </a:pathLst>
          </a:custGeom>
          <a:solidFill>
            <a:schemeClr val="accent3">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31"/>
          <p:cNvSpPr>
            <a:spLocks/>
          </p:cNvSpPr>
          <p:nvPr/>
        </p:nvSpPr>
        <p:spPr bwMode="auto">
          <a:xfrm>
            <a:off x="4870606" y="5115743"/>
            <a:ext cx="1053748" cy="398333"/>
          </a:xfrm>
          <a:custGeom>
            <a:avLst/>
            <a:gdLst>
              <a:gd name="T0" fmla="*/ 859 w 1119"/>
              <a:gd name="T1" fmla="*/ 423 h 423"/>
              <a:gd name="T2" fmla="*/ 1119 w 1119"/>
              <a:gd name="T3" fmla="*/ 0 h 423"/>
              <a:gd name="T4" fmla="*/ 781 w 1119"/>
              <a:gd name="T5" fmla="*/ 0 h 423"/>
              <a:gd name="T6" fmla="*/ 0 w 1119"/>
              <a:gd name="T7" fmla="*/ 423 h 423"/>
              <a:gd name="T8" fmla="*/ 859 w 1119"/>
              <a:gd name="T9" fmla="*/ 423 h 423"/>
            </a:gdLst>
            <a:ahLst/>
            <a:cxnLst>
              <a:cxn ang="0">
                <a:pos x="T0" y="T1"/>
              </a:cxn>
              <a:cxn ang="0">
                <a:pos x="T2" y="T3"/>
              </a:cxn>
              <a:cxn ang="0">
                <a:pos x="T4" y="T5"/>
              </a:cxn>
              <a:cxn ang="0">
                <a:pos x="T6" y="T7"/>
              </a:cxn>
              <a:cxn ang="0">
                <a:pos x="T8" y="T9"/>
              </a:cxn>
            </a:cxnLst>
            <a:rect l="0" t="0" r="r" b="b"/>
            <a:pathLst>
              <a:path w="1119" h="423">
                <a:moveTo>
                  <a:pt x="859" y="423"/>
                </a:moveTo>
                <a:lnTo>
                  <a:pt x="1119" y="0"/>
                </a:lnTo>
                <a:lnTo>
                  <a:pt x="781" y="0"/>
                </a:lnTo>
                <a:lnTo>
                  <a:pt x="0" y="423"/>
                </a:lnTo>
                <a:lnTo>
                  <a:pt x="859" y="423"/>
                </a:lnTo>
                <a:close/>
              </a:path>
            </a:pathLst>
          </a:custGeom>
          <a:solidFill>
            <a:schemeClr val="accent1">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33"/>
          <p:cNvSpPr>
            <a:spLocks/>
          </p:cNvSpPr>
          <p:nvPr/>
        </p:nvSpPr>
        <p:spPr bwMode="auto">
          <a:xfrm>
            <a:off x="4856481" y="4500456"/>
            <a:ext cx="739696" cy="621878"/>
          </a:xfrm>
          <a:custGeom>
            <a:avLst/>
            <a:gdLst>
              <a:gd name="T0" fmla="*/ 337 w 337"/>
              <a:gd name="T1" fmla="*/ 359 h 359"/>
              <a:gd name="T2" fmla="*/ 193 w 337"/>
              <a:gd name="T3" fmla="*/ 359 h 359"/>
              <a:gd name="T4" fmla="*/ 193 w 337"/>
              <a:gd name="T5" fmla="*/ 144 h 359"/>
              <a:gd name="T6" fmla="*/ 0 w 337"/>
              <a:gd name="T7" fmla="*/ 144 h 359"/>
              <a:gd name="T8" fmla="*/ 0 w 337"/>
              <a:gd name="T9" fmla="*/ 0 h 359"/>
              <a:gd name="T10" fmla="*/ 196 w 337"/>
              <a:gd name="T11" fmla="*/ 0 h 359"/>
              <a:gd name="T12" fmla="*/ 337 w 337"/>
              <a:gd name="T13" fmla="*/ 142 h 359"/>
              <a:gd name="T14" fmla="*/ 337 w 337"/>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59">
                <a:moveTo>
                  <a:pt x="337" y="359"/>
                </a:moveTo>
                <a:cubicBezTo>
                  <a:pt x="193" y="359"/>
                  <a:pt x="193" y="359"/>
                  <a:pt x="193" y="359"/>
                </a:cubicBezTo>
                <a:cubicBezTo>
                  <a:pt x="193" y="144"/>
                  <a:pt x="193" y="144"/>
                  <a:pt x="193" y="144"/>
                </a:cubicBezTo>
                <a:cubicBezTo>
                  <a:pt x="0" y="144"/>
                  <a:pt x="0" y="144"/>
                  <a:pt x="0" y="144"/>
                </a:cubicBezTo>
                <a:cubicBezTo>
                  <a:pt x="0" y="0"/>
                  <a:pt x="0" y="0"/>
                  <a:pt x="0" y="0"/>
                </a:cubicBezTo>
                <a:cubicBezTo>
                  <a:pt x="196" y="0"/>
                  <a:pt x="196" y="0"/>
                  <a:pt x="196" y="0"/>
                </a:cubicBezTo>
                <a:cubicBezTo>
                  <a:pt x="274" y="0"/>
                  <a:pt x="337" y="64"/>
                  <a:pt x="337" y="142"/>
                </a:cubicBezTo>
                <a:lnTo>
                  <a:pt x="337" y="359"/>
                </a:lnTo>
                <a:close/>
              </a:path>
            </a:pathLst>
          </a:custGeom>
          <a:solidFill>
            <a:schemeClr val="tx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35"/>
          <p:cNvSpPr>
            <a:spLocks/>
          </p:cNvSpPr>
          <p:nvPr/>
        </p:nvSpPr>
        <p:spPr bwMode="auto">
          <a:xfrm>
            <a:off x="4845220" y="3210861"/>
            <a:ext cx="1081018" cy="1911473"/>
          </a:xfrm>
          <a:custGeom>
            <a:avLst/>
            <a:gdLst>
              <a:gd name="T0" fmla="*/ 480 w 480"/>
              <a:gd name="T1" fmla="*/ 986 h 986"/>
              <a:gd name="T2" fmla="*/ 336 w 480"/>
              <a:gd name="T3" fmla="*/ 986 h 986"/>
              <a:gd name="T4" fmla="*/ 336 w 480"/>
              <a:gd name="T5" fmla="*/ 144 h 986"/>
              <a:gd name="T6" fmla="*/ 0 w 480"/>
              <a:gd name="T7" fmla="*/ 144 h 986"/>
              <a:gd name="T8" fmla="*/ 0 w 480"/>
              <a:gd name="T9" fmla="*/ 0 h 986"/>
              <a:gd name="T10" fmla="*/ 338 w 480"/>
              <a:gd name="T11" fmla="*/ 0 h 986"/>
              <a:gd name="T12" fmla="*/ 480 w 480"/>
              <a:gd name="T13" fmla="*/ 142 h 986"/>
              <a:gd name="T14" fmla="*/ 480 w 480"/>
              <a:gd name="T15" fmla="*/ 986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986">
                <a:moveTo>
                  <a:pt x="480" y="986"/>
                </a:moveTo>
                <a:cubicBezTo>
                  <a:pt x="336" y="986"/>
                  <a:pt x="336" y="986"/>
                  <a:pt x="336" y="986"/>
                </a:cubicBezTo>
                <a:cubicBezTo>
                  <a:pt x="336" y="144"/>
                  <a:pt x="336" y="144"/>
                  <a:pt x="336" y="144"/>
                </a:cubicBezTo>
                <a:cubicBezTo>
                  <a:pt x="0" y="144"/>
                  <a:pt x="0" y="144"/>
                  <a:pt x="0" y="144"/>
                </a:cubicBezTo>
                <a:cubicBezTo>
                  <a:pt x="0" y="0"/>
                  <a:pt x="0" y="0"/>
                  <a:pt x="0" y="0"/>
                </a:cubicBezTo>
                <a:cubicBezTo>
                  <a:pt x="338" y="0"/>
                  <a:pt x="338" y="0"/>
                  <a:pt x="338" y="0"/>
                </a:cubicBezTo>
                <a:cubicBezTo>
                  <a:pt x="416" y="0"/>
                  <a:pt x="480" y="64"/>
                  <a:pt x="480" y="142"/>
                </a:cubicBezTo>
                <a:lnTo>
                  <a:pt x="480" y="986"/>
                </a:ln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36"/>
          <p:cNvSpPr>
            <a:spLocks/>
          </p:cNvSpPr>
          <p:nvPr/>
        </p:nvSpPr>
        <p:spPr bwMode="auto">
          <a:xfrm>
            <a:off x="4856480" y="2027950"/>
            <a:ext cx="1386164" cy="3122094"/>
          </a:xfrm>
          <a:custGeom>
            <a:avLst/>
            <a:gdLst>
              <a:gd name="T0" fmla="*/ 622 w 622"/>
              <a:gd name="T1" fmla="*/ 1577 h 1577"/>
              <a:gd name="T2" fmla="*/ 478 w 622"/>
              <a:gd name="T3" fmla="*/ 1577 h 1577"/>
              <a:gd name="T4" fmla="*/ 478 w 622"/>
              <a:gd name="T5" fmla="*/ 144 h 1577"/>
              <a:gd name="T6" fmla="*/ 0 w 622"/>
              <a:gd name="T7" fmla="*/ 144 h 1577"/>
              <a:gd name="T8" fmla="*/ 0 w 622"/>
              <a:gd name="T9" fmla="*/ 0 h 1577"/>
              <a:gd name="T10" fmla="*/ 480 w 622"/>
              <a:gd name="T11" fmla="*/ 0 h 1577"/>
              <a:gd name="T12" fmla="*/ 622 w 622"/>
              <a:gd name="T13" fmla="*/ 142 h 1577"/>
              <a:gd name="T14" fmla="*/ 622 w 622"/>
              <a:gd name="T15" fmla="*/ 1577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2" h="1577">
                <a:moveTo>
                  <a:pt x="622" y="1577"/>
                </a:moveTo>
                <a:cubicBezTo>
                  <a:pt x="478" y="1577"/>
                  <a:pt x="478" y="1577"/>
                  <a:pt x="478" y="1577"/>
                </a:cubicBezTo>
                <a:cubicBezTo>
                  <a:pt x="478" y="144"/>
                  <a:pt x="478" y="144"/>
                  <a:pt x="478" y="144"/>
                </a:cubicBezTo>
                <a:cubicBezTo>
                  <a:pt x="0" y="144"/>
                  <a:pt x="0" y="144"/>
                  <a:pt x="0" y="144"/>
                </a:cubicBezTo>
                <a:cubicBezTo>
                  <a:pt x="0" y="0"/>
                  <a:pt x="0" y="0"/>
                  <a:pt x="0" y="0"/>
                </a:cubicBezTo>
                <a:cubicBezTo>
                  <a:pt x="480" y="0"/>
                  <a:pt x="480" y="0"/>
                  <a:pt x="480" y="0"/>
                </a:cubicBezTo>
                <a:cubicBezTo>
                  <a:pt x="558" y="0"/>
                  <a:pt x="622" y="64"/>
                  <a:pt x="622" y="142"/>
                </a:cubicBezTo>
                <a:lnTo>
                  <a:pt x="622" y="1577"/>
                </a:ln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Rectangle 38"/>
          <p:cNvSpPr>
            <a:spLocks noChangeArrowheads="1"/>
          </p:cNvSpPr>
          <p:nvPr/>
        </p:nvSpPr>
        <p:spPr bwMode="auto">
          <a:xfrm>
            <a:off x="4063580" y="5514076"/>
            <a:ext cx="824918" cy="915320"/>
          </a:xfrm>
          <a:prstGeom prst="rect">
            <a:avLst/>
          </a:prstGeom>
          <a:solidFill>
            <a:schemeClr val="tx2"/>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00" name="Rectangle 39"/>
          <p:cNvSpPr>
            <a:spLocks noChangeArrowheads="1"/>
          </p:cNvSpPr>
          <p:nvPr/>
        </p:nvSpPr>
        <p:spPr bwMode="auto">
          <a:xfrm>
            <a:off x="5661623" y="5514076"/>
            <a:ext cx="841869" cy="915320"/>
          </a:xfrm>
          <a:prstGeom prst="rect">
            <a:avLst/>
          </a:prstGeom>
          <a:solidFill>
            <a:schemeClr val="accent3"/>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02" name="Rectangle 46"/>
          <p:cNvSpPr>
            <a:spLocks noChangeArrowheads="1"/>
          </p:cNvSpPr>
          <p:nvPr/>
        </p:nvSpPr>
        <p:spPr bwMode="auto">
          <a:xfrm>
            <a:off x="4870606" y="5514076"/>
            <a:ext cx="808908" cy="915320"/>
          </a:xfrm>
          <a:prstGeom prst="rect">
            <a:avLst/>
          </a:prstGeom>
          <a:solidFill>
            <a:schemeClr val="accent1"/>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91" name="Freeform 30"/>
          <p:cNvSpPr>
            <a:spLocks/>
          </p:cNvSpPr>
          <p:nvPr/>
        </p:nvSpPr>
        <p:spPr bwMode="auto">
          <a:xfrm>
            <a:off x="6881818" y="5115743"/>
            <a:ext cx="1560375" cy="398333"/>
          </a:xfrm>
          <a:custGeom>
            <a:avLst/>
            <a:gdLst>
              <a:gd name="T0" fmla="*/ 1657 w 1657"/>
              <a:gd name="T1" fmla="*/ 423 h 423"/>
              <a:gd name="T2" fmla="*/ 355 w 1657"/>
              <a:gd name="T3" fmla="*/ 0 h 423"/>
              <a:gd name="T4" fmla="*/ 0 w 1657"/>
              <a:gd name="T5" fmla="*/ 0 h 423"/>
              <a:gd name="T6" fmla="*/ 781 w 1657"/>
              <a:gd name="T7" fmla="*/ 423 h 423"/>
              <a:gd name="T8" fmla="*/ 1657 w 1657"/>
              <a:gd name="T9" fmla="*/ 423 h 423"/>
            </a:gdLst>
            <a:ahLst/>
            <a:cxnLst>
              <a:cxn ang="0">
                <a:pos x="T0" y="T1"/>
              </a:cxn>
              <a:cxn ang="0">
                <a:pos x="T2" y="T3"/>
              </a:cxn>
              <a:cxn ang="0">
                <a:pos x="T4" y="T5"/>
              </a:cxn>
              <a:cxn ang="0">
                <a:pos x="T6" y="T7"/>
              </a:cxn>
              <a:cxn ang="0">
                <a:pos x="T8" y="T9"/>
              </a:cxn>
            </a:cxnLst>
            <a:rect l="0" t="0" r="r" b="b"/>
            <a:pathLst>
              <a:path w="1657" h="423">
                <a:moveTo>
                  <a:pt x="1657" y="423"/>
                </a:moveTo>
                <a:lnTo>
                  <a:pt x="355" y="0"/>
                </a:lnTo>
                <a:lnTo>
                  <a:pt x="0" y="0"/>
                </a:lnTo>
                <a:lnTo>
                  <a:pt x="781" y="423"/>
                </a:lnTo>
                <a:lnTo>
                  <a:pt x="1657" y="423"/>
                </a:lnTo>
                <a:close/>
              </a:path>
            </a:pathLst>
          </a:custGeom>
          <a:solidFill>
            <a:schemeClr val="accent6">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34"/>
          <p:cNvSpPr>
            <a:spLocks/>
          </p:cNvSpPr>
          <p:nvPr/>
        </p:nvSpPr>
        <p:spPr bwMode="auto">
          <a:xfrm>
            <a:off x="6914288" y="4325815"/>
            <a:ext cx="733136" cy="927168"/>
          </a:xfrm>
          <a:custGeom>
            <a:avLst/>
            <a:gdLst>
              <a:gd name="T0" fmla="*/ 144 w 338"/>
              <a:gd name="T1" fmla="*/ 584 h 584"/>
              <a:gd name="T2" fmla="*/ 0 w 338"/>
              <a:gd name="T3" fmla="*/ 584 h 584"/>
              <a:gd name="T4" fmla="*/ 0 w 338"/>
              <a:gd name="T5" fmla="*/ 142 h 584"/>
              <a:gd name="T6" fmla="*/ 142 w 338"/>
              <a:gd name="T7" fmla="*/ 0 h 584"/>
              <a:gd name="T8" fmla="*/ 338 w 338"/>
              <a:gd name="T9" fmla="*/ 0 h 584"/>
              <a:gd name="T10" fmla="*/ 338 w 338"/>
              <a:gd name="T11" fmla="*/ 144 h 584"/>
              <a:gd name="T12" fmla="*/ 144 w 338"/>
              <a:gd name="T13" fmla="*/ 144 h 584"/>
              <a:gd name="T14" fmla="*/ 144 w 338"/>
              <a:gd name="T15" fmla="*/ 584 h 5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584">
                <a:moveTo>
                  <a:pt x="144" y="584"/>
                </a:moveTo>
                <a:cubicBezTo>
                  <a:pt x="0" y="584"/>
                  <a:pt x="0" y="584"/>
                  <a:pt x="0" y="584"/>
                </a:cubicBezTo>
                <a:cubicBezTo>
                  <a:pt x="0" y="142"/>
                  <a:pt x="0" y="142"/>
                  <a:pt x="0" y="142"/>
                </a:cubicBezTo>
                <a:cubicBezTo>
                  <a:pt x="0" y="64"/>
                  <a:pt x="63" y="0"/>
                  <a:pt x="142" y="0"/>
                </a:cubicBezTo>
                <a:cubicBezTo>
                  <a:pt x="338" y="0"/>
                  <a:pt x="338" y="0"/>
                  <a:pt x="338" y="0"/>
                </a:cubicBezTo>
                <a:cubicBezTo>
                  <a:pt x="338" y="144"/>
                  <a:pt x="338" y="144"/>
                  <a:pt x="338" y="144"/>
                </a:cubicBezTo>
                <a:cubicBezTo>
                  <a:pt x="144" y="144"/>
                  <a:pt x="144" y="144"/>
                  <a:pt x="144" y="144"/>
                </a:cubicBezTo>
                <a:lnTo>
                  <a:pt x="144" y="584"/>
                </a:lnTo>
                <a:close/>
              </a:path>
            </a:pathLst>
          </a:custGeom>
          <a:solidFill>
            <a:schemeClr val="accent6"/>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Rectangle 40"/>
          <p:cNvSpPr>
            <a:spLocks noChangeArrowheads="1"/>
          </p:cNvSpPr>
          <p:nvPr/>
        </p:nvSpPr>
        <p:spPr bwMode="auto">
          <a:xfrm>
            <a:off x="7771412" y="5514076"/>
            <a:ext cx="682042" cy="915320"/>
          </a:xfrm>
          <a:prstGeom prst="rect">
            <a:avLst/>
          </a:prstGeom>
          <a:solidFill>
            <a:schemeClr val="accent6"/>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93" name="Freeform 32"/>
          <p:cNvSpPr>
            <a:spLocks/>
          </p:cNvSpPr>
          <p:nvPr/>
        </p:nvSpPr>
        <p:spPr bwMode="auto">
          <a:xfrm>
            <a:off x="6527018" y="5115743"/>
            <a:ext cx="1334619" cy="398333"/>
          </a:xfrm>
          <a:custGeom>
            <a:avLst/>
            <a:gdLst>
              <a:gd name="T0" fmla="*/ 1117 w 1117"/>
              <a:gd name="T1" fmla="*/ 423 h 423"/>
              <a:gd name="T2" fmla="*/ 336 w 1117"/>
              <a:gd name="T3" fmla="*/ 0 h 423"/>
              <a:gd name="T4" fmla="*/ 0 w 1117"/>
              <a:gd name="T5" fmla="*/ 0 h 423"/>
              <a:gd name="T6" fmla="*/ 260 w 1117"/>
              <a:gd name="T7" fmla="*/ 423 h 423"/>
              <a:gd name="T8" fmla="*/ 1117 w 1117"/>
              <a:gd name="T9" fmla="*/ 423 h 423"/>
            </a:gdLst>
            <a:ahLst/>
            <a:cxnLst>
              <a:cxn ang="0">
                <a:pos x="T0" y="T1"/>
              </a:cxn>
              <a:cxn ang="0">
                <a:pos x="T2" y="T3"/>
              </a:cxn>
              <a:cxn ang="0">
                <a:pos x="T4" y="T5"/>
              </a:cxn>
              <a:cxn ang="0">
                <a:pos x="T6" y="T7"/>
              </a:cxn>
              <a:cxn ang="0">
                <a:pos x="T8" y="T9"/>
              </a:cxn>
            </a:cxnLst>
            <a:rect l="0" t="0" r="r" b="b"/>
            <a:pathLst>
              <a:path w="1117" h="423">
                <a:moveTo>
                  <a:pt x="1117" y="423"/>
                </a:moveTo>
                <a:lnTo>
                  <a:pt x="336" y="0"/>
                </a:lnTo>
                <a:lnTo>
                  <a:pt x="0" y="0"/>
                </a:lnTo>
                <a:lnTo>
                  <a:pt x="260" y="423"/>
                </a:lnTo>
                <a:lnTo>
                  <a:pt x="1117" y="423"/>
                </a:ln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7"/>
          <p:cNvSpPr>
            <a:spLocks/>
          </p:cNvSpPr>
          <p:nvPr/>
        </p:nvSpPr>
        <p:spPr bwMode="auto">
          <a:xfrm>
            <a:off x="6524628" y="2966756"/>
            <a:ext cx="1337009" cy="2155578"/>
          </a:xfrm>
          <a:custGeom>
            <a:avLst/>
            <a:gdLst>
              <a:gd name="T0" fmla="*/ 144 w 480"/>
              <a:gd name="T1" fmla="*/ 1237 h 1237"/>
              <a:gd name="T2" fmla="*/ 0 w 480"/>
              <a:gd name="T3" fmla="*/ 1237 h 1237"/>
              <a:gd name="T4" fmla="*/ 0 w 480"/>
              <a:gd name="T5" fmla="*/ 142 h 1237"/>
              <a:gd name="T6" fmla="*/ 141 w 480"/>
              <a:gd name="T7" fmla="*/ 0 h 1237"/>
              <a:gd name="T8" fmla="*/ 480 w 480"/>
              <a:gd name="T9" fmla="*/ 0 h 1237"/>
              <a:gd name="T10" fmla="*/ 480 w 480"/>
              <a:gd name="T11" fmla="*/ 144 h 1237"/>
              <a:gd name="T12" fmla="*/ 144 w 480"/>
              <a:gd name="T13" fmla="*/ 144 h 1237"/>
              <a:gd name="T14" fmla="*/ 144 w 480"/>
              <a:gd name="T15" fmla="*/ 1237 h 1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1237">
                <a:moveTo>
                  <a:pt x="144" y="1237"/>
                </a:moveTo>
                <a:cubicBezTo>
                  <a:pt x="0" y="1237"/>
                  <a:pt x="0" y="1237"/>
                  <a:pt x="0" y="1237"/>
                </a:cubicBezTo>
                <a:cubicBezTo>
                  <a:pt x="0" y="142"/>
                  <a:pt x="0" y="142"/>
                  <a:pt x="0" y="142"/>
                </a:cubicBezTo>
                <a:cubicBezTo>
                  <a:pt x="0" y="64"/>
                  <a:pt x="63" y="0"/>
                  <a:pt x="141" y="0"/>
                </a:cubicBezTo>
                <a:cubicBezTo>
                  <a:pt x="480" y="0"/>
                  <a:pt x="480" y="0"/>
                  <a:pt x="480" y="0"/>
                </a:cubicBezTo>
                <a:cubicBezTo>
                  <a:pt x="480" y="144"/>
                  <a:pt x="480" y="144"/>
                  <a:pt x="480" y="144"/>
                </a:cubicBezTo>
                <a:cubicBezTo>
                  <a:pt x="144" y="144"/>
                  <a:pt x="144" y="144"/>
                  <a:pt x="144" y="144"/>
                </a:cubicBezTo>
                <a:lnTo>
                  <a:pt x="144" y="1237"/>
                </a:ln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Rectangle 47"/>
          <p:cNvSpPr>
            <a:spLocks noChangeArrowheads="1"/>
          </p:cNvSpPr>
          <p:nvPr/>
        </p:nvSpPr>
        <p:spPr bwMode="auto">
          <a:xfrm>
            <a:off x="6837672" y="5514076"/>
            <a:ext cx="1023965" cy="915320"/>
          </a:xfrm>
          <a:prstGeom prst="rect">
            <a:avLst/>
          </a:prstGeom>
          <a:solidFill>
            <a:schemeClr val="accent1"/>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26" name="Freeform 32"/>
          <p:cNvSpPr>
            <a:spLocks/>
          </p:cNvSpPr>
          <p:nvPr/>
        </p:nvSpPr>
        <p:spPr bwMode="auto">
          <a:xfrm>
            <a:off x="6240760" y="5115743"/>
            <a:ext cx="1051864" cy="398333"/>
          </a:xfrm>
          <a:custGeom>
            <a:avLst/>
            <a:gdLst>
              <a:gd name="T0" fmla="*/ 1117 w 1117"/>
              <a:gd name="T1" fmla="*/ 423 h 423"/>
              <a:gd name="T2" fmla="*/ 336 w 1117"/>
              <a:gd name="T3" fmla="*/ 0 h 423"/>
              <a:gd name="T4" fmla="*/ 0 w 1117"/>
              <a:gd name="T5" fmla="*/ 0 h 423"/>
              <a:gd name="T6" fmla="*/ 260 w 1117"/>
              <a:gd name="T7" fmla="*/ 423 h 423"/>
              <a:gd name="T8" fmla="*/ 1117 w 1117"/>
              <a:gd name="T9" fmla="*/ 423 h 423"/>
            </a:gdLst>
            <a:ahLst/>
            <a:cxnLst>
              <a:cxn ang="0">
                <a:pos x="T0" y="T1"/>
              </a:cxn>
              <a:cxn ang="0">
                <a:pos x="T2" y="T3"/>
              </a:cxn>
              <a:cxn ang="0">
                <a:pos x="T4" y="T5"/>
              </a:cxn>
              <a:cxn ang="0">
                <a:pos x="T6" y="T7"/>
              </a:cxn>
              <a:cxn ang="0">
                <a:pos x="T8" y="T9"/>
              </a:cxn>
            </a:cxnLst>
            <a:rect l="0" t="0" r="r" b="b"/>
            <a:pathLst>
              <a:path w="1117" h="423">
                <a:moveTo>
                  <a:pt x="1117" y="423"/>
                </a:moveTo>
                <a:lnTo>
                  <a:pt x="336" y="0"/>
                </a:lnTo>
                <a:lnTo>
                  <a:pt x="0" y="0"/>
                </a:lnTo>
                <a:lnTo>
                  <a:pt x="260" y="423"/>
                </a:lnTo>
                <a:lnTo>
                  <a:pt x="1117" y="423"/>
                </a:lnTo>
                <a:close/>
              </a:path>
            </a:pathLst>
          </a:custGeom>
          <a:solidFill>
            <a:schemeClr val="accent5">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37"/>
          <p:cNvSpPr>
            <a:spLocks/>
          </p:cNvSpPr>
          <p:nvPr/>
        </p:nvSpPr>
        <p:spPr bwMode="auto">
          <a:xfrm>
            <a:off x="6238877" y="1496292"/>
            <a:ext cx="1025484" cy="3626044"/>
          </a:xfrm>
          <a:custGeom>
            <a:avLst/>
            <a:gdLst>
              <a:gd name="T0" fmla="*/ 144 w 480"/>
              <a:gd name="T1" fmla="*/ 1237 h 1237"/>
              <a:gd name="T2" fmla="*/ 0 w 480"/>
              <a:gd name="T3" fmla="*/ 1237 h 1237"/>
              <a:gd name="T4" fmla="*/ 0 w 480"/>
              <a:gd name="T5" fmla="*/ 142 h 1237"/>
              <a:gd name="T6" fmla="*/ 141 w 480"/>
              <a:gd name="T7" fmla="*/ 0 h 1237"/>
              <a:gd name="T8" fmla="*/ 480 w 480"/>
              <a:gd name="T9" fmla="*/ 0 h 1237"/>
              <a:gd name="T10" fmla="*/ 480 w 480"/>
              <a:gd name="T11" fmla="*/ 144 h 1237"/>
              <a:gd name="T12" fmla="*/ 144 w 480"/>
              <a:gd name="T13" fmla="*/ 144 h 1237"/>
              <a:gd name="T14" fmla="*/ 144 w 480"/>
              <a:gd name="T15" fmla="*/ 1237 h 1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1237">
                <a:moveTo>
                  <a:pt x="144" y="1237"/>
                </a:moveTo>
                <a:cubicBezTo>
                  <a:pt x="0" y="1237"/>
                  <a:pt x="0" y="1237"/>
                  <a:pt x="0" y="1237"/>
                </a:cubicBezTo>
                <a:cubicBezTo>
                  <a:pt x="0" y="142"/>
                  <a:pt x="0" y="142"/>
                  <a:pt x="0" y="142"/>
                </a:cubicBezTo>
                <a:cubicBezTo>
                  <a:pt x="0" y="64"/>
                  <a:pt x="63" y="0"/>
                  <a:pt x="141" y="0"/>
                </a:cubicBezTo>
                <a:cubicBezTo>
                  <a:pt x="480" y="0"/>
                  <a:pt x="480" y="0"/>
                  <a:pt x="480" y="0"/>
                </a:cubicBezTo>
                <a:cubicBezTo>
                  <a:pt x="480" y="144"/>
                  <a:pt x="480" y="144"/>
                  <a:pt x="480" y="144"/>
                </a:cubicBezTo>
                <a:cubicBezTo>
                  <a:pt x="144" y="144"/>
                  <a:pt x="144" y="144"/>
                  <a:pt x="144" y="144"/>
                </a:cubicBezTo>
                <a:lnTo>
                  <a:pt x="144" y="1237"/>
                </a:lnTo>
                <a:close/>
              </a:path>
            </a:pathLst>
          </a:custGeom>
          <a:solidFill>
            <a:schemeClr val="accent5"/>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Rectangle 47"/>
          <p:cNvSpPr>
            <a:spLocks noChangeArrowheads="1"/>
          </p:cNvSpPr>
          <p:nvPr/>
        </p:nvSpPr>
        <p:spPr bwMode="auto">
          <a:xfrm>
            <a:off x="6485598" y="5514076"/>
            <a:ext cx="807026" cy="915320"/>
          </a:xfrm>
          <a:prstGeom prst="rect">
            <a:avLst/>
          </a:prstGeom>
          <a:solidFill>
            <a:schemeClr val="accent5"/>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29" name="TextBox 128"/>
          <p:cNvSpPr txBox="1"/>
          <p:nvPr/>
        </p:nvSpPr>
        <p:spPr>
          <a:xfrm>
            <a:off x="288470" y="562012"/>
            <a:ext cx="3673700" cy="1328023"/>
          </a:xfrm>
          <a:prstGeom prst="roundRect">
            <a:avLst/>
          </a:prstGeom>
          <a:noFill/>
          <a:ln>
            <a:solidFill>
              <a:schemeClr val="accent3">
                <a:lumMod val="75000"/>
              </a:schemeClr>
            </a:solidFill>
          </a:ln>
        </p:spPr>
        <p:txBody>
          <a:bodyPr wrap="square" rtlCol="0">
            <a:spAutoFit/>
          </a:bodyPr>
          <a:lstStyle/>
          <a:p>
            <a:r>
              <a:rPr lang="en-IN" sz="1200" b="1" dirty="0">
                <a:latin typeface="Cambria" panose="02040503050406030204" pitchFamily="18" charset="0"/>
                <a:hlinkClick r:id="rId2" tooltip="Click To Open"/>
              </a:rPr>
              <a:t>Milkybar </a:t>
            </a:r>
            <a:r>
              <a:rPr lang="en-IN" sz="1200" b="1" dirty="0" err="1" smtClean="0">
                <a:latin typeface="Cambria" panose="02040503050406030204" pitchFamily="18" charset="0"/>
                <a:hlinkClick r:id="rId2" tooltip="Click To Open"/>
              </a:rPr>
              <a:t>Wowsomes</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endParaRPr lang="en-IN" sz="1200" b="1" dirty="0" smtClean="0">
              <a:latin typeface="Cambria" panose="02040503050406030204" pitchFamily="18" charset="0"/>
            </a:endParaRPr>
          </a:p>
          <a:p>
            <a:r>
              <a:rPr lang="en-IN" sz="1200" dirty="0" smtClean="0">
                <a:latin typeface="Cambria" panose="02040503050406030204" pitchFamily="18" charset="0"/>
              </a:rPr>
              <a:t>1</a:t>
            </a:r>
            <a:r>
              <a:rPr lang="en-IN" sz="1200" dirty="0">
                <a:latin typeface="Cambria" panose="02040503050406030204" pitchFamily="18" charset="0"/>
              </a:rPr>
              <a:t>. 30% less sugar* and no artificial sweeteners</a:t>
            </a:r>
          </a:p>
          <a:p>
            <a:r>
              <a:rPr lang="en-IN" sz="1200" dirty="0">
                <a:latin typeface="Cambria" panose="02040503050406030204" pitchFamily="18" charset="0"/>
              </a:rPr>
              <a:t>2. F</a:t>
            </a:r>
            <a:r>
              <a:rPr lang="en-IN" sz="1200" dirty="0" smtClean="0">
                <a:latin typeface="Cambria" panose="02040503050406030204" pitchFamily="18" charset="0"/>
              </a:rPr>
              <a:t>ormulated </a:t>
            </a:r>
            <a:r>
              <a:rPr lang="en-IN" sz="1200" dirty="0">
                <a:latin typeface="Cambria" panose="02040503050406030204" pitchFamily="18" charset="0"/>
              </a:rPr>
              <a:t>with Nestlé’s patented sugar reduction </a:t>
            </a:r>
            <a:r>
              <a:rPr lang="en-IN" sz="1200" dirty="0" smtClean="0">
                <a:latin typeface="Cambria" panose="02040503050406030204" pitchFamily="18" charset="0"/>
              </a:rPr>
              <a:t>technology</a:t>
            </a:r>
          </a:p>
          <a:p>
            <a:r>
              <a:rPr lang="en-IN" sz="1200" dirty="0" smtClean="0">
                <a:latin typeface="Cambria" panose="02040503050406030204" pitchFamily="18" charset="0"/>
              </a:rPr>
              <a:t>3</a:t>
            </a:r>
            <a:r>
              <a:rPr lang="en-IN" sz="1200" dirty="0">
                <a:latin typeface="Cambria" panose="02040503050406030204" pitchFamily="18" charset="0"/>
              </a:rPr>
              <a:t>. </a:t>
            </a:r>
            <a:r>
              <a:rPr lang="en-IN" sz="1200" dirty="0">
                <a:solidFill>
                  <a:schemeClr val="accent2">
                    <a:lumMod val="75000"/>
                  </a:schemeClr>
                </a:solidFill>
                <a:latin typeface="Cambria" panose="02040503050406030204" pitchFamily="18" charset="0"/>
              </a:rPr>
              <a:t>F</a:t>
            </a:r>
            <a:r>
              <a:rPr lang="en-IN" sz="1200" dirty="0" smtClean="0">
                <a:solidFill>
                  <a:schemeClr val="accent2">
                    <a:lumMod val="75000"/>
                  </a:schemeClr>
                </a:solidFill>
                <a:latin typeface="Cambria" panose="02040503050406030204" pitchFamily="18" charset="0"/>
              </a:rPr>
              <a:t>irst </a:t>
            </a:r>
            <a:r>
              <a:rPr lang="en-IN" sz="1200" dirty="0">
                <a:solidFill>
                  <a:schemeClr val="accent2">
                    <a:lumMod val="75000"/>
                  </a:schemeClr>
                </a:solidFill>
                <a:latin typeface="Cambria" panose="02040503050406030204" pitchFamily="18" charset="0"/>
              </a:rPr>
              <a:t>line of reduced sugar products in </a:t>
            </a:r>
            <a:r>
              <a:rPr lang="en-IN" sz="1200" dirty="0" smtClean="0">
                <a:solidFill>
                  <a:schemeClr val="accent2">
                    <a:lumMod val="75000"/>
                  </a:schemeClr>
                </a:solidFill>
                <a:latin typeface="Cambria" panose="02040503050406030204" pitchFamily="18" charset="0"/>
              </a:rPr>
              <a:t>2018</a:t>
            </a:r>
            <a:r>
              <a:rPr lang="en-IN" sz="1200" dirty="0" smtClean="0">
                <a:latin typeface="Cambria" panose="02040503050406030204" pitchFamily="18" charset="0"/>
              </a:rPr>
              <a:t>.</a:t>
            </a:r>
          </a:p>
        </p:txBody>
      </p:sp>
      <p:sp>
        <p:nvSpPr>
          <p:cNvPr id="3" name="TextBox 2"/>
          <p:cNvSpPr txBox="1"/>
          <p:nvPr/>
        </p:nvSpPr>
        <p:spPr>
          <a:xfrm>
            <a:off x="4097310" y="1181733"/>
            <a:ext cx="1985247"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NESTLE</a:t>
            </a:r>
            <a:endParaRPr lang="en-IN" sz="1600" dirty="0">
              <a:solidFill>
                <a:schemeClr val="accent2">
                  <a:lumMod val="75000"/>
                </a:schemeClr>
              </a:solidFill>
              <a:latin typeface="Cambria" panose="02040503050406030204" pitchFamily="18" charset="0"/>
            </a:endParaRPr>
          </a:p>
        </p:txBody>
      </p:sp>
      <p:sp>
        <p:nvSpPr>
          <p:cNvPr id="36" name="TextBox 35"/>
          <p:cNvSpPr txBox="1"/>
          <p:nvPr/>
        </p:nvSpPr>
        <p:spPr>
          <a:xfrm>
            <a:off x="3610929" y="2694693"/>
            <a:ext cx="1985247"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GENERAL MILLS</a:t>
            </a:r>
            <a:endParaRPr lang="en-IN" sz="1600" dirty="0">
              <a:solidFill>
                <a:schemeClr val="accent2">
                  <a:lumMod val="75000"/>
                </a:schemeClr>
              </a:solidFill>
              <a:latin typeface="Cambria" panose="02040503050406030204" pitchFamily="18" charset="0"/>
            </a:endParaRPr>
          </a:p>
        </p:txBody>
      </p:sp>
      <p:sp>
        <p:nvSpPr>
          <p:cNvPr id="38" name="TextBox 37"/>
          <p:cNvSpPr txBox="1"/>
          <p:nvPr/>
        </p:nvSpPr>
        <p:spPr>
          <a:xfrm>
            <a:off x="352480" y="2749832"/>
            <a:ext cx="3187672" cy="1328023"/>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3" tooltip="Click To Open"/>
              </a:rPr>
              <a:t>Pillsbury Moist Supreme Reduced Sugar Classic Yellow Cake </a:t>
            </a:r>
            <a:r>
              <a:rPr lang="en-IN" sz="1200" b="1" dirty="0" smtClean="0">
                <a:latin typeface="Cambria" panose="02040503050406030204" pitchFamily="18" charset="0"/>
                <a:hlinkClick r:id="rId3" tooltip="Click To Open"/>
              </a:rPr>
              <a:t>Mix</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pPr marL="228600" indent="-228600">
              <a:buAutoNum type="arabicPeriod"/>
            </a:pPr>
            <a:r>
              <a:rPr lang="en-IN" sz="1200" dirty="0" smtClean="0">
                <a:latin typeface="Cambria" panose="02040503050406030204" pitchFamily="18" charset="0"/>
              </a:rPr>
              <a:t>Ideal </a:t>
            </a:r>
            <a:r>
              <a:rPr lang="en-IN" sz="1200" dirty="0">
                <a:latin typeface="Cambria" panose="02040503050406030204" pitchFamily="18" charset="0"/>
              </a:rPr>
              <a:t>for diabetics as the sugar content </a:t>
            </a:r>
            <a:r>
              <a:rPr lang="en-IN" sz="1200" dirty="0" smtClean="0">
                <a:latin typeface="Cambria" panose="02040503050406030204" pitchFamily="18" charset="0"/>
              </a:rPr>
              <a:t>is </a:t>
            </a:r>
            <a:r>
              <a:rPr lang="en-IN" sz="1200" dirty="0">
                <a:latin typeface="Cambria" panose="02040503050406030204" pitchFamily="18" charset="0"/>
              </a:rPr>
              <a:t>reduced </a:t>
            </a:r>
            <a:r>
              <a:rPr lang="en-IN" sz="1200" dirty="0" smtClean="0">
                <a:latin typeface="Cambria" panose="02040503050406030204" pitchFamily="18" charset="0"/>
              </a:rPr>
              <a:t>by half.</a:t>
            </a:r>
          </a:p>
          <a:p>
            <a:pPr marL="228600" indent="-228600">
              <a:buAutoNum type="arabicPeriod"/>
            </a:pPr>
            <a:r>
              <a:rPr lang="en-US" sz="1200" dirty="0" smtClean="0">
                <a:latin typeface="Cambria" panose="02040503050406030204" pitchFamily="18" charset="0"/>
              </a:rPr>
              <a:t>Pleasant flavor </a:t>
            </a:r>
            <a:r>
              <a:rPr lang="en-US" sz="1200" dirty="0">
                <a:latin typeface="Cambria" panose="02040503050406030204" pitchFamily="18" charset="0"/>
              </a:rPr>
              <a:t>and moistness</a:t>
            </a:r>
            <a:endParaRPr lang="en-US" sz="1200" dirty="0" smtClean="0">
              <a:latin typeface="Cambria" panose="02040503050406030204" pitchFamily="18" charset="0"/>
            </a:endParaRPr>
          </a:p>
        </p:txBody>
      </p:sp>
      <p:sp>
        <p:nvSpPr>
          <p:cNvPr id="41" name="TextBox 40"/>
          <p:cNvSpPr txBox="1"/>
          <p:nvPr/>
        </p:nvSpPr>
        <p:spPr>
          <a:xfrm>
            <a:off x="6629296" y="965054"/>
            <a:ext cx="2284232"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VOORTMAN BAKERY</a:t>
            </a:r>
            <a:endParaRPr lang="en-IN" sz="1600" dirty="0">
              <a:solidFill>
                <a:schemeClr val="accent2">
                  <a:lumMod val="75000"/>
                </a:schemeClr>
              </a:solidFill>
              <a:latin typeface="Cambria" panose="02040503050406030204" pitchFamily="18" charset="0"/>
            </a:endParaRPr>
          </a:p>
        </p:txBody>
      </p:sp>
      <p:sp>
        <p:nvSpPr>
          <p:cNvPr id="42" name="TextBox 41"/>
          <p:cNvSpPr txBox="1"/>
          <p:nvPr/>
        </p:nvSpPr>
        <p:spPr>
          <a:xfrm>
            <a:off x="8682970" y="1390627"/>
            <a:ext cx="3291190" cy="919401"/>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4" tooltip="Click To Open"/>
              </a:rPr>
              <a:t>No Sugar Added Fudge Brownie Chocolate Chip &amp; Fudge Striped </a:t>
            </a:r>
            <a:r>
              <a:rPr lang="en-IN" sz="1200" b="1" dirty="0" smtClean="0">
                <a:latin typeface="Cambria" panose="02040503050406030204" pitchFamily="18" charset="0"/>
                <a:hlinkClick r:id="rId4" tooltip="Click To Open"/>
              </a:rPr>
              <a:t>Shortbread</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a:t>
            </a:r>
            <a:r>
              <a:rPr lang="en-IN" sz="1200" dirty="0" smtClean="0">
                <a:latin typeface="Cambria" panose="02040503050406030204" pitchFamily="18" charset="0"/>
              </a:rPr>
              <a:t>No </a:t>
            </a:r>
            <a:r>
              <a:rPr lang="en-IN" sz="1200" dirty="0">
                <a:latin typeface="Cambria" panose="02040503050406030204" pitchFamily="18" charset="0"/>
              </a:rPr>
              <a:t>high-fructose corn syrup</a:t>
            </a:r>
            <a:r>
              <a:rPr lang="en-IN" sz="1200" dirty="0" smtClean="0">
                <a:latin typeface="Cambria" panose="02040503050406030204" pitchFamily="18" charset="0"/>
              </a:rPr>
              <a:t>.</a:t>
            </a:r>
          </a:p>
        </p:txBody>
      </p:sp>
      <p:sp>
        <p:nvSpPr>
          <p:cNvPr id="44" name="TextBox 43"/>
          <p:cNvSpPr txBox="1"/>
          <p:nvPr/>
        </p:nvSpPr>
        <p:spPr>
          <a:xfrm>
            <a:off x="8545259" y="2749832"/>
            <a:ext cx="3415881" cy="1123712"/>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5" tooltip="Click To Open"/>
              </a:rPr>
              <a:t>Sweet’n tasty tutti-frutti </a:t>
            </a:r>
            <a:r>
              <a:rPr lang="en-IN" sz="1200" b="1" dirty="0" smtClean="0">
                <a:latin typeface="Cambria" panose="02040503050406030204" pitchFamily="18" charset="0"/>
                <a:hlinkClick r:id="rId5" tooltip="Click To Open"/>
              </a:rPr>
              <a:t>mints</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pPr marL="228600" indent="-228600">
              <a:buAutoNum type="arabicPeriod"/>
            </a:pPr>
            <a:r>
              <a:rPr lang="en-IN" sz="1200" dirty="0" smtClean="0">
                <a:latin typeface="Cambria" panose="02040503050406030204" pitchFamily="18" charset="0"/>
              </a:rPr>
              <a:t>Good stability</a:t>
            </a:r>
          </a:p>
          <a:p>
            <a:pPr marL="228600" indent="-228600">
              <a:buAutoNum type="arabicPeriod"/>
            </a:pPr>
            <a:r>
              <a:rPr lang="en-IN" sz="1200" dirty="0" smtClean="0">
                <a:latin typeface="Cambria" panose="02040503050406030204" pitchFamily="18" charset="0"/>
              </a:rPr>
              <a:t>Sugar-free</a:t>
            </a:r>
          </a:p>
          <a:p>
            <a:pPr marL="228600" indent="-228600">
              <a:buAutoNum type="arabicPeriod"/>
            </a:pPr>
            <a:r>
              <a:rPr lang="en-IN" sz="1200" dirty="0" err="1" smtClean="0">
                <a:latin typeface="Cambria" panose="02040503050406030204" pitchFamily="18" charset="0"/>
              </a:rPr>
              <a:t>Toothfriendly</a:t>
            </a:r>
            <a:endParaRPr lang="en-US" sz="1200" dirty="0" smtClean="0">
              <a:latin typeface="Cambria" panose="02040503050406030204" pitchFamily="18" charset="0"/>
            </a:endParaRPr>
          </a:p>
        </p:txBody>
      </p:sp>
      <p:sp>
        <p:nvSpPr>
          <p:cNvPr id="46" name="TextBox 45"/>
          <p:cNvSpPr txBox="1"/>
          <p:nvPr/>
        </p:nvSpPr>
        <p:spPr>
          <a:xfrm>
            <a:off x="7328055" y="2480108"/>
            <a:ext cx="1354915"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ROQUETTE</a:t>
            </a:r>
            <a:endParaRPr lang="en-IN" sz="1600" dirty="0">
              <a:solidFill>
                <a:schemeClr val="accent2">
                  <a:lumMod val="75000"/>
                </a:schemeClr>
              </a:solidFill>
              <a:latin typeface="Cambria" panose="02040503050406030204" pitchFamily="18" charset="0"/>
            </a:endParaRPr>
          </a:p>
        </p:txBody>
      </p:sp>
      <p:sp>
        <p:nvSpPr>
          <p:cNvPr id="47" name="TextBox 46"/>
          <p:cNvSpPr txBox="1"/>
          <p:nvPr/>
        </p:nvSpPr>
        <p:spPr>
          <a:xfrm>
            <a:off x="410457" y="4524981"/>
            <a:ext cx="3415881" cy="715089"/>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6" tooltip="Click To Open"/>
              </a:rPr>
              <a:t>Tiptree Reduced Sugar </a:t>
            </a:r>
            <a:r>
              <a:rPr lang="en-IN" sz="1200" b="1" dirty="0" smtClean="0">
                <a:latin typeface="Cambria" panose="02040503050406030204" pitchFamily="18" charset="0"/>
                <a:hlinkClick r:id="rId6" tooltip="Click To Open"/>
              </a:rPr>
              <a:t>Jams</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a:t>
            </a:r>
            <a:r>
              <a:rPr lang="en-IN" sz="1200" dirty="0" smtClean="0">
                <a:latin typeface="Cambria" panose="02040503050406030204" pitchFamily="18" charset="0"/>
              </a:rPr>
              <a:t>Perfect </a:t>
            </a:r>
            <a:r>
              <a:rPr lang="en-IN" sz="1200" dirty="0">
                <a:latin typeface="Cambria" panose="02040503050406030204" pitchFamily="18" charset="0"/>
              </a:rPr>
              <a:t>low sugar preserves</a:t>
            </a:r>
            <a:endParaRPr lang="en-US" sz="1200" dirty="0" smtClean="0">
              <a:latin typeface="Cambria" panose="02040503050406030204" pitchFamily="18" charset="0"/>
            </a:endParaRPr>
          </a:p>
        </p:txBody>
      </p:sp>
      <p:sp>
        <p:nvSpPr>
          <p:cNvPr id="52" name="TextBox 51"/>
          <p:cNvSpPr txBox="1"/>
          <p:nvPr/>
        </p:nvSpPr>
        <p:spPr>
          <a:xfrm>
            <a:off x="8614740" y="4233999"/>
            <a:ext cx="3346400" cy="1532334"/>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7" tooltip="Click To Open"/>
              </a:rPr>
              <a:t>Palm Culture - Unrefined Coconut </a:t>
            </a:r>
            <a:r>
              <a:rPr lang="en-IN" sz="1200" b="1" dirty="0" smtClean="0">
                <a:latin typeface="Cambria" panose="02040503050406030204" pitchFamily="18" charset="0"/>
                <a:hlinkClick r:id="rId7" tooltip="Click To Open"/>
              </a:rPr>
              <a:t>Sugar</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pPr marL="228600" indent="-228600">
              <a:buAutoNum type="arabicPeriod"/>
            </a:pPr>
            <a:r>
              <a:rPr lang="en-IN" sz="1200" dirty="0" smtClean="0">
                <a:latin typeface="Cambria" panose="02040503050406030204" pitchFamily="18" charset="0"/>
              </a:rPr>
              <a:t>Low </a:t>
            </a:r>
            <a:r>
              <a:rPr lang="en-IN" sz="1200" dirty="0" err="1">
                <a:latin typeface="Cambria" panose="02040503050406030204" pitchFamily="18" charset="0"/>
              </a:rPr>
              <a:t>Glycemic</a:t>
            </a:r>
            <a:r>
              <a:rPr lang="en-IN" sz="1200" dirty="0">
                <a:latin typeface="Cambria" panose="02040503050406030204" pitchFamily="18" charset="0"/>
              </a:rPr>
              <a:t> </a:t>
            </a:r>
            <a:r>
              <a:rPr lang="en-IN" sz="1200" dirty="0" smtClean="0">
                <a:latin typeface="Cambria" panose="02040503050406030204" pitchFamily="18" charset="0"/>
              </a:rPr>
              <a:t>Index</a:t>
            </a:r>
          </a:p>
          <a:p>
            <a:pPr marL="228600" indent="-228600">
              <a:buAutoNum type="arabicPeriod"/>
            </a:pPr>
            <a:r>
              <a:rPr lang="en-IN" sz="1200" dirty="0" smtClean="0">
                <a:latin typeface="Cambria" panose="02040503050406030204" pitchFamily="18" charset="0"/>
              </a:rPr>
              <a:t>Nutritional </a:t>
            </a:r>
            <a:r>
              <a:rPr lang="en-IN" sz="1200" dirty="0">
                <a:latin typeface="Cambria" panose="02040503050406030204" pitchFamily="18" charset="0"/>
              </a:rPr>
              <a:t>superfood which offers more vitamins and minerals than white table </a:t>
            </a:r>
            <a:r>
              <a:rPr lang="en-IN" sz="1200" dirty="0" smtClean="0">
                <a:latin typeface="Cambria" panose="02040503050406030204" pitchFamily="18" charset="0"/>
              </a:rPr>
              <a:t>sugar.</a:t>
            </a:r>
          </a:p>
          <a:p>
            <a:pPr marL="228600" indent="-228600">
              <a:buAutoNum type="arabicPeriod"/>
            </a:pPr>
            <a:r>
              <a:rPr lang="en-US" sz="1200" dirty="0">
                <a:latin typeface="Cambria" panose="02040503050406030204" pitchFamily="18" charset="0"/>
              </a:rPr>
              <a:t>Less Fructose</a:t>
            </a:r>
            <a:endParaRPr lang="en-US" sz="1200" dirty="0" smtClean="0">
              <a:latin typeface="Cambria" panose="02040503050406030204" pitchFamily="18" charset="0"/>
            </a:endParaRPr>
          </a:p>
        </p:txBody>
      </p:sp>
      <p:sp>
        <p:nvSpPr>
          <p:cNvPr id="54" name="TextBox 53"/>
          <p:cNvSpPr txBox="1"/>
          <p:nvPr/>
        </p:nvSpPr>
        <p:spPr>
          <a:xfrm>
            <a:off x="7242405" y="3895445"/>
            <a:ext cx="2147316" cy="338554"/>
          </a:xfrm>
          <a:prstGeom prst="rect">
            <a:avLst/>
          </a:prstGeom>
          <a:noFill/>
        </p:spPr>
        <p:txBody>
          <a:bodyPr wrap="square" rtlCol="0">
            <a:spAutoFit/>
          </a:bodyPr>
          <a:lstStyle/>
          <a:p>
            <a:r>
              <a:rPr lang="en-US" sz="1600" dirty="0">
                <a:solidFill>
                  <a:schemeClr val="accent2">
                    <a:lumMod val="75000"/>
                  </a:schemeClr>
                </a:solidFill>
                <a:latin typeface="Cambria" panose="02040503050406030204" pitchFamily="18" charset="0"/>
              </a:rPr>
              <a:t>Well Being Organic</a:t>
            </a:r>
            <a:endParaRPr lang="en-IN" sz="1600" dirty="0">
              <a:solidFill>
                <a:schemeClr val="accent2">
                  <a:lumMod val="75000"/>
                </a:schemeClr>
              </a:solidFill>
              <a:latin typeface="Cambria" panose="02040503050406030204" pitchFamily="18" charset="0"/>
            </a:endParaRPr>
          </a:p>
        </p:txBody>
      </p:sp>
      <p:sp>
        <p:nvSpPr>
          <p:cNvPr id="55" name="TextBox 54"/>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Reduced Sugar Products</a:t>
            </a:r>
          </a:p>
        </p:txBody>
      </p:sp>
      <p:sp>
        <p:nvSpPr>
          <p:cNvPr id="4" name="Rounded Rectangle 3"/>
          <p:cNvSpPr/>
          <p:nvPr/>
        </p:nvSpPr>
        <p:spPr>
          <a:xfrm>
            <a:off x="4709347" y="453977"/>
            <a:ext cx="2834495" cy="391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Cambria" panose="02040503050406030204" pitchFamily="18" charset="0"/>
              </a:rPr>
              <a:t>Products  Range</a:t>
            </a:r>
            <a:endParaRPr lang="en-IN" sz="2200" dirty="0">
              <a:latin typeface="Cambria" panose="02040503050406030204" pitchFamily="18" charset="0"/>
            </a:endParaRPr>
          </a:p>
        </p:txBody>
      </p:sp>
      <p:pic>
        <p:nvPicPr>
          <p:cNvPr id="43" name="Picture 42" descr="Nestlé Debuts New Low-Sugar Chocolate Made Using Sugar Reduction Technology"/>
          <p:cNvPicPr>
            <a:picLocks noChangeAspect="1" noChangeArrowheads="1"/>
          </p:cNvPicPr>
          <p:nvPr/>
        </p:nvPicPr>
        <p:blipFill>
          <a:blip r:embed="rId8" cstate="print"/>
          <a:srcRect l="10128" r="12903"/>
          <a:stretch>
            <a:fillRect/>
          </a:stretch>
        </p:blipFill>
        <p:spPr bwMode="auto">
          <a:xfrm>
            <a:off x="3971595" y="1613532"/>
            <a:ext cx="1227992" cy="870414"/>
          </a:xfrm>
          <a:prstGeom prst="roundRect">
            <a:avLst/>
          </a:prstGeom>
          <a:noFill/>
        </p:spPr>
      </p:pic>
      <p:pic>
        <p:nvPicPr>
          <p:cNvPr id="49" name="landingImage" descr="Pillsbury Moist Supreme Reduced Sugar Classic Yellow Cake Mix, 18.25-Ounce Boxes (Pack of 12)"/>
          <p:cNvPicPr>
            <a:picLocks noChangeAspect="1" noChangeArrowheads="1"/>
          </p:cNvPicPr>
          <p:nvPr/>
        </p:nvPicPr>
        <p:blipFill>
          <a:blip r:embed="rId9" cstate="print"/>
          <a:srcRect/>
          <a:stretch>
            <a:fillRect/>
          </a:stretch>
        </p:blipFill>
        <p:spPr bwMode="auto">
          <a:xfrm>
            <a:off x="4231350" y="2987894"/>
            <a:ext cx="684000" cy="989759"/>
          </a:xfrm>
          <a:prstGeom prst="rect">
            <a:avLst/>
          </a:prstGeom>
          <a:noFill/>
        </p:spPr>
      </p:pic>
      <p:pic>
        <p:nvPicPr>
          <p:cNvPr id="57" name="Picture 56"/>
          <p:cNvPicPr>
            <a:picLocks noChangeAspect="1" noChangeArrowheads="1"/>
          </p:cNvPicPr>
          <p:nvPr/>
        </p:nvPicPr>
        <p:blipFill>
          <a:blip r:embed="rId10" cstate="print"/>
          <a:srcRect/>
          <a:stretch>
            <a:fillRect/>
          </a:stretch>
        </p:blipFill>
        <p:spPr bwMode="auto">
          <a:xfrm>
            <a:off x="4040029" y="4388828"/>
            <a:ext cx="872020" cy="565395"/>
          </a:xfrm>
          <a:prstGeom prst="rect">
            <a:avLst/>
          </a:prstGeom>
          <a:noFill/>
          <a:ln w="1">
            <a:noFill/>
            <a:miter lim="800000"/>
            <a:headEnd/>
            <a:tailEnd type="none" w="med" len="med"/>
          </a:ln>
          <a:effectLst/>
        </p:spPr>
      </p:pic>
      <p:sp>
        <p:nvSpPr>
          <p:cNvPr id="60" name="TextBox 59"/>
          <p:cNvSpPr txBox="1"/>
          <p:nvPr/>
        </p:nvSpPr>
        <p:spPr>
          <a:xfrm>
            <a:off x="3608712" y="4064722"/>
            <a:ext cx="2162813"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WILKIN AND SONS </a:t>
            </a:r>
            <a:endParaRPr lang="en-IN" sz="1600" dirty="0">
              <a:solidFill>
                <a:schemeClr val="accent2">
                  <a:lumMod val="75000"/>
                </a:schemeClr>
              </a:solidFill>
              <a:latin typeface="Cambria" panose="02040503050406030204" pitchFamily="18" charset="0"/>
            </a:endParaRPr>
          </a:p>
        </p:txBody>
      </p:sp>
      <p:pic>
        <p:nvPicPr>
          <p:cNvPr id="62" name="Picture 61" descr="No Sugar Added Fudge Brownie Chocolate Chip"/>
          <p:cNvPicPr>
            <a:picLocks noChangeAspect="1" noChangeArrowheads="1"/>
          </p:cNvPicPr>
          <p:nvPr/>
        </p:nvPicPr>
        <p:blipFill>
          <a:blip r:embed="rId11" cstate="print"/>
          <a:srcRect l="5882" t="8583" r="7487" b="12259"/>
          <a:stretch>
            <a:fillRect/>
          </a:stretch>
        </p:blipFill>
        <p:spPr bwMode="auto">
          <a:xfrm>
            <a:off x="7334917" y="1295230"/>
            <a:ext cx="1030001" cy="527716"/>
          </a:xfrm>
          <a:prstGeom prst="rect">
            <a:avLst/>
          </a:prstGeom>
          <a:noFill/>
        </p:spPr>
      </p:pic>
      <p:pic>
        <p:nvPicPr>
          <p:cNvPr id="63" name="Picture 62" descr="No Sugar Added Fudge Striped Shortbread"/>
          <p:cNvPicPr>
            <a:picLocks noChangeAspect="1" noChangeArrowheads="1"/>
          </p:cNvPicPr>
          <p:nvPr/>
        </p:nvPicPr>
        <p:blipFill>
          <a:blip r:embed="rId12" cstate="print"/>
          <a:srcRect l="7069" t="8227" r="8176" b="12087"/>
          <a:stretch>
            <a:fillRect/>
          </a:stretch>
        </p:blipFill>
        <p:spPr bwMode="auto">
          <a:xfrm>
            <a:off x="7242405" y="1716896"/>
            <a:ext cx="1173128" cy="618100"/>
          </a:xfrm>
          <a:prstGeom prst="rect">
            <a:avLst/>
          </a:prstGeom>
          <a:noFill/>
        </p:spPr>
      </p:pic>
      <p:pic>
        <p:nvPicPr>
          <p:cNvPr id="64" name="Picture 63" descr="Sweet’n tasty tutti-frutti mints"/>
          <p:cNvPicPr>
            <a:picLocks noChangeAspect="1" noChangeArrowheads="1"/>
          </p:cNvPicPr>
          <p:nvPr/>
        </p:nvPicPr>
        <p:blipFill>
          <a:blip r:embed="rId13" cstate="print"/>
          <a:srcRect/>
          <a:stretch>
            <a:fillRect/>
          </a:stretch>
        </p:blipFill>
        <p:spPr bwMode="auto">
          <a:xfrm>
            <a:off x="7399501" y="2804152"/>
            <a:ext cx="1002630" cy="751133"/>
          </a:xfrm>
          <a:prstGeom prst="rect">
            <a:avLst/>
          </a:prstGeom>
          <a:noFill/>
        </p:spPr>
      </p:pic>
      <p:pic>
        <p:nvPicPr>
          <p:cNvPr id="65" name="landingImage" descr="Palm Culture - Unrefined Coconut Sugar - 250g - Wellbeing Organic"/>
          <p:cNvPicPr>
            <a:picLocks noChangeAspect="1" noChangeArrowheads="1"/>
          </p:cNvPicPr>
          <p:nvPr/>
        </p:nvPicPr>
        <p:blipFill>
          <a:blip r:embed="rId14" cstate="print"/>
          <a:srcRect/>
          <a:stretch>
            <a:fillRect/>
          </a:stretch>
        </p:blipFill>
        <p:spPr bwMode="auto">
          <a:xfrm>
            <a:off x="7626038" y="4210044"/>
            <a:ext cx="792000" cy="792000"/>
          </a:xfrm>
          <a:prstGeom prst="rect">
            <a:avLst/>
          </a:prstGeom>
          <a:noFill/>
        </p:spPr>
      </p:pic>
    </p:spTree>
    <p:extLst>
      <p:ext uri="{BB962C8B-B14F-4D97-AF65-F5344CB8AC3E}">
        <p14:creationId xmlns:p14="http://schemas.microsoft.com/office/powerpoint/2010/main" val="1391715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3" y="122918"/>
            <a:ext cx="8901113" cy="338554"/>
          </a:xfrm>
          <a:prstGeom prst="rect">
            <a:avLst/>
          </a:prstGeom>
          <a:noFill/>
          <a:ln w="9525">
            <a:noFill/>
            <a:miter lim="800000"/>
            <a:headEnd/>
            <a:tailEnd/>
          </a:ln>
        </p:spPr>
        <p:txBody>
          <a:bodyPr anchor="b">
            <a:spAutoFit/>
          </a:bodyPr>
          <a:lstStyle/>
          <a:p>
            <a:r>
              <a:rPr lang="en-US" sz="1600" i="1" dirty="0" smtClean="0">
                <a:latin typeface="Arial" charset="0"/>
              </a:rPr>
              <a:t>Table of Contents</a:t>
            </a:r>
            <a:endParaRPr lang="en-US" sz="1600" i="1" dirty="0">
              <a:latin typeface="Arial" charset="0"/>
            </a:endParaRPr>
          </a:p>
        </p:txBody>
      </p:sp>
      <p:sp>
        <p:nvSpPr>
          <p:cNvPr id="4" name="TextBox 31"/>
          <p:cNvSpPr txBox="1">
            <a:spLocks noChangeArrowheads="1"/>
          </p:cNvSpPr>
          <p:nvPr/>
        </p:nvSpPr>
        <p:spPr bwMode="auto">
          <a:xfrm>
            <a:off x="369922" y="461472"/>
            <a:ext cx="11544987" cy="5968301"/>
          </a:xfrm>
          <a:prstGeom prst="rect">
            <a:avLst/>
          </a:prstGeom>
          <a:noFill/>
          <a:ln w="9525">
            <a:noFill/>
            <a:miter lim="800000"/>
            <a:headEnd/>
            <a:tailEnd/>
          </a:ln>
        </p:spPr>
        <p:txBody>
          <a:bodyPr wrap="square">
            <a:spAutoFit/>
          </a:bodyPr>
          <a:lstStyle/>
          <a:p>
            <a:pPr algn="just">
              <a:lnSpc>
                <a:spcPct val="150000"/>
              </a:lnSpc>
              <a:spcAft>
                <a:spcPts val="200"/>
              </a:spcAft>
              <a:defRPr/>
            </a:pPr>
            <a:r>
              <a:rPr lang="en-US" sz="1200" b="1" dirty="0">
                <a:latin typeface="Cambria" panose="02040503050406030204" pitchFamily="18" charset="0"/>
                <a:ea typeface="Cambria" panose="02040503050406030204" pitchFamily="18" charset="0"/>
                <a:cs typeface="Arial" pitchFamily="34" charset="0"/>
              </a:rPr>
              <a:t>Objective, Scope and Methodology</a:t>
            </a:r>
          </a:p>
          <a:p>
            <a:pPr algn="just">
              <a:lnSpc>
                <a:spcPct val="150000"/>
              </a:lnSpc>
              <a:spcAft>
                <a:spcPts val="200"/>
              </a:spcAft>
              <a:defRPr/>
            </a:pPr>
            <a:r>
              <a:rPr lang="en-US" sz="1200" b="1" dirty="0" smtClean="0">
                <a:latin typeface="Cambria" panose="02040503050406030204" pitchFamily="18" charset="0"/>
                <a:ea typeface="Cambria" panose="02040503050406030204" pitchFamily="18" charset="0"/>
                <a:cs typeface="Arial" pitchFamily="34" charset="0"/>
              </a:rPr>
              <a:t>Overall Observations:</a:t>
            </a:r>
          </a:p>
          <a:p>
            <a:pPr algn="just">
              <a:lnSpc>
                <a:spcPct val="150000"/>
              </a:lnSpc>
              <a:spcAft>
                <a:spcPts val="200"/>
              </a:spcAft>
              <a:defRPr/>
            </a:pPr>
            <a:r>
              <a:rPr lang="en-US" sz="1200" b="1" dirty="0" smtClean="0">
                <a:latin typeface="Cambria" panose="02040503050406030204" pitchFamily="18" charset="0"/>
                <a:ea typeface="Cambria" panose="02040503050406030204" pitchFamily="18" charset="0"/>
                <a:cs typeface="Arial" pitchFamily="34" charset="0"/>
              </a:rPr>
              <a:t>	Quick Sneak Peek</a:t>
            </a:r>
          </a:p>
          <a:p>
            <a:pPr algn="just">
              <a:lnSpc>
                <a:spcPct val="150000"/>
              </a:lnSpc>
              <a:spcAft>
                <a:spcPts val="200"/>
              </a:spcAft>
              <a:defRPr/>
            </a:pPr>
            <a:r>
              <a:rPr lang="en-US" sz="1200" b="1" dirty="0">
                <a:latin typeface="Cambria" panose="02040503050406030204" pitchFamily="18" charset="0"/>
                <a:ea typeface="Cambria" panose="02040503050406030204" pitchFamily="18" charset="0"/>
                <a:cs typeface="Arial" pitchFamily="34" charset="0"/>
              </a:rPr>
              <a:t>	</a:t>
            </a:r>
            <a:r>
              <a:rPr lang="en-US" sz="1200" b="1" dirty="0" smtClean="0">
                <a:latin typeface="Cambria" panose="02040503050406030204" pitchFamily="18" charset="0"/>
                <a:ea typeface="Cambria" panose="02040503050406030204" pitchFamily="18" charset="0"/>
                <a:cs typeface="Arial" pitchFamily="34" charset="0"/>
              </a:rPr>
              <a:t>Global Activity</a:t>
            </a:r>
          </a:p>
          <a:p>
            <a:pPr algn="just">
              <a:lnSpc>
                <a:spcPct val="150000"/>
              </a:lnSpc>
              <a:spcAft>
                <a:spcPts val="200"/>
              </a:spcAft>
              <a:defRPr/>
            </a:pPr>
            <a:r>
              <a:rPr lang="en-US" sz="1200" b="1" dirty="0">
                <a:latin typeface="Cambria" panose="02040503050406030204" pitchFamily="18" charset="0"/>
                <a:ea typeface="Cambria" panose="02040503050406030204" pitchFamily="18" charset="0"/>
                <a:cs typeface="Arial" pitchFamily="34" charset="0"/>
              </a:rPr>
              <a:t>	</a:t>
            </a:r>
            <a:r>
              <a:rPr lang="en-US" sz="1200" b="1" dirty="0" smtClean="0">
                <a:latin typeface="Cambria" panose="02040503050406030204" pitchFamily="18" charset="0"/>
                <a:ea typeface="Cambria" panose="02040503050406030204" pitchFamily="18" charset="0"/>
                <a:cs typeface="Arial" pitchFamily="34" charset="0"/>
              </a:rPr>
              <a:t>IP Trend based on Priority, Application &amp; Publication Year</a:t>
            </a:r>
          </a:p>
          <a:p>
            <a:pPr algn="just">
              <a:lnSpc>
                <a:spcPct val="150000"/>
              </a:lnSpc>
              <a:spcAft>
                <a:spcPts val="200"/>
              </a:spcAft>
              <a:defRPr/>
            </a:pPr>
            <a:r>
              <a:rPr lang="en-US" sz="1200" b="1" dirty="0">
                <a:latin typeface="Cambria" panose="02040503050406030204" pitchFamily="18" charset="0"/>
                <a:ea typeface="Cambria" panose="02040503050406030204" pitchFamily="18" charset="0"/>
                <a:cs typeface="Arial" pitchFamily="34" charset="0"/>
              </a:rPr>
              <a:t>	Geographical Activity- Priority </a:t>
            </a:r>
            <a:r>
              <a:rPr lang="en-US" sz="1200" b="1" dirty="0" smtClean="0">
                <a:latin typeface="Cambria" panose="02040503050406030204" pitchFamily="18" charset="0"/>
                <a:ea typeface="Cambria" panose="02040503050406030204" pitchFamily="18" charset="0"/>
                <a:cs typeface="Arial" pitchFamily="34" charset="0"/>
              </a:rPr>
              <a:t>Filings</a:t>
            </a:r>
          </a:p>
          <a:p>
            <a:pPr algn="just">
              <a:lnSpc>
                <a:spcPct val="150000"/>
              </a:lnSpc>
              <a:spcAft>
                <a:spcPts val="200"/>
              </a:spcAft>
              <a:defRPr/>
            </a:pPr>
            <a:r>
              <a:rPr lang="en-US" altLang="en-US" sz="1200" b="1" dirty="0">
                <a:solidFill>
                  <a:schemeClr val="accent2">
                    <a:lumMod val="75000"/>
                  </a:schemeClr>
                </a:solidFill>
                <a:latin typeface="Cambria" panose="02040503050406030204" pitchFamily="18" charset="0"/>
                <a:ea typeface="Cambria" panose="02040503050406030204" pitchFamily="18" charset="0"/>
                <a:cs typeface="Arial" pitchFamily="34" charset="0"/>
              </a:rPr>
              <a:t>	</a:t>
            </a:r>
            <a:r>
              <a:rPr lang="en-US" altLang="en-US" sz="1100" dirty="0" smtClean="0">
                <a:solidFill>
                  <a:schemeClr val="accent2">
                    <a:lumMod val="75000"/>
                  </a:schemeClr>
                </a:solidFill>
                <a:latin typeface="Cambria" panose="02040503050406030204" pitchFamily="18" charset="0"/>
                <a:ea typeface="Cambria" panose="02040503050406030204" pitchFamily="18" charset="0"/>
              </a:rPr>
              <a:t>Salt/Sugar</a:t>
            </a:r>
            <a:r>
              <a:rPr lang="en-US" altLang="en-US" sz="1100" dirty="0">
                <a:solidFill>
                  <a:schemeClr val="accent2">
                    <a:lumMod val="75000"/>
                  </a:schemeClr>
                </a:solidFill>
                <a:latin typeface="Cambria" panose="02040503050406030204" pitchFamily="18" charset="0"/>
                <a:ea typeface="Cambria" panose="02040503050406030204" pitchFamily="18" charset="0"/>
              </a:rPr>
              <a:t>– </a:t>
            </a:r>
            <a:r>
              <a:rPr lang="en-US" altLang="en-US" sz="1100" dirty="0">
                <a:latin typeface="Cambria" panose="02040503050406030204" pitchFamily="18" charset="0"/>
                <a:ea typeface="Cambria" panose="02040503050406030204" pitchFamily="18" charset="0"/>
              </a:rPr>
              <a:t>Application Areas Focused in </a:t>
            </a:r>
            <a:r>
              <a:rPr lang="en-US" altLang="en-US" sz="1100" dirty="0" smtClean="0">
                <a:latin typeface="Cambria" panose="02040503050406030204" pitchFamily="18" charset="0"/>
                <a:ea typeface="Cambria" panose="02040503050406030204" pitchFamily="18" charset="0"/>
              </a:rPr>
              <a:t>Patents</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sz="1100" dirty="0">
                <a:latin typeface="Cambria" panose="02040503050406030204" pitchFamily="18" charset="0"/>
                <a:ea typeface="Cambria" panose="02040503050406030204" pitchFamily="18" charset="0"/>
              </a:rPr>
              <a:t>Overall Problems Associated with Increased Salt and Sugar Content In </a:t>
            </a:r>
            <a:r>
              <a:rPr lang="en-US" sz="1100" dirty="0" smtClean="0">
                <a:latin typeface="Cambria" panose="02040503050406030204" pitchFamily="18" charset="0"/>
                <a:ea typeface="Cambria" panose="02040503050406030204" pitchFamily="18" charset="0"/>
              </a:rPr>
              <a:t>Confectionary</a:t>
            </a:r>
          </a:p>
          <a:p>
            <a:pPr algn="just">
              <a:lnSpc>
                <a:spcPct val="150000"/>
              </a:lnSpc>
              <a:spcAft>
                <a:spcPts val="200"/>
              </a:spcAft>
              <a:defRPr/>
            </a:pPr>
            <a:r>
              <a:rPr lang="en-US" sz="1100" dirty="0">
                <a:latin typeface="Cambria" panose="02040503050406030204" pitchFamily="18" charset="0"/>
                <a:ea typeface="Cambria" panose="02040503050406030204" pitchFamily="18" charset="0"/>
              </a:rPr>
              <a:t>	Problems &amp; Solutions Associated with Increased Sugar </a:t>
            </a:r>
            <a:r>
              <a:rPr lang="en-US" sz="1100" dirty="0" smtClean="0">
                <a:latin typeface="Cambria" panose="02040503050406030204" pitchFamily="18" charset="0"/>
                <a:ea typeface="Cambria" panose="02040503050406030204" pitchFamily="18" charset="0"/>
              </a:rPr>
              <a:t>Content </a:t>
            </a:r>
            <a:r>
              <a:rPr lang="en-US" sz="1100" dirty="0" smtClean="0">
                <a:latin typeface="Cambria" panose="02040503050406030204" pitchFamily="18" charset="0"/>
                <a:ea typeface="Cambria" panose="02040503050406030204" pitchFamily="18" charset="0"/>
                <a:cs typeface="Arial" pitchFamily="34" charset="0"/>
              </a:rPr>
              <a:t> </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altLang="en-US" sz="1100" dirty="0">
                <a:latin typeface="Cambria" panose="02040503050406030204" pitchFamily="18" charset="0"/>
                <a:ea typeface="Cambria" panose="02040503050406030204" pitchFamily="18" charset="0"/>
              </a:rPr>
              <a:t>Leading Assignee- Sugar </a:t>
            </a:r>
            <a:r>
              <a:rPr lang="en-US" altLang="en-US" sz="1100" dirty="0" smtClean="0">
                <a:latin typeface="Cambria" panose="02040503050406030204" pitchFamily="18" charset="0"/>
                <a:ea typeface="Cambria" panose="02040503050406030204" pitchFamily="18" charset="0"/>
              </a:rPr>
              <a:t>Reduction</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altLang="en-US" sz="1100" dirty="0">
                <a:latin typeface="Cambria" panose="02040503050406030204" pitchFamily="18" charset="0"/>
                <a:ea typeface="Cambria" panose="02040503050406030204" pitchFamily="18" charset="0"/>
              </a:rPr>
              <a:t>Leading Universities/Institutions- Sugar </a:t>
            </a:r>
            <a:r>
              <a:rPr lang="en-US" altLang="en-US" sz="1100" dirty="0" smtClean="0">
                <a:latin typeface="Cambria" panose="02040503050406030204" pitchFamily="18" charset="0"/>
                <a:ea typeface="Cambria" panose="02040503050406030204" pitchFamily="18" charset="0"/>
              </a:rPr>
              <a:t>Reduction</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sz="1100" dirty="0" smtClean="0">
                <a:latin typeface="Cambria" panose="02040503050406030204" pitchFamily="18" charset="0"/>
                <a:ea typeface="Cambria" panose="02040503050406030204" pitchFamily="18" charset="0"/>
                <a:cs typeface="Arial" pitchFamily="34" charset="0"/>
              </a:rPr>
              <a:t>Reduced Sugar Products</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sz="1100" dirty="0" smtClean="0">
                <a:latin typeface="Cambria" panose="02040503050406030204" pitchFamily="18" charset="0"/>
                <a:ea typeface="Cambria" panose="02040503050406030204" pitchFamily="18" charset="0"/>
              </a:rPr>
              <a:t>Problems </a:t>
            </a:r>
            <a:r>
              <a:rPr lang="en-US" sz="1100" dirty="0">
                <a:latin typeface="Cambria" panose="02040503050406030204" pitchFamily="18" charset="0"/>
                <a:ea typeface="Cambria" panose="02040503050406030204" pitchFamily="18" charset="0"/>
              </a:rPr>
              <a:t>&amp; Solutions Associated with Increased Salt </a:t>
            </a:r>
            <a:r>
              <a:rPr lang="en-US" sz="1100" dirty="0" smtClean="0">
                <a:latin typeface="Cambria" panose="02040503050406030204" pitchFamily="18" charset="0"/>
                <a:ea typeface="Cambria" panose="02040503050406030204" pitchFamily="18" charset="0"/>
              </a:rPr>
              <a:t>Content</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altLang="en-US" sz="1100" dirty="0">
                <a:latin typeface="Cambria" panose="02040503050406030204" pitchFamily="18" charset="0"/>
                <a:ea typeface="Cambria" panose="02040503050406030204" pitchFamily="18" charset="0"/>
              </a:rPr>
              <a:t>Leading Assignee- Salt </a:t>
            </a:r>
            <a:r>
              <a:rPr lang="en-US" altLang="en-US" sz="1100" dirty="0" smtClean="0">
                <a:latin typeface="Cambria" panose="02040503050406030204" pitchFamily="18" charset="0"/>
                <a:ea typeface="Cambria" panose="02040503050406030204" pitchFamily="18" charset="0"/>
              </a:rPr>
              <a:t>Reduction</a:t>
            </a:r>
            <a:endParaRPr lang="en-US" sz="1100" dirty="0" smtClean="0">
              <a:latin typeface="Cambria" panose="02040503050406030204" pitchFamily="18" charset="0"/>
              <a:ea typeface="Cambria" panose="02040503050406030204" pitchFamily="18" charset="0"/>
              <a:cs typeface="Arial" pitchFamily="34" charset="0"/>
            </a:endParaRPr>
          </a:p>
          <a:p>
            <a:pPr algn="just">
              <a:lnSpc>
                <a:spcPct val="150000"/>
              </a:lnSpc>
              <a:spcAft>
                <a:spcPts val="200"/>
              </a:spcAft>
              <a:defRPr/>
            </a:pPr>
            <a:r>
              <a:rPr lang="en-US" sz="1100" dirty="0" smtClean="0">
                <a:latin typeface="Cambria" panose="02040503050406030204" pitchFamily="18" charset="0"/>
                <a:ea typeface="Cambria" panose="02040503050406030204" pitchFamily="18" charset="0"/>
                <a:cs typeface="Arial" pitchFamily="34" charset="0"/>
              </a:rPr>
              <a:t>	</a:t>
            </a:r>
            <a:r>
              <a:rPr lang="en-US" sz="1100" dirty="0">
                <a:latin typeface="Cambria" panose="02040503050406030204" pitchFamily="18" charset="0"/>
                <a:ea typeface="Cambria" panose="02040503050406030204" pitchFamily="18" charset="0"/>
                <a:cs typeface="Arial" pitchFamily="34" charset="0"/>
              </a:rPr>
              <a:t>Reduced </a:t>
            </a:r>
            <a:r>
              <a:rPr lang="en-US" sz="1100" dirty="0" smtClean="0">
                <a:latin typeface="Cambria" panose="02040503050406030204" pitchFamily="18" charset="0"/>
                <a:ea typeface="Cambria" panose="02040503050406030204" pitchFamily="18" charset="0"/>
                <a:cs typeface="Arial" pitchFamily="34" charset="0"/>
              </a:rPr>
              <a:t>Salt Products</a:t>
            </a:r>
          </a:p>
          <a:p>
            <a:pPr algn="just">
              <a:lnSpc>
                <a:spcPct val="150000"/>
              </a:lnSpc>
              <a:spcAft>
                <a:spcPts val="200"/>
              </a:spcAft>
              <a:defRPr/>
            </a:pPr>
            <a:r>
              <a:rPr lang="en-US" sz="1100" dirty="0">
                <a:latin typeface="Cambria" panose="02040503050406030204" pitchFamily="18" charset="0"/>
                <a:ea typeface="Cambria" panose="02040503050406030204" pitchFamily="18" charset="0"/>
                <a:cs typeface="Arial" pitchFamily="34" charset="0"/>
              </a:rPr>
              <a:t>	</a:t>
            </a:r>
            <a:r>
              <a:rPr lang="en-US" sz="1100" dirty="0" smtClean="0">
                <a:latin typeface="Cambria" panose="02040503050406030204" pitchFamily="18" charset="0"/>
                <a:ea typeface="Cambria" panose="02040503050406030204" pitchFamily="18" charset="0"/>
                <a:cs typeface="Arial" pitchFamily="34" charset="0"/>
              </a:rPr>
              <a:t>Recommendations by WHO</a:t>
            </a:r>
          </a:p>
          <a:p>
            <a:pPr algn="just">
              <a:lnSpc>
                <a:spcPct val="150000"/>
              </a:lnSpc>
              <a:spcAft>
                <a:spcPts val="200"/>
              </a:spcAft>
              <a:defRPr/>
            </a:pPr>
            <a:r>
              <a:rPr lang="en-US" sz="1200" b="1" dirty="0" smtClean="0">
                <a:latin typeface="Cambria" panose="02040503050406030204" pitchFamily="18" charset="0"/>
                <a:ea typeface="Cambria" panose="02040503050406030204" pitchFamily="18" charset="0"/>
                <a:cs typeface="Arial" pitchFamily="34" charset="0"/>
              </a:rPr>
              <a:t>Appendix-1</a:t>
            </a:r>
          </a:p>
          <a:p>
            <a:pPr algn="just">
              <a:lnSpc>
                <a:spcPct val="150000"/>
              </a:lnSpc>
              <a:spcAft>
                <a:spcPts val="200"/>
              </a:spcAft>
              <a:defRPr/>
            </a:pPr>
            <a:r>
              <a:rPr lang="en-US" sz="1200" b="1" dirty="0" smtClean="0">
                <a:latin typeface="Cambria" panose="02040503050406030204" pitchFamily="18" charset="0"/>
                <a:ea typeface="Cambria" panose="02040503050406030204" pitchFamily="18" charset="0"/>
                <a:cs typeface="Arial" pitchFamily="34" charset="0"/>
              </a:rPr>
              <a:t>Appendix-2</a:t>
            </a:r>
          </a:p>
          <a:p>
            <a:pPr algn="just">
              <a:lnSpc>
                <a:spcPct val="150000"/>
              </a:lnSpc>
              <a:spcAft>
                <a:spcPts val="200"/>
              </a:spcAft>
              <a:defRPr/>
            </a:pPr>
            <a:r>
              <a:rPr lang="en-US" sz="1200" b="1" dirty="0" smtClean="0">
                <a:latin typeface="Cambria" panose="02040503050406030204" pitchFamily="18" charset="0"/>
                <a:ea typeface="Cambria" panose="02040503050406030204" pitchFamily="18" charset="0"/>
                <a:cs typeface="Arial" pitchFamily="34" charset="0"/>
              </a:rPr>
              <a:t>Disclaimer</a:t>
            </a:r>
            <a:endParaRPr lang="en-US" sz="1000" dirty="0" smtClean="0">
              <a:latin typeface="Cambria" panose="02040503050406030204" pitchFamily="18" charset="0"/>
              <a:ea typeface="Cambria" panose="02040503050406030204" pitchFamily="18" charset="0"/>
              <a:cs typeface="Arial" panose="020B0604020202020204" pitchFamily="34" charset="0"/>
            </a:endParaRPr>
          </a:p>
          <a:p>
            <a:pPr algn="just">
              <a:spcAft>
                <a:spcPts val="200"/>
              </a:spcAft>
              <a:defRPr/>
            </a:pPr>
            <a:r>
              <a:rPr lang="en-IN" sz="1000" dirty="0" smtClean="0">
                <a:latin typeface="Arial" panose="020B0604020202020204" pitchFamily="34" charset="0"/>
                <a:cs typeface="Arial" panose="020B0604020202020204" pitchFamily="34" charset="0"/>
              </a:rPr>
              <a:t>	</a:t>
            </a:r>
          </a:p>
          <a:p>
            <a:pPr algn="just">
              <a:spcAft>
                <a:spcPts val="200"/>
              </a:spcAft>
              <a:defRPr/>
            </a:pPr>
            <a:r>
              <a:rPr lang="en-IN" sz="1000" dirty="0" smtClean="0">
                <a:latin typeface="Arial" panose="020B0604020202020204" pitchFamily="34" charset="0"/>
                <a:cs typeface="Arial" panose="020B0604020202020204" pitchFamily="34" charset="0"/>
              </a:rPr>
              <a:t>	</a:t>
            </a:r>
            <a:r>
              <a:rPr lang="en-US" sz="1000" b="1" dirty="0" smtClean="0">
                <a:latin typeface="Arial" panose="020B0604020202020204" pitchFamily="34" charset="0"/>
                <a:cs typeface="Arial" panose="020B0604020202020204" pitchFamily="34" charset="0"/>
              </a:rPr>
              <a:t> </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97977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p:nvPr>
            <p:extLst/>
          </p:nvPr>
        </p:nvGraphicFramePr>
        <p:xfrm>
          <a:off x="1541418" y="614649"/>
          <a:ext cx="9109166" cy="5302826"/>
        </p:xfrm>
        <a:graphic>
          <a:graphicData uri="http://schemas.openxmlformats.org/drawingml/2006/chart">
            <c:chart xmlns:c="http://schemas.openxmlformats.org/drawingml/2006/chart" xmlns:r="http://schemas.openxmlformats.org/officeDocument/2006/relationships" r:id="rId2"/>
          </a:graphicData>
        </a:graphic>
      </p:graphicFrame>
      <p:grpSp>
        <p:nvGrpSpPr>
          <p:cNvPr id="27" name="Group 26"/>
          <p:cNvGrpSpPr/>
          <p:nvPr/>
        </p:nvGrpSpPr>
        <p:grpSpPr>
          <a:xfrm>
            <a:off x="2989838" y="653720"/>
            <a:ext cx="6212326" cy="5211774"/>
            <a:chOff x="3648076" y="1385889"/>
            <a:chExt cx="4895849" cy="4086223"/>
          </a:xfrm>
        </p:grpSpPr>
        <p:sp>
          <p:nvSpPr>
            <p:cNvPr id="28" name="Freeform 27"/>
            <p:cNvSpPr/>
            <p:nvPr/>
          </p:nvSpPr>
          <p:spPr>
            <a:xfrm>
              <a:off x="3648076" y="1385889"/>
              <a:ext cx="4895849" cy="4086223"/>
            </a:xfrm>
            <a:custGeom>
              <a:avLst/>
              <a:gdLst>
                <a:gd name="connsiteX0" fmla="*/ 1128329 w 4895849"/>
                <a:gd name="connsiteY0" fmla="*/ 0 h 4086223"/>
                <a:gd name="connsiteX1" fmla="*/ 3767520 w 4895849"/>
                <a:gd name="connsiteY1" fmla="*/ 0 h 4086223"/>
                <a:gd name="connsiteX2" fmla="*/ 4895849 w 4895849"/>
                <a:gd name="connsiteY2" fmla="*/ 2043112 h 4086223"/>
                <a:gd name="connsiteX3" fmla="*/ 3767520 w 4895849"/>
                <a:gd name="connsiteY3" fmla="*/ 4086223 h 4086223"/>
                <a:gd name="connsiteX4" fmla="*/ 1128329 w 4895849"/>
                <a:gd name="connsiteY4" fmla="*/ 4086223 h 4086223"/>
                <a:gd name="connsiteX5" fmla="*/ 0 w 4895849"/>
                <a:gd name="connsiteY5" fmla="*/ 2043112 h 4086223"/>
                <a:gd name="connsiteX6" fmla="*/ 1128329 w 4895849"/>
                <a:gd name="connsiteY6" fmla="*/ 0 h 4086223"/>
                <a:gd name="connsiteX7" fmla="*/ 1396972 w 4895849"/>
                <a:gd name="connsiteY7" fmla="*/ 415935 h 4086223"/>
                <a:gd name="connsiteX8" fmla="*/ 498347 w 4895849"/>
                <a:gd name="connsiteY8" fmla="*/ 2043112 h 4086223"/>
                <a:gd name="connsiteX9" fmla="*/ 1396972 w 4895849"/>
                <a:gd name="connsiteY9" fmla="*/ 3670288 h 4086223"/>
                <a:gd name="connsiteX10" fmla="*/ 3498878 w 4895849"/>
                <a:gd name="connsiteY10" fmla="*/ 3670288 h 4086223"/>
                <a:gd name="connsiteX11" fmla="*/ 4397503 w 4895849"/>
                <a:gd name="connsiteY11" fmla="*/ 2043112 h 4086223"/>
                <a:gd name="connsiteX12" fmla="*/ 3498878 w 4895849"/>
                <a:gd name="connsiteY12" fmla="*/ 415935 h 4086223"/>
                <a:gd name="connsiteX13" fmla="*/ 1396972 w 4895849"/>
                <a:gd name="connsiteY13" fmla="*/ 415935 h 40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5849" h="4086223">
                  <a:moveTo>
                    <a:pt x="1128329" y="0"/>
                  </a:moveTo>
                  <a:lnTo>
                    <a:pt x="3767520" y="0"/>
                  </a:lnTo>
                  <a:lnTo>
                    <a:pt x="4895849" y="2043112"/>
                  </a:lnTo>
                  <a:lnTo>
                    <a:pt x="3767520" y="4086223"/>
                  </a:lnTo>
                  <a:lnTo>
                    <a:pt x="1128329" y="4086223"/>
                  </a:lnTo>
                  <a:lnTo>
                    <a:pt x="0" y="2043112"/>
                  </a:lnTo>
                  <a:lnTo>
                    <a:pt x="1128329" y="0"/>
                  </a:lnTo>
                  <a:close/>
                  <a:moveTo>
                    <a:pt x="1396972" y="415935"/>
                  </a:moveTo>
                  <a:lnTo>
                    <a:pt x="498347" y="2043112"/>
                  </a:lnTo>
                  <a:lnTo>
                    <a:pt x="1396972" y="3670288"/>
                  </a:lnTo>
                  <a:lnTo>
                    <a:pt x="3498878" y="3670288"/>
                  </a:lnTo>
                  <a:lnTo>
                    <a:pt x="4397503" y="2043112"/>
                  </a:lnTo>
                  <a:lnTo>
                    <a:pt x="3498878" y="415935"/>
                  </a:lnTo>
                  <a:lnTo>
                    <a:pt x="1396972" y="4159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p:cNvSpPr/>
            <p:nvPr/>
          </p:nvSpPr>
          <p:spPr>
            <a:xfrm>
              <a:off x="4679333" y="2246608"/>
              <a:ext cx="2833334" cy="2364785"/>
            </a:xfrm>
            <a:custGeom>
              <a:avLst/>
              <a:gdLst>
                <a:gd name="connsiteX0" fmla="*/ 1128329 w 4895849"/>
                <a:gd name="connsiteY0" fmla="*/ 0 h 4086223"/>
                <a:gd name="connsiteX1" fmla="*/ 3767520 w 4895849"/>
                <a:gd name="connsiteY1" fmla="*/ 0 h 4086223"/>
                <a:gd name="connsiteX2" fmla="*/ 4895849 w 4895849"/>
                <a:gd name="connsiteY2" fmla="*/ 2043112 h 4086223"/>
                <a:gd name="connsiteX3" fmla="*/ 3767520 w 4895849"/>
                <a:gd name="connsiteY3" fmla="*/ 4086223 h 4086223"/>
                <a:gd name="connsiteX4" fmla="*/ 1128329 w 4895849"/>
                <a:gd name="connsiteY4" fmla="*/ 4086223 h 4086223"/>
                <a:gd name="connsiteX5" fmla="*/ 0 w 4895849"/>
                <a:gd name="connsiteY5" fmla="*/ 2043112 h 4086223"/>
                <a:gd name="connsiteX6" fmla="*/ 1128329 w 4895849"/>
                <a:gd name="connsiteY6" fmla="*/ 0 h 4086223"/>
                <a:gd name="connsiteX7" fmla="*/ 1396972 w 4895849"/>
                <a:gd name="connsiteY7" fmla="*/ 415935 h 4086223"/>
                <a:gd name="connsiteX8" fmla="*/ 498347 w 4895849"/>
                <a:gd name="connsiteY8" fmla="*/ 2043112 h 4086223"/>
                <a:gd name="connsiteX9" fmla="*/ 1396972 w 4895849"/>
                <a:gd name="connsiteY9" fmla="*/ 3670288 h 4086223"/>
                <a:gd name="connsiteX10" fmla="*/ 3498878 w 4895849"/>
                <a:gd name="connsiteY10" fmla="*/ 3670288 h 4086223"/>
                <a:gd name="connsiteX11" fmla="*/ 4397503 w 4895849"/>
                <a:gd name="connsiteY11" fmla="*/ 2043112 h 4086223"/>
                <a:gd name="connsiteX12" fmla="*/ 3498878 w 4895849"/>
                <a:gd name="connsiteY12" fmla="*/ 415935 h 4086223"/>
                <a:gd name="connsiteX13" fmla="*/ 1396972 w 4895849"/>
                <a:gd name="connsiteY13" fmla="*/ 415935 h 40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5849" h="4086223">
                  <a:moveTo>
                    <a:pt x="1128329" y="0"/>
                  </a:moveTo>
                  <a:lnTo>
                    <a:pt x="3767520" y="0"/>
                  </a:lnTo>
                  <a:lnTo>
                    <a:pt x="4895849" y="2043112"/>
                  </a:lnTo>
                  <a:lnTo>
                    <a:pt x="3767520" y="4086223"/>
                  </a:lnTo>
                  <a:lnTo>
                    <a:pt x="1128329" y="4086223"/>
                  </a:lnTo>
                  <a:lnTo>
                    <a:pt x="0" y="2043112"/>
                  </a:lnTo>
                  <a:lnTo>
                    <a:pt x="1128329" y="0"/>
                  </a:lnTo>
                  <a:close/>
                  <a:moveTo>
                    <a:pt x="1396972" y="415935"/>
                  </a:moveTo>
                  <a:lnTo>
                    <a:pt x="498347" y="2043112"/>
                  </a:lnTo>
                  <a:lnTo>
                    <a:pt x="1396972" y="3670288"/>
                  </a:lnTo>
                  <a:lnTo>
                    <a:pt x="3498878" y="3670288"/>
                  </a:lnTo>
                  <a:lnTo>
                    <a:pt x="4397503" y="2043112"/>
                  </a:lnTo>
                  <a:lnTo>
                    <a:pt x="3498878" y="415935"/>
                  </a:lnTo>
                  <a:lnTo>
                    <a:pt x="1396972" y="415935"/>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p:cNvSpPr/>
            <p:nvPr/>
          </p:nvSpPr>
          <p:spPr>
            <a:xfrm>
              <a:off x="4967737" y="2487319"/>
              <a:ext cx="2256526" cy="1883364"/>
            </a:xfrm>
            <a:custGeom>
              <a:avLst/>
              <a:gdLst>
                <a:gd name="connsiteX0" fmla="*/ 520054 w 2256526"/>
                <a:gd name="connsiteY0" fmla="*/ 0 h 1883364"/>
                <a:gd name="connsiteX1" fmla="*/ 1736473 w 2256526"/>
                <a:gd name="connsiteY1" fmla="*/ 0 h 1883364"/>
                <a:gd name="connsiteX2" fmla="*/ 2256526 w 2256526"/>
                <a:gd name="connsiteY2" fmla="*/ 941682 h 1883364"/>
                <a:gd name="connsiteX3" fmla="*/ 1736473 w 2256526"/>
                <a:gd name="connsiteY3" fmla="*/ 1883364 h 1883364"/>
                <a:gd name="connsiteX4" fmla="*/ 520054 w 2256526"/>
                <a:gd name="connsiteY4" fmla="*/ 1883364 h 1883364"/>
                <a:gd name="connsiteX5" fmla="*/ 0 w 2256526"/>
                <a:gd name="connsiteY5" fmla="*/ 941682 h 1883364"/>
                <a:gd name="connsiteX6" fmla="*/ 520054 w 2256526"/>
                <a:gd name="connsiteY6" fmla="*/ 0 h 188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526" h="1883364">
                  <a:moveTo>
                    <a:pt x="520054" y="0"/>
                  </a:moveTo>
                  <a:lnTo>
                    <a:pt x="1736473" y="0"/>
                  </a:lnTo>
                  <a:lnTo>
                    <a:pt x="2256526" y="941682"/>
                  </a:lnTo>
                  <a:lnTo>
                    <a:pt x="1736473" y="1883364"/>
                  </a:lnTo>
                  <a:lnTo>
                    <a:pt x="520054" y="1883364"/>
                  </a:lnTo>
                  <a:lnTo>
                    <a:pt x="0" y="941682"/>
                  </a:lnTo>
                  <a:lnTo>
                    <a:pt x="520054" y="0"/>
                  </a:ln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5144815" y="2659442"/>
            <a:ext cx="2024743" cy="1200329"/>
          </a:xfrm>
          <a:prstGeom prst="rect">
            <a:avLst/>
          </a:prstGeom>
          <a:noFill/>
        </p:spPr>
        <p:txBody>
          <a:bodyPr wrap="square" rtlCol="0">
            <a:spAutoFit/>
          </a:bodyPr>
          <a:lstStyle/>
          <a:p>
            <a:pPr algn="ctr"/>
            <a:r>
              <a:rPr lang="en-US" sz="2400" b="1" dirty="0" smtClean="0">
                <a:solidFill>
                  <a:schemeClr val="accent2"/>
                </a:solidFill>
                <a:latin typeface="Verdana" pitchFamily="34" charset="0"/>
                <a:ea typeface="Verdana" pitchFamily="34" charset="0"/>
                <a:cs typeface="Verdana" pitchFamily="34" charset="0"/>
              </a:rPr>
              <a:t>Increased Salt</a:t>
            </a:r>
          </a:p>
          <a:p>
            <a:pPr algn="ctr"/>
            <a:r>
              <a:rPr lang="en-US" b="1" dirty="0" smtClean="0">
                <a:solidFill>
                  <a:schemeClr val="accent2"/>
                </a:solidFill>
                <a:latin typeface="Verdana" pitchFamily="34" charset="0"/>
                <a:ea typeface="Verdana" pitchFamily="34" charset="0"/>
                <a:cs typeface="Verdana" pitchFamily="34" charset="0"/>
              </a:rPr>
              <a:t>Content</a:t>
            </a:r>
            <a:endParaRPr lang="en-US" sz="2400" b="1" dirty="0">
              <a:solidFill>
                <a:schemeClr val="accent2"/>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1266016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83525345"/>
              </p:ext>
            </p:extLst>
          </p:nvPr>
        </p:nvGraphicFramePr>
        <p:xfrm>
          <a:off x="277091" y="736772"/>
          <a:ext cx="4987637" cy="5404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2747628898"/>
              </p:ext>
            </p:extLst>
          </p:nvPr>
        </p:nvGraphicFramePr>
        <p:xfrm>
          <a:off x="4073239" y="571501"/>
          <a:ext cx="7785388" cy="55945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p:cNvPicPr>
            <a:picLocks noChangeAspect="1"/>
          </p:cNvPicPr>
          <p:nvPr/>
        </p:nvPicPr>
        <p:blipFill>
          <a:blip r:embed="rId13" cstate="print"/>
          <a:stretch>
            <a:fillRect/>
          </a:stretch>
        </p:blipFill>
        <p:spPr>
          <a:xfrm>
            <a:off x="3029297" y="1463451"/>
            <a:ext cx="666775" cy="737825"/>
          </a:xfrm>
          <a:prstGeom prst="rect">
            <a:avLst/>
          </a:prstGeom>
        </p:spPr>
      </p:pic>
      <p:pic>
        <p:nvPicPr>
          <p:cNvPr id="17" name="Picture 16"/>
          <p:cNvPicPr>
            <a:picLocks noChangeAspect="1"/>
          </p:cNvPicPr>
          <p:nvPr/>
        </p:nvPicPr>
        <p:blipFill>
          <a:blip r:embed="rId14" cstate="print"/>
          <a:stretch>
            <a:fillRect/>
          </a:stretch>
        </p:blipFill>
        <p:spPr>
          <a:xfrm>
            <a:off x="4827594" y="3009725"/>
            <a:ext cx="801369" cy="774757"/>
          </a:xfrm>
          <a:prstGeom prst="ellipse">
            <a:avLst/>
          </a:prstGeom>
        </p:spPr>
      </p:pic>
      <p:pic>
        <p:nvPicPr>
          <p:cNvPr id="18" name="Picture 17"/>
          <p:cNvPicPr>
            <a:picLocks noChangeAspect="1"/>
          </p:cNvPicPr>
          <p:nvPr/>
        </p:nvPicPr>
        <p:blipFill>
          <a:blip r:embed="rId15" cstate="print"/>
          <a:stretch>
            <a:fillRect/>
          </a:stretch>
        </p:blipFill>
        <p:spPr>
          <a:xfrm>
            <a:off x="4827589" y="1913953"/>
            <a:ext cx="547115" cy="788024"/>
          </a:xfrm>
          <a:prstGeom prst="ellipse">
            <a:avLst/>
          </a:prstGeom>
        </p:spPr>
      </p:pic>
      <p:pic>
        <p:nvPicPr>
          <p:cNvPr id="20" name="Picture 19"/>
          <p:cNvPicPr>
            <a:picLocks noChangeAspect="1"/>
          </p:cNvPicPr>
          <p:nvPr/>
        </p:nvPicPr>
        <p:blipFill>
          <a:blip r:embed="rId16" cstate="print"/>
          <a:stretch>
            <a:fillRect/>
          </a:stretch>
        </p:blipFill>
        <p:spPr>
          <a:xfrm>
            <a:off x="4124774" y="843698"/>
            <a:ext cx="916095" cy="858070"/>
          </a:xfrm>
          <a:prstGeom prst="ellipse">
            <a:avLst/>
          </a:prstGeom>
        </p:spPr>
      </p:pic>
      <p:pic>
        <p:nvPicPr>
          <p:cNvPr id="21" name="Picture 20"/>
          <p:cNvPicPr>
            <a:picLocks noChangeAspect="1"/>
          </p:cNvPicPr>
          <p:nvPr/>
        </p:nvPicPr>
        <p:blipFill>
          <a:blip r:embed="rId17" cstate="print"/>
          <a:stretch>
            <a:fillRect/>
          </a:stretch>
        </p:blipFill>
        <p:spPr>
          <a:xfrm>
            <a:off x="4138625" y="5015731"/>
            <a:ext cx="998867" cy="897171"/>
          </a:xfrm>
          <a:prstGeom prst="ellipse">
            <a:avLst/>
          </a:prstGeom>
        </p:spPr>
      </p:pic>
      <p:pic>
        <p:nvPicPr>
          <p:cNvPr id="22" name="Picture 21"/>
          <p:cNvPicPr>
            <a:picLocks noChangeAspect="1"/>
          </p:cNvPicPr>
          <p:nvPr/>
        </p:nvPicPr>
        <p:blipFill>
          <a:blip r:embed="rId18" cstate="print"/>
          <a:stretch>
            <a:fillRect/>
          </a:stretch>
        </p:blipFill>
        <p:spPr>
          <a:xfrm>
            <a:off x="4675197" y="3962523"/>
            <a:ext cx="851899" cy="875145"/>
          </a:xfrm>
          <a:prstGeom prst="ellipse">
            <a:avLst/>
          </a:prstGeom>
        </p:spPr>
      </p:pic>
      <p:pic>
        <p:nvPicPr>
          <p:cNvPr id="23" name="Picture 22"/>
          <p:cNvPicPr>
            <a:picLocks noChangeAspect="1"/>
          </p:cNvPicPr>
          <p:nvPr/>
        </p:nvPicPr>
        <p:blipFill>
          <a:blip r:embed="rId19" cstate="print"/>
          <a:stretch>
            <a:fillRect/>
          </a:stretch>
        </p:blipFill>
        <p:spPr>
          <a:xfrm>
            <a:off x="3062187" y="2701989"/>
            <a:ext cx="694391" cy="747805"/>
          </a:xfrm>
          <a:prstGeom prst="rect">
            <a:avLst/>
          </a:prstGeom>
        </p:spPr>
      </p:pic>
      <p:sp>
        <p:nvSpPr>
          <p:cNvPr id="15" name="TextBox 14"/>
          <p:cNvSpPr txBox="1"/>
          <p:nvPr/>
        </p:nvSpPr>
        <p:spPr>
          <a:xfrm>
            <a:off x="0" y="11"/>
            <a:ext cx="10668000" cy="400110"/>
          </a:xfrm>
          <a:prstGeom prst="rect">
            <a:avLst/>
          </a:prstGeom>
          <a:noFill/>
        </p:spPr>
        <p:txBody>
          <a:bodyPr wrap="square" rtlCol="0">
            <a:spAutoFit/>
          </a:bodyPr>
          <a:lstStyle/>
          <a:p>
            <a:r>
              <a:rPr lang="en-US" sz="2000" dirty="0" smtClean="0">
                <a:latin typeface="Cambria" panose="02040503050406030204" pitchFamily="18" charset="0"/>
              </a:rPr>
              <a:t>Problems &amp; Solutions Associated with Increased Salt Content</a:t>
            </a:r>
            <a:endParaRPr lang="en-IN" sz="2000" dirty="0">
              <a:latin typeface="Cambria" panose="02040503050406030204" pitchFamily="18" charset="0"/>
            </a:endParaRPr>
          </a:p>
        </p:txBody>
      </p:sp>
    </p:spTree>
    <p:extLst>
      <p:ext uri="{BB962C8B-B14F-4D97-AF65-F5344CB8AC3E}">
        <p14:creationId xmlns:p14="http://schemas.microsoft.com/office/powerpoint/2010/main" val="767645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flipV="1">
            <a:off x="10819011" y="2063056"/>
            <a:ext cx="45719" cy="110783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27" name="Freeform 26"/>
          <p:cNvSpPr>
            <a:spLocks noChangeArrowheads="1"/>
          </p:cNvSpPr>
          <p:nvPr/>
        </p:nvSpPr>
        <p:spPr bwMode="auto">
          <a:xfrm>
            <a:off x="183139" y="2589545"/>
            <a:ext cx="11628120" cy="2969857"/>
          </a:xfrm>
          <a:custGeom>
            <a:avLst/>
            <a:gdLst>
              <a:gd name="connsiteX0" fmla="*/ 5812782 w 12191988"/>
              <a:gd name="connsiteY0" fmla="*/ 2936071 h 3101315"/>
              <a:gd name="connsiteX1" fmla="*/ 5727621 w 12191988"/>
              <a:gd name="connsiteY1" fmla="*/ 3055596 h 3101315"/>
              <a:gd name="connsiteX2" fmla="*/ 5872726 w 12191988"/>
              <a:gd name="connsiteY2" fmla="*/ 3055596 h 3101315"/>
              <a:gd name="connsiteX3" fmla="*/ 5950418 w 12191988"/>
              <a:gd name="connsiteY3" fmla="*/ 2936071 h 3101315"/>
              <a:gd name="connsiteX4" fmla="*/ 5619006 w 12191988"/>
              <a:gd name="connsiteY4" fmla="*/ 2789380 h 3101315"/>
              <a:gd name="connsiteX5" fmla="*/ 5765696 w 12191988"/>
              <a:gd name="connsiteY5" fmla="*/ 2789380 h 3101315"/>
              <a:gd name="connsiteX6" fmla="*/ 5666093 w 12191988"/>
              <a:gd name="connsiteY6" fmla="*/ 2936070 h 3101315"/>
              <a:gd name="connsiteX7" fmla="*/ 5803728 w 12191988"/>
              <a:gd name="connsiteY7" fmla="*/ 2936070 h 3101315"/>
              <a:gd name="connsiteX8" fmla="*/ 5910576 w 12191988"/>
              <a:gd name="connsiteY8" fmla="*/ 2789380 h 3101315"/>
              <a:gd name="connsiteX9" fmla="*/ 6048212 w 12191988"/>
              <a:gd name="connsiteY9" fmla="*/ 2789380 h 3101315"/>
              <a:gd name="connsiteX10" fmla="*/ 5950419 w 12191988"/>
              <a:gd name="connsiteY10" fmla="*/ 2936070 h 3101315"/>
              <a:gd name="connsiteX11" fmla="*/ 6086244 w 12191988"/>
              <a:gd name="connsiteY11" fmla="*/ 2936070 h 3101315"/>
              <a:gd name="connsiteX12" fmla="*/ 6194903 w 12191988"/>
              <a:gd name="connsiteY12" fmla="*/ 2789380 h 3101315"/>
              <a:gd name="connsiteX13" fmla="*/ 6339782 w 12191988"/>
              <a:gd name="connsiteY13" fmla="*/ 2789380 h 3101315"/>
              <a:gd name="connsiteX14" fmla="*/ 6236556 w 12191988"/>
              <a:gd name="connsiteY14" fmla="*/ 2936071 h 3101315"/>
              <a:gd name="connsiteX15" fmla="*/ 6095297 w 12191988"/>
              <a:gd name="connsiteY15" fmla="*/ 2936071 h 3101315"/>
              <a:gd name="connsiteX16" fmla="*/ 6010136 w 12191988"/>
              <a:gd name="connsiteY16" fmla="*/ 3055596 h 3101315"/>
              <a:gd name="connsiteX17" fmla="*/ 12191988 w 12191988"/>
              <a:gd name="connsiteY17" fmla="*/ 3055596 h 3101315"/>
              <a:gd name="connsiteX18" fmla="*/ 12191988 w 12191988"/>
              <a:gd name="connsiteY18" fmla="*/ 3101315 h 3101315"/>
              <a:gd name="connsiteX19" fmla="*/ 0 w 12191988"/>
              <a:gd name="connsiteY19" fmla="*/ 3101315 h 3101315"/>
              <a:gd name="connsiteX20" fmla="*/ 0 w 12191988"/>
              <a:gd name="connsiteY20" fmla="*/ 3055596 h 3101315"/>
              <a:gd name="connsiteX21" fmla="*/ 5299909 w 12191988"/>
              <a:gd name="connsiteY21" fmla="*/ 3055596 h 3101315"/>
              <a:gd name="connsiteX22" fmla="*/ 5383576 w 12191988"/>
              <a:gd name="connsiteY22" fmla="*/ 2936070 h 3101315"/>
              <a:gd name="connsiteX23" fmla="*/ 5521212 w 12191988"/>
              <a:gd name="connsiteY23" fmla="*/ 2936070 h 3101315"/>
              <a:gd name="connsiteX24" fmla="*/ 5443521 w 12191988"/>
              <a:gd name="connsiteY24" fmla="*/ 3055596 h 3101315"/>
              <a:gd name="connsiteX25" fmla="*/ 5588401 w 12191988"/>
              <a:gd name="connsiteY25" fmla="*/ 3055596 h 3101315"/>
              <a:gd name="connsiteX26" fmla="*/ 5666092 w 12191988"/>
              <a:gd name="connsiteY26" fmla="*/ 2936071 h 3101315"/>
              <a:gd name="connsiteX27" fmla="*/ 5521212 w 12191988"/>
              <a:gd name="connsiteY27" fmla="*/ 2936071 h 3101315"/>
              <a:gd name="connsiteX28" fmla="*/ 5863490 w 12191988"/>
              <a:gd name="connsiteY28" fmla="*/ 2644500 h 3101315"/>
              <a:gd name="connsiteX29" fmla="*/ 6004747 w 12191988"/>
              <a:gd name="connsiteY29" fmla="*/ 2644500 h 3101315"/>
              <a:gd name="connsiteX30" fmla="*/ 5910576 w 12191988"/>
              <a:gd name="connsiteY30" fmla="*/ 2789380 h 3101315"/>
              <a:gd name="connsiteX31" fmla="*/ 5765696 w 12191988"/>
              <a:gd name="connsiteY31" fmla="*/ 2789380 h 3101315"/>
              <a:gd name="connsiteX32" fmla="*/ 5571920 w 12191988"/>
              <a:gd name="connsiteY32" fmla="*/ 2644500 h 3101315"/>
              <a:gd name="connsiteX33" fmla="*/ 5718610 w 12191988"/>
              <a:gd name="connsiteY33" fmla="*/ 2644500 h 3101315"/>
              <a:gd name="connsiteX34" fmla="*/ 5619006 w 12191988"/>
              <a:gd name="connsiteY34" fmla="*/ 2789380 h 3101315"/>
              <a:gd name="connsiteX35" fmla="*/ 5474127 w 12191988"/>
              <a:gd name="connsiteY35" fmla="*/ 2789380 h 3101315"/>
              <a:gd name="connsiteX36" fmla="*/ 6395923 w 12191988"/>
              <a:gd name="connsiteY36" fmla="*/ 2497809 h 3101315"/>
              <a:gd name="connsiteX37" fmla="*/ 6537180 w 12191988"/>
              <a:gd name="connsiteY37" fmla="*/ 2497809 h 3101315"/>
              <a:gd name="connsiteX38" fmla="*/ 6437576 w 12191988"/>
              <a:gd name="connsiteY38" fmla="*/ 2644500 h 3101315"/>
              <a:gd name="connsiteX39" fmla="*/ 6292696 w 12191988"/>
              <a:gd name="connsiteY39" fmla="*/ 2644500 h 3101315"/>
              <a:gd name="connsiteX40" fmla="*/ 5919631 w 12191988"/>
              <a:gd name="connsiteY40" fmla="*/ 2356552 h 3101315"/>
              <a:gd name="connsiteX41" fmla="*/ 5821838 w 12191988"/>
              <a:gd name="connsiteY41" fmla="*/ 2497809 h 3101315"/>
              <a:gd name="connsiteX42" fmla="*/ 5957663 w 12191988"/>
              <a:gd name="connsiteY42" fmla="*/ 2497809 h 3101315"/>
              <a:gd name="connsiteX43" fmla="*/ 6060888 w 12191988"/>
              <a:gd name="connsiteY43" fmla="*/ 2356552 h 3101315"/>
              <a:gd name="connsiteX44" fmla="*/ 6343404 w 12191988"/>
              <a:gd name="connsiteY44" fmla="*/ 2356551 h 3101315"/>
              <a:gd name="connsiteX45" fmla="*/ 6484661 w 12191988"/>
              <a:gd name="connsiteY45" fmla="*/ 2356551 h 3101315"/>
              <a:gd name="connsiteX46" fmla="*/ 6386868 w 12191988"/>
              <a:gd name="connsiteY46" fmla="*/ 2497809 h 3101315"/>
              <a:gd name="connsiteX47" fmla="*/ 6249232 w 12191988"/>
              <a:gd name="connsiteY47" fmla="*/ 2497809 h 3101315"/>
              <a:gd name="connsiteX48" fmla="*/ 6151439 w 12191988"/>
              <a:gd name="connsiteY48" fmla="*/ 2644500 h 3101315"/>
              <a:gd name="connsiteX49" fmla="*/ 6292696 w 12191988"/>
              <a:gd name="connsiteY49" fmla="*/ 2644500 h 3101315"/>
              <a:gd name="connsiteX50" fmla="*/ 6194903 w 12191988"/>
              <a:gd name="connsiteY50" fmla="*/ 2789380 h 3101315"/>
              <a:gd name="connsiteX51" fmla="*/ 6048213 w 12191988"/>
              <a:gd name="connsiteY51" fmla="*/ 2789380 h 3101315"/>
              <a:gd name="connsiteX52" fmla="*/ 6146006 w 12191988"/>
              <a:gd name="connsiteY52" fmla="*/ 2644500 h 3101315"/>
              <a:gd name="connsiteX53" fmla="*/ 6004748 w 12191988"/>
              <a:gd name="connsiteY53" fmla="*/ 2644500 h 3101315"/>
              <a:gd name="connsiteX54" fmla="*/ 6107975 w 12191988"/>
              <a:gd name="connsiteY54" fmla="*/ 2497809 h 3101315"/>
              <a:gd name="connsiteX55" fmla="*/ 6241988 w 12191988"/>
              <a:gd name="connsiteY55" fmla="*/ 2497809 h 3101315"/>
              <a:gd name="connsiteX56" fmla="*/ 6584267 w 12191988"/>
              <a:gd name="connsiteY56" fmla="*/ 2200806 h 3101315"/>
              <a:gd name="connsiteX57" fmla="*/ 6729146 w 12191988"/>
              <a:gd name="connsiteY57" fmla="*/ 2200806 h 3101315"/>
              <a:gd name="connsiteX58" fmla="*/ 6634975 w 12191988"/>
              <a:gd name="connsiteY58" fmla="*/ 2356552 h 3101315"/>
              <a:gd name="connsiteX59" fmla="*/ 6484662 w 12191988"/>
              <a:gd name="connsiteY59" fmla="*/ 2356552 h 3101315"/>
              <a:gd name="connsiteX60" fmla="*/ 6004748 w 12191988"/>
              <a:gd name="connsiteY60" fmla="*/ 2200806 h 3101315"/>
              <a:gd name="connsiteX61" fmla="*/ 6151438 w 12191988"/>
              <a:gd name="connsiteY61" fmla="*/ 2200806 h 3101315"/>
              <a:gd name="connsiteX62" fmla="*/ 6060890 w 12191988"/>
              <a:gd name="connsiteY62" fmla="*/ 2356551 h 3101315"/>
              <a:gd name="connsiteX63" fmla="*/ 6202146 w 12191988"/>
              <a:gd name="connsiteY63" fmla="*/ 2356551 h 3101315"/>
              <a:gd name="connsiteX64" fmla="*/ 6107975 w 12191988"/>
              <a:gd name="connsiteY64" fmla="*/ 2497809 h 3101315"/>
              <a:gd name="connsiteX65" fmla="*/ 5966716 w 12191988"/>
              <a:gd name="connsiteY65" fmla="*/ 2497809 h 3101315"/>
              <a:gd name="connsiteX66" fmla="*/ 5863490 w 12191988"/>
              <a:gd name="connsiteY66" fmla="*/ 2644500 h 3101315"/>
              <a:gd name="connsiteX67" fmla="*/ 5718611 w 12191988"/>
              <a:gd name="connsiteY67" fmla="*/ 2644500 h 3101315"/>
              <a:gd name="connsiteX68" fmla="*/ 5821837 w 12191988"/>
              <a:gd name="connsiteY68" fmla="*/ 2497809 h 3101315"/>
              <a:gd name="connsiteX69" fmla="*/ 5675148 w 12191988"/>
              <a:gd name="connsiteY69" fmla="*/ 2497809 h 3101315"/>
              <a:gd name="connsiteX70" fmla="*/ 5769319 w 12191988"/>
              <a:gd name="connsiteY70" fmla="*/ 2356551 h 3101315"/>
              <a:gd name="connsiteX71" fmla="*/ 5910578 w 12191988"/>
              <a:gd name="connsiteY71" fmla="*/ 2356551 h 3101315"/>
              <a:gd name="connsiteX72" fmla="*/ 6546236 w 12191988"/>
              <a:gd name="connsiteY72" fmla="*/ 2068603 h 3101315"/>
              <a:gd name="connsiteX73" fmla="*/ 6678438 w 12191988"/>
              <a:gd name="connsiteY73" fmla="*/ 2068603 h 3101315"/>
              <a:gd name="connsiteX74" fmla="*/ 6584267 w 12191988"/>
              <a:gd name="connsiteY74" fmla="*/ 2200806 h 3101315"/>
              <a:gd name="connsiteX75" fmla="*/ 6437576 w 12191988"/>
              <a:gd name="connsiteY75" fmla="*/ 2200806 h 3101315"/>
              <a:gd name="connsiteX76" fmla="*/ 6249233 w 12191988"/>
              <a:gd name="connsiteY76" fmla="*/ 2068603 h 3101315"/>
              <a:gd name="connsiteX77" fmla="*/ 6395923 w 12191988"/>
              <a:gd name="connsiteY77" fmla="*/ 2068603 h 3101315"/>
              <a:gd name="connsiteX78" fmla="*/ 6301752 w 12191988"/>
              <a:gd name="connsiteY78" fmla="*/ 2200806 h 3101315"/>
              <a:gd name="connsiteX79" fmla="*/ 6437575 w 12191988"/>
              <a:gd name="connsiteY79" fmla="*/ 2200806 h 3101315"/>
              <a:gd name="connsiteX80" fmla="*/ 6339782 w 12191988"/>
              <a:gd name="connsiteY80" fmla="*/ 2356552 h 3101315"/>
              <a:gd name="connsiteX81" fmla="*/ 6202146 w 12191988"/>
              <a:gd name="connsiteY81" fmla="*/ 2356552 h 3101315"/>
              <a:gd name="connsiteX82" fmla="*/ 6301751 w 12191988"/>
              <a:gd name="connsiteY82" fmla="*/ 2200806 h 3101315"/>
              <a:gd name="connsiteX83" fmla="*/ 6151439 w 12191988"/>
              <a:gd name="connsiteY83" fmla="*/ 2200806 h 3101315"/>
              <a:gd name="connsiteX84" fmla="*/ 5966717 w 12191988"/>
              <a:gd name="connsiteY84" fmla="*/ 2068603 h 3101315"/>
              <a:gd name="connsiteX85" fmla="*/ 6113407 w 12191988"/>
              <a:gd name="connsiteY85" fmla="*/ 2068603 h 3101315"/>
              <a:gd name="connsiteX86" fmla="*/ 6004748 w 12191988"/>
              <a:gd name="connsiteY86" fmla="*/ 2200806 h 3101315"/>
              <a:gd name="connsiteX87" fmla="*/ 5872546 w 12191988"/>
              <a:gd name="connsiteY87" fmla="*/ 2200806 h 3101315"/>
              <a:gd name="connsiteX88" fmla="*/ 6979064 w 12191988"/>
              <a:gd name="connsiteY88" fmla="*/ 1630342 h 3101315"/>
              <a:gd name="connsiteX89" fmla="*/ 7127565 w 12191988"/>
              <a:gd name="connsiteY89" fmla="*/ 1630342 h 3101315"/>
              <a:gd name="connsiteX90" fmla="*/ 7026150 w 12191988"/>
              <a:gd name="connsiteY90" fmla="*/ 1767978 h 3101315"/>
              <a:gd name="connsiteX91" fmla="*/ 6883081 w 12191988"/>
              <a:gd name="connsiteY91" fmla="*/ 1767978 h 3101315"/>
              <a:gd name="connsiteX92" fmla="*/ 6653085 w 12191988"/>
              <a:gd name="connsiteY92" fmla="*/ 1480029 h 3101315"/>
              <a:gd name="connsiteX93" fmla="*/ 6794342 w 12191988"/>
              <a:gd name="connsiteY93" fmla="*/ 1480029 h 3101315"/>
              <a:gd name="connsiteX94" fmla="*/ 6694738 w 12191988"/>
              <a:gd name="connsiteY94" fmla="*/ 1630342 h 3101315"/>
              <a:gd name="connsiteX95" fmla="*/ 6558912 w 12191988"/>
              <a:gd name="connsiteY95" fmla="*/ 1630342 h 3101315"/>
              <a:gd name="connsiteX96" fmla="*/ 6446632 w 12191988"/>
              <a:gd name="connsiteY96" fmla="*/ 1767977 h 3101315"/>
              <a:gd name="connsiteX97" fmla="*/ 6600565 w 12191988"/>
              <a:gd name="connsiteY97" fmla="*/ 1767977 h 3101315"/>
              <a:gd name="connsiteX98" fmla="*/ 6506394 w 12191988"/>
              <a:gd name="connsiteY98" fmla="*/ 1909235 h 3101315"/>
              <a:gd name="connsiteX99" fmla="*/ 6640407 w 12191988"/>
              <a:gd name="connsiteY99" fmla="*/ 1909235 h 3101315"/>
              <a:gd name="connsiteX100" fmla="*/ 6546236 w 12191988"/>
              <a:gd name="connsiteY100" fmla="*/ 2064981 h 3101315"/>
              <a:gd name="connsiteX101" fmla="*/ 6395923 w 12191988"/>
              <a:gd name="connsiteY101" fmla="*/ 2064981 h 3101315"/>
              <a:gd name="connsiteX102" fmla="*/ 6493717 w 12191988"/>
              <a:gd name="connsiteY102" fmla="*/ 1909235 h 3101315"/>
              <a:gd name="connsiteX103" fmla="*/ 6352459 w 12191988"/>
              <a:gd name="connsiteY103" fmla="*/ 1909235 h 3101315"/>
              <a:gd name="connsiteX104" fmla="*/ 6446630 w 12191988"/>
              <a:gd name="connsiteY104" fmla="*/ 1767978 h 3101315"/>
              <a:gd name="connsiteX105" fmla="*/ 6318050 w 12191988"/>
              <a:gd name="connsiteY105" fmla="*/ 1767978 h 3101315"/>
              <a:gd name="connsiteX106" fmla="*/ 6220257 w 12191988"/>
              <a:gd name="connsiteY106" fmla="*/ 1909235 h 3101315"/>
              <a:gd name="connsiteX107" fmla="*/ 6352459 w 12191988"/>
              <a:gd name="connsiteY107" fmla="*/ 1909235 h 3101315"/>
              <a:gd name="connsiteX108" fmla="*/ 6249233 w 12191988"/>
              <a:gd name="connsiteY108" fmla="*/ 2068603 h 3101315"/>
              <a:gd name="connsiteX109" fmla="*/ 6113408 w 12191988"/>
              <a:gd name="connsiteY109" fmla="*/ 2068603 h 3101315"/>
              <a:gd name="connsiteX110" fmla="*/ 6214824 w 12191988"/>
              <a:gd name="connsiteY110" fmla="*/ 1909235 h 3101315"/>
              <a:gd name="connsiteX111" fmla="*/ 6073566 w 12191988"/>
              <a:gd name="connsiteY111" fmla="*/ 1909235 h 3101315"/>
              <a:gd name="connsiteX112" fmla="*/ 6167738 w 12191988"/>
              <a:gd name="connsiteY112" fmla="*/ 1767977 h 3101315"/>
              <a:gd name="connsiteX113" fmla="*/ 6308996 w 12191988"/>
              <a:gd name="connsiteY113" fmla="*/ 1767977 h 3101315"/>
              <a:gd name="connsiteX114" fmla="*/ 6412222 w 12191988"/>
              <a:gd name="connsiteY114" fmla="*/ 1630342 h 3101315"/>
              <a:gd name="connsiteX115" fmla="*/ 6549858 w 12191988"/>
              <a:gd name="connsiteY115" fmla="*/ 1630342 h 3101315"/>
              <a:gd name="connsiteX116" fmla="*/ 6365136 w 12191988"/>
              <a:gd name="connsiteY116" fmla="*/ 1480029 h 3101315"/>
              <a:gd name="connsiteX117" fmla="*/ 6511826 w 12191988"/>
              <a:gd name="connsiteY117" fmla="*/ 1480029 h 3101315"/>
              <a:gd name="connsiteX118" fmla="*/ 6412222 w 12191988"/>
              <a:gd name="connsiteY118" fmla="*/ 1630342 h 3101315"/>
              <a:gd name="connsiteX119" fmla="*/ 6261909 w 12191988"/>
              <a:gd name="connsiteY119" fmla="*/ 1630342 h 3101315"/>
              <a:gd name="connsiteX120" fmla="*/ 7174652 w 12191988"/>
              <a:gd name="connsiteY120" fmla="*/ 1342393 h 3101315"/>
              <a:gd name="connsiteX121" fmla="*/ 7321342 w 12191988"/>
              <a:gd name="connsiteY121" fmla="*/ 1342393 h 3101315"/>
              <a:gd name="connsiteX122" fmla="*/ 7221738 w 12191988"/>
              <a:gd name="connsiteY122" fmla="*/ 1480029 h 3101315"/>
              <a:gd name="connsiteX123" fmla="*/ 7085912 w 12191988"/>
              <a:gd name="connsiteY123" fmla="*/ 1480029 h 3101315"/>
              <a:gd name="connsiteX124" fmla="*/ 6979064 w 12191988"/>
              <a:gd name="connsiteY124" fmla="*/ 1630342 h 3101315"/>
              <a:gd name="connsiteX125" fmla="*/ 6850483 w 12191988"/>
              <a:gd name="connsiteY125" fmla="*/ 1630342 h 3101315"/>
              <a:gd name="connsiteX126" fmla="*/ 6738203 w 12191988"/>
              <a:gd name="connsiteY126" fmla="*/ 1767977 h 3101315"/>
              <a:gd name="connsiteX127" fmla="*/ 6883080 w 12191988"/>
              <a:gd name="connsiteY127" fmla="*/ 1767977 h 3101315"/>
              <a:gd name="connsiteX128" fmla="*/ 6781665 w 12191988"/>
              <a:gd name="connsiteY128" fmla="*/ 1909235 h 3101315"/>
              <a:gd name="connsiteX129" fmla="*/ 6922922 w 12191988"/>
              <a:gd name="connsiteY129" fmla="*/ 1909235 h 3101315"/>
              <a:gd name="connsiteX130" fmla="*/ 6828751 w 12191988"/>
              <a:gd name="connsiteY130" fmla="*/ 2064981 h 3101315"/>
              <a:gd name="connsiteX131" fmla="*/ 6678438 w 12191988"/>
              <a:gd name="connsiteY131" fmla="*/ 2064981 h 3101315"/>
              <a:gd name="connsiteX132" fmla="*/ 6776232 w 12191988"/>
              <a:gd name="connsiteY132" fmla="*/ 1909235 h 3101315"/>
              <a:gd name="connsiteX133" fmla="*/ 6640407 w 12191988"/>
              <a:gd name="connsiteY133" fmla="*/ 1909235 h 3101315"/>
              <a:gd name="connsiteX134" fmla="*/ 6738200 w 12191988"/>
              <a:gd name="connsiteY134" fmla="*/ 1767978 h 3101315"/>
              <a:gd name="connsiteX135" fmla="*/ 6600566 w 12191988"/>
              <a:gd name="connsiteY135" fmla="*/ 1767978 h 3101315"/>
              <a:gd name="connsiteX136" fmla="*/ 6694738 w 12191988"/>
              <a:gd name="connsiteY136" fmla="*/ 1630342 h 3101315"/>
              <a:gd name="connsiteX137" fmla="*/ 6835995 w 12191988"/>
              <a:gd name="connsiteY137" fmla="*/ 1630342 h 3101315"/>
              <a:gd name="connsiteX138" fmla="*/ 6944655 w 12191988"/>
              <a:gd name="connsiteY138" fmla="*/ 1480029 h 3101315"/>
              <a:gd name="connsiteX139" fmla="*/ 7076858 w 12191988"/>
              <a:gd name="connsiteY139" fmla="*/ 1480029 h 3101315"/>
              <a:gd name="connsiteX140" fmla="*/ 6558913 w 12191988"/>
              <a:gd name="connsiteY140" fmla="*/ 1192080 h 3101315"/>
              <a:gd name="connsiteX141" fmla="*/ 6707414 w 12191988"/>
              <a:gd name="connsiteY141" fmla="*/ 1192080 h 3101315"/>
              <a:gd name="connsiteX142" fmla="*/ 6605999 w 12191988"/>
              <a:gd name="connsiteY142" fmla="*/ 1342393 h 3101315"/>
              <a:gd name="connsiteX143" fmla="*/ 6459308 w 12191988"/>
              <a:gd name="connsiteY143" fmla="*/ 1342393 h 3101315"/>
              <a:gd name="connsiteX144" fmla="*/ 7377483 w 12191988"/>
              <a:gd name="connsiteY144" fmla="*/ 1047201 h 3101315"/>
              <a:gd name="connsiteX145" fmla="*/ 7525984 w 12191988"/>
              <a:gd name="connsiteY145" fmla="*/ 1047201 h 3101315"/>
              <a:gd name="connsiteX146" fmla="*/ 7424569 w 12191988"/>
              <a:gd name="connsiteY146" fmla="*/ 1192081 h 3101315"/>
              <a:gd name="connsiteX147" fmla="*/ 7283311 w 12191988"/>
              <a:gd name="connsiteY147" fmla="*/ 1192081 h 3101315"/>
              <a:gd name="connsiteX148" fmla="*/ 7093157 w 12191988"/>
              <a:gd name="connsiteY148" fmla="*/ 1047201 h 3101315"/>
              <a:gd name="connsiteX149" fmla="*/ 7236225 w 12191988"/>
              <a:gd name="connsiteY149" fmla="*/ 1047201 h 3101315"/>
              <a:gd name="connsiteX150" fmla="*/ 7132999 w 12191988"/>
              <a:gd name="connsiteY150" fmla="*/ 1192080 h 3101315"/>
              <a:gd name="connsiteX151" fmla="*/ 7283311 w 12191988"/>
              <a:gd name="connsiteY151" fmla="*/ 1192080 h 3101315"/>
              <a:gd name="connsiteX152" fmla="*/ 7174652 w 12191988"/>
              <a:gd name="connsiteY152" fmla="*/ 1342393 h 3101315"/>
              <a:gd name="connsiteX153" fmla="*/ 7038826 w 12191988"/>
              <a:gd name="connsiteY153" fmla="*/ 1342393 h 3101315"/>
              <a:gd name="connsiteX154" fmla="*/ 6944655 w 12191988"/>
              <a:gd name="connsiteY154" fmla="*/ 1480029 h 3101315"/>
              <a:gd name="connsiteX155" fmla="*/ 6794342 w 12191988"/>
              <a:gd name="connsiteY155" fmla="*/ 1480029 h 3101315"/>
              <a:gd name="connsiteX156" fmla="*/ 6892136 w 12191988"/>
              <a:gd name="connsiteY156" fmla="*/ 1342393 h 3101315"/>
              <a:gd name="connsiteX157" fmla="*/ 7026150 w 12191988"/>
              <a:gd name="connsiteY157" fmla="*/ 1342393 h 3101315"/>
              <a:gd name="connsiteX158" fmla="*/ 7132998 w 12191988"/>
              <a:gd name="connsiteY158" fmla="*/ 1192081 h 3101315"/>
              <a:gd name="connsiteX159" fmla="*/ 6991741 w 12191988"/>
              <a:gd name="connsiteY159" fmla="*/ 1192081 h 3101315"/>
              <a:gd name="connsiteX160" fmla="*/ 7525985 w 12191988"/>
              <a:gd name="connsiteY160" fmla="*/ 608940 h 3101315"/>
              <a:gd name="connsiteX161" fmla="*/ 7669053 w 12191988"/>
              <a:gd name="connsiteY161" fmla="*/ 608940 h 3101315"/>
              <a:gd name="connsiteX162" fmla="*/ 7573071 w 12191988"/>
              <a:gd name="connsiteY162" fmla="*/ 750197 h 3101315"/>
              <a:gd name="connsiteX163" fmla="*/ 7716139 w 12191988"/>
              <a:gd name="connsiteY163" fmla="*/ 750197 h 3101315"/>
              <a:gd name="connsiteX164" fmla="*/ 7607480 w 12191988"/>
              <a:gd name="connsiteY164" fmla="*/ 900510 h 3101315"/>
              <a:gd name="connsiteX165" fmla="*/ 7471654 w 12191988"/>
              <a:gd name="connsiteY165" fmla="*/ 900510 h 3101315"/>
              <a:gd name="connsiteX166" fmla="*/ 7377483 w 12191988"/>
              <a:gd name="connsiteY166" fmla="*/ 1047201 h 3101315"/>
              <a:gd name="connsiteX167" fmla="*/ 7236225 w 12191988"/>
              <a:gd name="connsiteY167" fmla="*/ 1047201 h 3101315"/>
              <a:gd name="connsiteX168" fmla="*/ 7330397 w 12191988"/>
              <a:gd name="connsiteY168" fmla="*/ 900510 h 3101315"/>
              <a:gd name="connsiteX169" fmla="*/ 7466222 w 12191988"/>
              <a:gd name="connsiteY169" fmla="*/ 900510 h 3101315"/>
              <a:gd name="connsiteX170" fmla="*/ 7573070 w 12191988"/>
              <a:gd name="connsiteY170" fmla="*/ 750198 h 3101315"/>
              <a:gd name="connsiteX171" fmla="*/ 7424569 w 12191988"/>
              <a:gd name="connsiteY171" fmla="*/ 750198 h 3101315"/>
              <a:gd name="connsiteX172" fmla="*/ 7236225 w 12191988"/>
              <a:gd name="connsiteY172" fmla="*/ 608940 h 3101315"/>
              <a:gd name="connsiteX173" fmla="*/ 7384726 w 12191988"/>
              <a:gd name="connsiteY173" fmla="*/ 608940 h 3101315"/>
              <a:gd name="connsiteX174" fmla="*/ 7283311 w 12191988"/>
              <a:gd name="connsiteY174" fmla="*/ 750197 h 3101315"/>
              <a:gd name="connsiteX175" fmla="*/ 7424568 w 12191988"/>
              <a:gd name="connsiteY175" fmla="*/ 750197 h 3101315"/>
              <a:gd name="connsiteX176" fmla="*/ 7330397 w 12191988"/>
              <a:gd name="connsiteY176" fmla="*/ 900510 h 3101315"/>
              <a:gd name="connsiteX177" fmla="*/ 7192761 w 12191988"/>
              <a:gd name="connsiteY177" fmla="*/ 900510 h 3101315"/>
              <a:gd name="connsiteX178" fmla="*/ 7085913 w 12191988"/>
              <a:gd name="connsiteY178" fmla="*/ 1047201 h 3101315"/>
              <a:gd name="connsiteX179" fmla="*/ 6957331 w 12191988"/>
              <a:gd name="connsiteY179" fmla="*/ 1047201 h 3101315"/>
              <a:gd name="connsiteX180" fmla="*/ 6850484 w 12191988"/>
              <a:gd name="connsiteY180" fmla="*/ 1192080 h 3101315"/>
              <a:gd name="connsiteX181" fmla="*/ 6991740 w 12191988"/>
              <a:gd name="connsiteY181" fmla="*/ 1192080 h 3101315"/>
              <a:gd name="connsiteX182" fmla="*/ 6892136 w 12191988"/>
              <a:gd name="connsiteY182" fmla="*/ 1342393 h 3101315"/>
              <a:gd name="connsiteX183" fmla="*/ 6756311 w 12191988"/>
              <a:gd name="connsiteY183" fmla="*/ 1342393 h 3101315"/>
              <a:gd name="connsiteX184" fmla="*/ 6653085 w 12191988"/>
              <a:gd name="connsiteY184" fmla="*/ 1480029 h 3101315"/>
              <a:gd name="connsiteX185" fmla="*/ 6511827 w 12191988"/>
              <a:gd name="connsiteY185" fmla="*/ 1480029 h 3101315"/>
              <a:gd name="connsiteX186" fmla="*/ 6605999 w 12191988"/>
              <a:gd name="connsiteY186" fmla="*/ 1342393 h 3101315"/>
              <a:gd name="connsiteX187" fmla="*/ 6747256 w 12191988"/>
              <a:gd name="connsiteY187" fmla="*/ 1342393 h 3101315"/>
              <a:gd name="connsiteX188" fmla="*/ 6850482 w 12191988"/>
              <a:gd name="connsiteY188" fmla="*/ 1192081 h 3101315"/>
              <a:gd name="connsiteX189" fmla="*/ 6707414 w 12191988"/>
              <a:gd name="connsiteY189" fmla="*/ 1192081 h 3101315"/>
              <a:gd name="connsiteX190" fmla="*/ 6810641 w 12191988"/>
              <a:gd name="connsiteY190" fmla="*/ 1047201 h 3101315"/>
              <a:gd name="connsiteX191" fmla="*/ 6948277 w 12191988"/>
              <a:gd name="connsiteY191" fmla="*/ 1047201 h 3101315"/>
              <a:gd name="connsiteX192" fmla="*/ 7046071 w 12191988"/>
              <a:gd name="connsiteY192" fmla="*/ 900510 h 3101315"/>
              <a:gd name="connsiteX193" fmla="*/ 7180084 w 12191988"/>
              <a:gd name="connsiteY193" fmla="*/ 900510 h 3101315"/>
              <a:gd name="connsiteX194" fmla="*/ 7283310 w 12191988"/>
              <a:gd name="connsiteY194" fmla="*/ 750198 h 3101315"/>
              <a:gd name="connsiteX195" fmla="*/ 7140242 w 12191988"/>
              <a:gd name="connsiteY195" fmla="*/ 750198 h 3101315"/>
              <a:gd name="connsiteX196" fmla="*/ 7763225 w 12191988"/>
              <a:gd name="connsiteY196" fmla="*/ 465871 h 3101315"/>
              <a:gd name="connsiteX197" fmla="*/ 7911726 w 12191988"/>
              <a:gd name="connsiteY197" fmla="*/ 465871 h 3101315"/>
              <a:gd name="connsiteX198" fmla="*/ 7804878 w 12191988"/>
              <a:gd name="connsiteY198" fmla="*/ 608940 h 3101315"/>
              <a:gd name="connsiteX199" fmla="*/ 7669053 w 12191988"/>
              <a:gd name="connsiteY199" fmla="*/ 608940 h 3101315"/>
              <a:gd name="connsiteX200" fmla="*/ 7484332 w 12191988"/>
              <a:gd name="connsiteY200" fmla="*/ 465871 h 3101315"/>
              <a:gd name="connsiteX201" fmla="*/ 7620156 w 12191988"/>
              <a:gd name="connsiteY201" fmla="*/ 465871 h 3101315"/>
              <a:gd name="connsiteX202" fmla="*/ 7525985 w 12191988"/>
              <a:gd name="connsiteY202" fmla="*/ 608940 h 3101315"/>
              <a:gd name="connsiteX203" fmla="*/ 7384727 w 12191988"/>
              <a:gd name="connsiteY203" fmla="*/ 608940 h 3101315"/>
              <a:gd name="connsiteX204" fmla="*/ 7719761 w 12191988"/>
              <a:gd name="connsiteY204" fmla="*/ 320991 h 3101315"/>
              <a:gd name="connsiteX205" fmla="*/ 7873695 w 12191988"/>
              <a:gd name="connsiteY205" fmla="*/ 320991 h 3101315"/>
              <a:gd name="connsiteX206" fmla="*/ 7775902 w 12191988"/>
              <a:gd name="connsiteY206" fmla="*/ 458627 h 3101315"/>
              <a:gd name="connsiteX207" fmla="*/ 7629211 w 12191988"/>
              <a:gd name="connsiteY207" fmla="*/ 458627 h 3101315"/>
              <a:gd name="connsiteX208" fmla="*/ 7444490 w 12191988"/>
              <a:gd name="connsiteY208" fmla="*/ 320991 h 3101315"/>
              <a:gd name="connsiteX209" fmla="*/ 7587558 w 12191988"/>
              <a:gd name="connsiteY209" fmla="*/ 320991 h 3101315"/>
              <a:gd name="connsiteX210" fmla="*/ 7484332 w 12191988"/>
              <a:gd name="connsiteY210" fmla="*/ 458627 h 3101315"/>
              <a:gd name="connsiteX211" fmla="*/ 7343074 w 12191988"/>
              <a:gd name="connsiteY211" fmla="*/ 458627 h 3101315"/>
              <a:gd name="connsiteX212" fmla="*/ 7770518 w 12191988"/>
              <a:gd name="connsiteY212" fmla="*/ 45719 h 3101315"/>
              <a:gd name="connsiteX213" fmla="*/ 7681731 w 12191988"/>
              <a:gd name="connsiteY213" fmla="*/ 170678 h 3101315"/>
              <a:gd name="connsiteX214" fmla="*/ 7822989 w 12191988"/>
              <a:gd name="connsiteY214" fmla="*/ 170678 h 3101315"/>
              <a:gd name="connsiteX215" fmla="*/ 7915063 w 12191988"/>
              <a:gd name="connsiteY215" fmla="*/ 45719 h 3101315"/>
              <a:gd name="connsiteX216" fmla="*/ 0 w 12191988"/>
              <a:gd name="connsiteY216" fmla="*/ 0 h 3101315"/>
              <a:gd name="connsiteX217" fmla="*/ 12191988 w 12191988"/>
              <a:gd name="connsiteY217" fmla="*/ 0 h 3101315"/>
              <a:gd name="connsiteX218" fmla="*/ 12191988 w 12191988"/>
              <a:gd name="connsiteY218" fmla="*/ 45719 h 3101315"/>
              <a:gd name="connsiteX219" fmla="*/ 8064876 w 12191988"/>
              <a:gd name="connsiteY219" fmla="*/ 45719 h 3101315"/>
              <a:gd name="connsiteX220" fmla="*/ 7967869 w 12191988"/>
              <a:gd name="connsiteY220" fmla="*/ 170678 h 3101315"/>
              <a:gd name="connsiteX221" fmla="*/ 8114558 w 12191988"/>
              <a:gd name="connsiteY221" fmla="*/ 170678 h 3101315"/>
              <a:gd name="connsiteX222" fmla="*/ 8020387 w 12191988"/>
              <a:gd name="connsiteY222" fmla="*/ 315558 h 3101315"/>
              <a:gd name="connsiteX223" fmla="*/ 7873696 w 12191988"/>
              <a:gd name="connsiteY223" fmla="*/ 315558 h 3101315"/>
              <a:gd name="connsiteX224" fmla="*/ 7967867 w 12191988"/>
              <a:gd name="connsiteY224" fmla="*/ 170679 h 3101315"/>
              <a:gd name="connsiteX225" fmla="*/ 7826609 w 12191988"/>
              <a:gd name="connsiteY225" fmla="*/ 170679 h 3101315"/>
              <a:gd name="connsiteX226" fmla="*/ 7719761 w 12191988"/>
              <a:gd name="connsiteY226" fmla="*/ 315558 h 3101315"/>
              <a:gd name="connsiteX227" fmla="*/ 7573070 w 12191988"/>
              <a:gd name="connsiteY227" fmla="*/ 315558 h 3101315"/>
              <a:gd name="connsiteX228" fmla="*/ 7681729 w 12191988"/>
              <a:gd name="connsiteY228" fmla="*/ 170679 h 3101315"/>
              <a:gd name="connsiteX229" fmla="*/ 7540473 w 12191988"/>
              <a:gd name="connsiteY229" fmla="*/ 170679 h 3101315"/>
              <a:gd name="connsiteX230" fmla="*/ 7637481 w 12191988"/>
              <a:gd name="connsiteY230" fmla="*/ 45719 h 3101315"/>
              <a:gd name="connsiteX231" fmla="*/ 7488401 w 12191988"/>
              <a:gd name="connsiteY231" fmla="*/ 45719 h 3101315"/>
              <a:gd name="connsiteX232" fmla="*/ 7403553 w 12191988"/>
              <a:gd name="connsiteY232" fmla="*/ 170678 h 3101315"/>
              <a:gd name="connsiteX233" fmla="*/ 7540472 w 12191988"/>
              <a:gd name="connsiteY233" fmla="*/ 170678 h 3101315"/>
              <a:gd name="connsiteX234" fmla="*/ 7444490 w 12191988"/>
              <a:gd name="connsiteY234" fmla="*/ 320991 h 3101315"/>
              <a:gd name="connsiteX235" fmla="*/ 7303232 w 12191988"/>
              <a:gd name="connsiteY235" fmla="*/ 320991 h 3101315"/>
              <a:gd name="connsiteX236" fmla="*/ 7201726 w 12191988"/>
              <a:gd name="connsiteY236" fmla="*/ 458627 h 3101315"/>
              <a:gd name="connsiteX237" fmla="*/ 7337640 w 12191988"/>
              <a:gd name="connsiteY237" fmla="*/ 458627 h 3101315"/>
              <a:gd name="connsiteX238" fmla="*/ 7236225 w 12191988"/>
              <a:gd name="connsiteY238" fmla="*/ 608940 h 3101315"/>
              <a:gd name="connsiteX239" fmla="*/ 7098589 w 12191988"/>
              <a:gd name="connsiteY239" fmla="*/ 608940 h 3101315"/>
              <a:gd name="connsiteX240" fmla="*/ 6998985 w 12191988"/>
              <a:gd name="connsiteY240" fmla="*/ 750197 h 3101315"/>
              <a:gd name="connsiteX241" fmla="*/ 7140242 w 12191988"/>
              <a:gd name="connsiteY241" fmla="*/ 750197 h 3101315"/>
              <a:gd name="connsiteX242" fmla="*/ 7046071 w 12191988"/>
              <a:gd name="connsiteY242" fmla="*/ 900510 h 3101315"/>
              <a:gd name="connsiteX243" fmla="*/ 6910245 w 12191988"/>
              <a:gd name="connsiteY243" fmla="*/ 900510 h 3101315"/>
              <a:gd name="connsiteX244" fmla="*/ 6803397 w 12191988"/>
              <a:gd name="connsiteY244" fmla="*/ 1047201 h 3101315"/>
              <a:gd name="connsiteX245" fmla="*/ 6653084 w 12191988"/>
              <a:gd name="connsiteY245" fmla="*/ 1047201 h 3101315"/>
              <a:gd name="connsiteX246" fmla="*/ 6759933 w 12191988"/>
              <a:gd name="connsiteY246" fmla="*/ 900510 h 3101315"/>
              <a:gd name="connsiteX247" fmla="*/ 6901191 w 12191988"/>
              <a:gd name="connsiteY247" fmla="*/ 900510 h 3101315"/>
              <a:gd name="connsiteX248" fmla="*/ 6998984 w 12191988"/>
              <a:gd name="connsiteY248" fmla="*/ 750198 h 3101315"/>
              <a:gd name="connsiteX249" fmla="*/ 6850483 w 12191988"/>
              <a:gd name="connsiteY249" fmla="*/ 750198 h 3101315"/>
              <a:gd name="connsiteX250" fmla="*/ 6957332 w 12191988"/>
              <a:gd name="connsiteY250" fmla="*/ 608940 h 3101315"/>
              <a:gd name="connsiteX251" fmla="*/ 7093156 w 12191988"/>
              <a:gd name="connsiteY251" fmla="*/ 608940 h 3101315"/>
              <a:gd name="connsiteX252" fmla="*/ 7187960 w 12191988"/>
              <a:gd name="connsiteY252" fmla="*/ 465871 h 3101315"/>
              <a:gd name="connsiteX253" fmla="*/ 7051504 w 12191988"/>
              <a:gd name="connsiteY253" fmla="*/ 465871 h 3101315"/>
              <a:gd name="connsiteX254" fmla="*/ 7158353 w 12191988"/>
              <a:gd name="connsiteY254" fmla="*/ 320991 h 3101315"/>
              <a:gd name="connsiteX255" fmla="*/ 7295988 w 12191988"/>
              <a:gd name="connsiteY255" fmla="*/ 320991 h 3101315"/>
              <a:gd name="connsiteX256" fmla="*/ 7391294 w 12191988"/>
              <a:gd name="connsiteY256" fmla="*/ 179734 h 3101315"/>
              <a:gd name="connsiteX257" fmla="*/ 7252524 w 12191988"/>
              <a:gd name="connsiteY257" fmla="*/ 179734 h 3101315"/>
              <a:gd name="connsiteX258" fmla="*/ 7341867 w 12191988"/>
              <a:gd name="connsiteY258" fmla="*/ 45719 h 3101315"/>
              <a:gd name="connsiteX259" fmla="*/ 0 w 12191988"/>
              <a:gd name="connsiteY259" fmla="*/ 45719 h 310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Lst>
            <a:rect l="l" t="t" r="r" b="b"/>
            <a:pathLst>
              <a:path w="12191988" h="3101315">
                <a:moveTo>
                  <a:pt x="5812782" y="2936071"/>
                </a:moveTo>
                <a:lnTo>
                  <a:pt x="5727621" y="3055596"/>
                </a:lnTo>
                <a:lnTo>
                  <a:pt x="5872726" y="3055596"/>
                </a:lnTo>
                <a:lnTo>
                  <a:pt x="5950418" y="2936071"/>
                </a:lnTo>
                <a:close/>
                <a:moveTo>
                  <a:pt x="5619006" y="2789380"/>
                </a:moveTo>
                <a:lnTo>
                  <a:pt x="5765696" y="2789380"/>
                </a:lnTo>
                <a:lnTo>
                  <a:pt x="5666093" y="2936070"/>
                </a:lnTo>
                <a:lnTo>
                  <a:pt x="5803728" y="2936070"/>
                </a:lnTo>
                <a:lnTo>
                  <a:pt x="5910576" y="2789380"/>
                </a:lnTo>
                <a:lnTo>
                  <a:pt x="6048212" y="2789380"/>
                </a:lnTo>
                <a:lnTo>
                  <a:pt x="5950419" y="2936070"/>
                </a:lnTo>
                <a:lnTo>
                  <a:pt x="6086244" y="2936070"/>
                </a:lnTo>
                <a:lnTo>
                  <a:pt x="6194903" y="2789380"/>
                </a:lnTo>
                <a:lnTo>
                  <a:pt x="6339782" y="2789380"/>
                </a:lnTo>
                <a:lnTo>
                  <a:pt x="6236556" y="2936071"/>
                </a:lnTo>
                <a:lnTo>
                  <a:pt x="6095297" y="2936071"/>
                </a:lnTo>
                <a:lnTo>
                  <a:pt x="6010136" y="3055596"/>
                </a:lnTo>
                <a:lnTo>
                  <a:pt x="12191988" y="3055596"/>
                </a:lnTo>
                <a:lnTo>
                  <a:pt x="12191988" y="3101315"/>
                </a:lnTo>
                <a:lnTo>
                  <a:pt x="0" y="3101315"/>
                </a:lnTo>
                <a:lnTo>
                  <a:pt x="0" y="3055596"/>
                </a:lnTo>
                <a:lnTo>
                  <a:pt x="5299909" y="3055596"/>
                </a:lnTo>
                <a:lnTo>
                  <a:pt x="5383576" y="2936070"/>
                </a:lnTo>
                <a:lnTo>
                  <a:pt x="5521212" y="2936070"/>
                </a:lnTo>
                <a:lnTo>
                  <a:pt x="5443521" y="3055596"/>
                </a:lnTo>
                <a:lnTo>
                  <a:pt x="5588401" y="3055596"/>
                </a:lnTo>
                <a:lnTo>
                  <a:pt x="5666092" y="2936071"/>
                </a:lnTo>
                <a:lnTo>
                  <a:pt x="5521212" y="2936071"/>
                </a:lnTo>
                <a:close/>
                <a:moveTo>
                  <a:pt x="5863490" y="2644500"/>
                </a:moveTo>
                <a:lnTo>
                  <a:pt x="6004747" y="2644500"/>
                </a:lnTo>
                <a:lnTo>
                  <a:pt x="5910576" y="2789380"/>
                </a:lnTo>
                <a:lnTo>
                  <a:pt x="5765696" y="2789380"/>
                </a:lnTo>
                <a:close/>
                <a:moveTo>
                  <a:pt x="5571920" y="2644500"/>
                </a:moveTo>
                <a:lnTo>
                  <a:pt x="5718610" y="2644500"/>
                </a:lnTo>
                <a:lnTo>
                  <a:pt x="5619006" y="2789380"/>
                </a:lnTo>
                <a:lnTo>
                  <a:pt x="5474127" y="2789380"/>
                </a:lnTo>
                <a:close/>
                <a:moveTo>
                  <a:pt x="6395923" y="2497809"/>
                </a:moveTo>
                <a:lnTo>
                  <a:pt x="6537180" y="2497809"/>
                </a:lnTo>
                <a:lnTo>
                  <a:pt x="6437576" y="2644500"/>
                </a:lnTo>
                <a:lnTo>
                  <a:pt x="6292696" y="2644500"/>
                </a:lnTo>
                <a:close/>
                <a:moveTo>
                  <a:pt x="5919631" y="2356552"/>
                </a:moveTo>
                <a:lnTo>
                  <a:pt x="5821838" y="2497809"/>
                </a:lnTo>
                <a:lnTo>
                  <a:pt x="5957663" y="2497809"/>
                </a:lnTo>
                <a:lnTo>
                  <a:pt x="6060888" y="2356552"/>
                </a:lnTo>
                <a:close/>
                <a:moveTo>
                  <a:pt x="6343404" y="2356551"/>
                </a:moveTo>
                <a:lnTo>
                  <a:pt x="6484661" y="2356551"/>
                </a:lnTo>
                <a:lnTo>
                  <a:pt x="6386868" y="2497809"/>
                </a:lnTo>
                <a:lnTo>
                  <a:pt x="6249232" y="2497809"/>
                </a:lnTo>
                <a:lnTo>
                  <a:pt x="6151439" y="2644500"/>
                </a:lnTo>
                <a:lnTo>
                  <a:pt x="6292696" y="2644500"/>
                </a:lnTo>
                <a:lnTo>
                  <a:pt x="6194903" y="2789380"/>
                </a:lnTo>
                <a:lnTo>
                  <a:pt x="6048213" y="2789380"/>
                </a:lnTo>
                <a:lnTo>
                  <a:pt x="6146006" y="2644500"/>
                </a:lnTo>
                <a:lnTo>
                  <a:pt x="6004748" y="2644500"/>
                </a:lnTo>
                <a:lnTo>
                  <a:pt x="6107975" y="2497809"/>
                </a:lnTo>
                <a:lnTo>
                  <a:pt x="6241988" y="2497809"/>
                </a:lnTo>
                <a:close/>
                <a:moveTo>
                  <a:pt x="6584267" y="2200806"/>
                </a:moveTo>
                <a:lnTo>
                  <a:pt x="6729146" y="2200806"/>
                </a:lnTo>
                <a:lnTo>
                  <a:pt x="6634975" y="2356552"/>
                </a:lnTo>
                <a:lnTo>
                  <a:pt x="6484662" y="2356552"/>
                </a:lnTo>
                <a:close/>
                <a:moveTo>
                  <a:pt x="6004748" y="2200806"/>
                </a:moveTo>
                <a:lnTo>
                  <a:pt x="6151438" y="2200806"/>
                </a:lnTo>
                <a:lnTo>
                  <a:pt x="6060890" y="2356551"/>
                </a:lnTo>
                <a:lnTo>
                  <a:pt x="6202146" y="2356551"/>
                </a:lnTo>
                <a:lnTo>
                  <a:pt x="6107975" y="2497809"/>
                </a:lnTo>
                <a:lnTo>
                  <a:pt x="5966716" y="2497809"/>
                </a:lnTo>
                <a:lnTo>
                  <a:pt x="5863490" y="2644500"/>
                </a:lnTo>
                <a:lnTo>
                  <a:pt x="5718611" y="2644500"/>
                </a:lnTo>
                <a:lnTo>
                  <a:pt x="5821837" y="2497809"/>
                </a:lnTo>
                <a:lnTo>
                  <a:pt x="5675148" y="2497809"/>
                </a:lnTo>
                <a:lnTo>
                  <a:pt x="5769319" y="2356551"/>
                </a:lnTo>
                <a:lnTo>
                  <a:pt x="5910578" y="2356551"/>
                </a:lnTo>
                <a:close/>
                <a:moveTo>
                  <a:pt x="6546236" y="2068603"/>
                </a:moveTo>
                <a:lnTo>
                  <a:pt x="6678438" y="2068603"/>
                </a:lnTo>
                <a:lnTo>
                  <a:pt x="6584267" y="2200806"/>
                </a:lnTo>
                <a:lnTo>
                  <a:pt x="6437576" y="2200806"/>
                </a:lnTo>
                <a:close/>
                <a:moveTo>
                  <a:pt x="6249233" y="2068603"/>
                </a:moveTo>
                <a:lnTo>
                  <a:pt x="6395923" y="2068603"/>
                </a:lnTo>
                <a:lnTo>
                  <a:pt x="6301752" y="2200806"/>
                </a:lnTo>
                <a:lnTo>
                  <a:pt x="6437575" y="2200806"/>
                </a:lnTo>
                <a:lnTo>
                  <a:pt x="6339782" y="2356552"/>
                </a:lnTo>
                <a:lnTo>
                  <a:pt x="6202146" y="2356552"/>
                </a:lnTo>
                <a:lnTo>
                  <a:pt x="6301751" y="2200806"/>
                </a:lnTo>
                <a:lnTo>
                  <a:pt x="6151439" y="2200806"/>
                </a:lnTo>
                <a:close/>
                <a:moveTo>
                  <a:pt x="5966717" y="2068603"/>
                </a:moveTo>
                <a:lnTo>
                  <a:pt x="6113407" y="2068603"/>
                </a:lnTo>
                <a:lnTo>
                  <a:pt x="6004748" y="2200806"/>
                </a:lnTo>
                <a:lnTo>
                  <a:pt x="5872546" y="2200806"/>
                </a:lnTo>
                <a:close/>
                <a:moveTo>
                  <a:pt x="6979064" y="1630342"/>
                </a:moveTo>
                <a:lnTo>
                  <a:pt x="7127565" y="1630342"/>
                </a:lnTo>
                <a:lnTo>
                  <a:pt x="7026150" y="1767978"/>
                </a:lnTo>
                <a:lnTo>
                  <a:pt x="6883081" y="1767978"/>
                </a:lnTo>
                <a:close/>
                <a:moveTo>
                  <a:pt x="6653085" y="1480029"/>
                </a:moveTo>
                <a:lnTo>
                  <a:pt x="6794342" y="1480029"/>
                </a:lnTo>
                <a:lnTo>
                  <a:pt x="6694738" y="1630342"/>
                </a:lnTo>
                <a:lnTo>
                  <a:pt x="6558912" y="1630342"/>
                </a:lnTo>
                <a:lnTo>
                  <a:pt x="6446632" y="1767977"/>
                </a:lnTo>
                <a:lnTo>
                  <a:pt x="6600565" y="1767977"/>
                </a:lnTo>
                <a:lnTo>
                  <a:pt x="6506394" y="1909235"/>
                </a:lnTo>
                <a:lnTo>
                  <a:pt x="6640407" y="1909235"/>
                </a:lnTo>
                <a:lnTo>
                  <a:pt x="6546236" y="2064981"/>
                </a:lnTo>
                <a:lnTo>
                  <a:pt x="6395923" y="2064981"/>
                </a:lnTo>
                <a:lnTo>
                  <a:pt x="6493717" y="1909235"/>
                </a:lnTo>
                <a:lnTo>
                  <a:pt x="6352459" y="1909235"/>
                </a:lnTo>
                <a:lnTo>
                  <a:pt x="6446630" y="1767978"/>
                </a:lnTo>
                <a:lnTo>
                  <a:pt x="6318050" y="1767978"/>
                </a:lnTo>
                <a:lnTo>
                  <a:pt x="6220257" y="1909235"/>
                </a:lnTo>
                <a:lnTo>
                  <a:pt x="6352459" y="1909235"/>
                </a:lnTo>
                <a:lnTo>
                  <a:pt x="6249233" y="2068603"/>
                </a:lnTo>
                <a:lnTo>
                  <a:pt x="6113408" y="2068603"/>
                </a:lnTo>
                <a:lnTo>
                  <a:pt x="6214824" y="1909235"/>
                </a:lnTo>
                <a:lnTo>
                  <a:pt x="6073566" y="1909235"/>
                </a:lnTo>
                <a:lnTo>
                  <a:pt x="6167738" y="1767977"/>
                </a:lnTo>
                <a:lnTo>
                  <a:pt x="6308996" y="1767977"/>
                </a:lnTo>
                <a:lnTo>
                  <a:pt x="6412222" y="1630342"/>
                </a:lnTo>
                <a:lnTo>
                  <a:pt x="6549858" y="1630342"/>
                </a:lnTo>
                <a:close/>
                <a:moveTo>
                  <a:pt x="6365136" y="1480029"/>
                </a:moveTo>
                <a:lnTo>
                  <a:pt x="6511826" y="1480029"/>
                </a:lnTo>
                <a:lnTo>
                  <a:pt x="6412222" y="1630342"/>
                </a:lnTo>
                <a:lnTo>
                  <a:pt x="6261909" y="1630342"/>
                </a:lnTo>
                <a:close/>
                <a:moveTo>
                  <a:pt x="7174652" y="1342393"/>
                </a:moveTo>
                <a:lnTo>
                  <a:pt x="7321342" y="1342393"/>
                </a:lnTo>
                <a:lnTo>
                  <a:pt x="7221738" y="1480029"/>
                </a:lnTo>
                <a:lnTo>
                  <a:pt x="7085912" y="1480029"/>
                </a:lnTo>
                <a:lnTo>
                  <a:pt x="6979064" y="1630342"/>
                </a:lnTo>
                <a:lnTo>
                  <a:pt x="6850483" y="1630342"/>
                </a:lnTo>
                <a:lnTo>
                  <a:pt x="6738203" y="1767977"/>
                </a:lnTo>
                <a:lnTo>
                  <a:pt x="6883080" y="1767977"/>
                </a:lnTo>
                <a:lnTo>
                  <a:pt x="6781665" y="1909235"/>
                </a:lnTo>
                <a:lnTo>
                  <a:pt x="6922922" y="1909235"/>
                </a:lnTo>
                <a:lnTo>
                  <a:pt x="6828751" y="2064981"/>
                </a:lnTo>
                <a:lnTo>
                  <a:pt x="6678438" y="2064981"/>
                </a:lnTo>
                <a:lnTo>
                  <a:pt x="6776232" y="1909235"/>
                </a:lnTo>
                <a:lnTo>
                  <a:pt x="6640407" y="1909235"/>
                </a:lnTo>
                <a:lnTo>
                  <a:pt x="6738200" y="1767978"/>
                </a:lnTo>
                <a:lnTo>
                  <a:pt x="6600566" y="1767978"/>
                </a:lnTo>
                <a:lnTo>
                  <a:pt x="6694738" y="1630342"/>
                </a:lnTo>
                <a:lnTo>
                  <a:pt x="6835995" y="1630342"/>
                </a:lnTo>
                <a:lnTo>
                  <a:pt x="6944655" y="1480029"/>
                </a:lnTo>
                <a:lnTo>
                  <a:pt x="7076858" y="1480029"/>
                </a:lnTo>
                <a:close/>
                <a:moveTo>
                  <a:pt x="6558913" y="1192080"/>
                </a:moveTo>
                <a:lnTo>
                  <a:pt x="6707414" y="1192080"/>
                </a:lnTo>
                <a:lnTo>
                  <a:pt x="6605999" y="1342393"/>
                </a:lnTo>
                <a:lnTo>
                  <a:pt x="6459308" y="1342393"/>
                </a:lnTo>
                <a:close/>
                <a:moveTo>
                  <a:pt x="7377483" y="1047201"/>
                </a:moveTo>
                <a:lnTo>
                  <a:pt x="7525984" y="1047201"/>
                </a:lnTo>
                <a:lnTo>
                  <a:pt x="7424569" y="1192081"/>
                </a:lnTo>
                <a:lnTo>
                  <a:pt x="7283311" y="1192081"/>
                </a:lnTo>
                <a:close/>
                <a:moveTo>
                  <a:pt x="7093157" y="1047201"/>
                </a:moveTo>
                <a:lnTo>
                  <a:pt x="7236225" y="1047201"/>
                </a:lnTo>
                <a:lnTo>
                  <a:pt x="7132999" y="1192080"/>
                </a:lnTo>
                <a:lnTo>
                  <a:pt x="7283311" y="1192080"/>
                </a:lnTo>
                <a:lnTo>
                  <a:pt x="7174652" y="1342393"/>
                </a:lnTo>
                <a:lnTo>
                  <a:pt x="7038826" y="1342393"/>
                </a:lnTo>
                <a:lnTo>
                  <a:pt x="6944655" y="1480029"/>
                </a:lnTo>
                <a:lnTo>
                  <a:pt x="6794342" y="1480029"/>
                </a:lnTo>
                <a:lnTo>
                  <a:pt x="6892136" y="1342393"/>
                </a:lnTo>
                <a:lnTo>
                  <a:pt x="7026150" y="1342393"/>
                </a:lnTo>
                <a:lnTo>
                  <a:pt x="7132998" y="1192081"/>
                </a:lnTo>
                <a:lnTo>
                  <a:pt x="6991741" y="1192081"/>
                </a:lnTo>
                <a:close/>
                <a:moveTo>
                  <a:pt x="7525985" y="608940"/>
                </a:moveTo>
                <a:lnTo>
                  <a:pt x="7669053" y="608940"/>
                </a:lnTo>
                <a:lnTo>
                  <a:pt x="7573071" y="750197"/>
                </a:lnTo>
                <a:lnTo>
                  <a:pt x="7716139" y="750197"/>
                </a:lnTo>
                <a:lnTo>
                  <a:pt x="7607480" y="900510"/>
                </a:lnTo>
                <a:lnTo>
                  <a:pt x="7471654" y="900510"/>
                </a:lnTo>
                <a:lnTo>
                  <a:pt x="7377483" y="1047201"/>
                </a:lnTo>
                <a:lnTo>
                  <a:pt x="7236225" y="1047201"/>
                </a:lnTo>
                <a:lnTo>
                  <a:pt x="7330397" y="900510"/>
                </a:lnTo>
                <a:lnTo>
                  <a:pt x="7466222" y="900510"/>
                </a:lnTo>
                <a:lnTo>
                  <a:pt x="7573070" y="750198"/>
                </a:lnTo>
                <a:lnTo>
                  <a:pt x="7424569" y="750198"/>
                </a:lnTo>
                <a:close/>
                <a:moveTo>
                  <a:pt x="7236225" y="608940"/>
                </a:moveTo>
                <a:lnTo>
                  <a:pt x="7384726" y="608940"/>
                </a:lnTo>
                <a:lnTo>
                  <a:pt x="7283311" y="750197"/>
                </a:lnTo>
                <a:lnTo>
                  <a:pt x="7424568" y="750197"/>
                </a:lnTo>
                <a:lnTo>
                  <a:pt x="7330397" y="900510"/>
                </a:lnTo>
                <a:lnTo>
                  <a:pt x="7192761" y="900510"/>
                </a:lnTo>
                <a:lnTo>
                  <a:pt x="7085913" y="1047201"/>
                </a:lnTo>
                <a:lnTo>
                  <a:pt x="6957331" y="1047201"/>
                </a:lnTo>
                <a:lnTo>
                  <a:pt x="6850484" y="1192080"/>
                </a:lnTo>
                <a:lnTo>
                  <a:pt x="6991740" y="1192080"/>
                </a:lnTo>
                <a:lnTo>
                  <a:pt x="6892136" y="1342393"/>
                </a:lnTo>
                <a:lnTo>
                  <a:pt x="6756311" y="1342393"/>
                </a:lnTo>
                <a:lnTo>
                  <a:pt x="6653085" y="1480029"/>
                </a:lnTo>
                <a:lnTo>
                  <a:pt x="6511827" y="1480029"/>
                </a:lnTo>
                <a:lnTo>
                  <a:pt x="6605999" y="1342393"/>
                </a:lnTo>
                <a:lnTo>
                  <a:pt x="6747256" y="1342393"/>
                </a:lnTo>
                <a:lnTo>
                  <a:pt x="6850482" y="1192081"/>
                </a:lnTo>
                <a:lnTo>
                  <a:pt x="6707414" y="1192081"/>
                </a:lnTo>
                <a:lnTo>
                  <a:pt x="6810641" y="1047201"/>
                </a:lnTo>
                <a:lnTo>
                  <a:pt x="6948277" y="1047201"/>
                </a:lnTo>
                <a:lnTo>
                  <a:pt x="7046071" y="900510"/>
                </a:lnTo>
                <a:lnTo>
                  <a:pt x="7180084" y="900510"/>
                </a:lnTo>
                <a:lnTo>
                  <a:pt x="7283310" y="750198"/>
                </a:lnTo>
                <a:lnTo>
                  <a:pt x="7140242" y="750198"/>
                </a:lnTo>
                <a:close/>
                <a:moveTo>
                  <a:pt x="7763225" y="465871"/>
                </a:moveTo>
                <a:lnTo>
                  <a:pt x="7911726" y="465871"/>
                </a:lnTo>
                <a:lnTo>
                  <a:pt x="7804878" y="608940"/>
                </a:lnTo>
                <a:lnTo>
                  <a:pt x="7669053" y="608940"/>
                </a:lnTo>
                <a:close/>
                <a:moveTo>
                  <a:pt x="7484332" y="465871"/>
                </a:moveTo>
                <a:lnTo>
                  <a:pt x="7620156" y="465871"/>
                </a:lnTo>
                <a:lnTo>
                  <a:pt x="7525985" y="608940"/>
                </a:lnTo>
                <a:lnTo>
                  <a:pt x="7384727" y="608940"/>
                </a:lnTo>
                <a:close/>
                <a:moveTo>
                  <a:pt x="7719761" y="320991"/>
                </a:moveTo>
                <a:lnTo>
                  <a:pt x="7873695" y="320991"/>
                </a:lnTo>
                <a:lnTo>
                  <a:pt x="7775902" y="458627"/>
                </a:lnTo>
                <a:lnTo>
                  <a:pt x="7629211" y="458627"/>
                </a:lnTo>
                <a:close/>
                <a:moveTo>
                  <a:pt x="7444490" y="320991"/>
                </a:moveTo>
                <a:lnTo>
                  <a:pt x="7587558" y="320991"/>
                </a:lnTo>
                <a:lnTo>
                  <a:pt x="7484332" y="458627"/>
                </a:lnTo>
                <a:lnTo>
                  <a:pt x="7343074" y="458627"/>
                </a:lnTo>
                <a:close/>
                <a:moveTo>
                  <a:pt x="7770518" y="45719"/>
                </a:moveTo>
                <a:lnTo>
                  <a:pt x="7681731" y="170678"/>
                </a:lnTo>
                <a:lnTo>
                  <a:pt x="7822989" y="170678"/>
                </a:lnTo>
                <a:lnTo>
                  <a:pt x="7915063" y="45719"/>
                </a:lnTo>
                <a:close/>
                <a:moveTo>
                  <a:pt x="0" y="0"/>
                </a:moveTo>
                <a:lnTo>
                  <a:pt x="12191988" y="0"/>
                </a:lnTo>
                <a:lnTo>
                  <a:pt x="12191988" y="45719"/>
                </a:lnTo>
                <a:lnTo>
                  <a:pt x="8064876" y="45719"/>
                </a:lnTo>
                <a:lnTo>
                  <a:pt x="7967869" y="170678"/>
                </a:lnTo>
                <a:lnTo>
                  <a:pt x="8114558" y="170678"/>
                </a:lnTo>
                <a:lnTo>
                  <a:pt x="8020387" y="315558"/>
                </a:lnTo>
                <a:lnTo>
                  <a:pt x="7873696" y="315558"/>
                </a:lnTo>
                <a:lnTo>
                  <a:pt x="7967867" y="170679"/>
                </a:lnTo>
                <a:lnTo>
                  <a:pt x="7826609" y="170679"/>
                </a:lnTo>
                <a:lnTo>
                  <a:pt x="7719761" y="315558"/>
                </a:lnTo>
                <a:lnTo>
                  <a:pt x="7573070" y="315558"/>
                </a:lnTo>
                <a:lnTo>
                  <a:pt x="7681729" y="170679"/>
                </a:lnTo>
                <a:lnTo>
                  <a:pt x="7540473" y="170679"/>
                </a:lnTo>
                <a:lnTo>
                  <a:pt x="7637481" y="45719"/>
                </a:lnTo>
                <a:lnTo>
                  <a:pt x="7488401" y="45719"/>
                </a:lnTo>
                <a:lnTo>
                  <a:pt x="7403553" y="170678"/>
                </a:lnTo>
                <a:lnTo>
                  <a:pt x="7540472" y="170678"/>
                </a:lnTo>
                <a:lnTo>
                  <a:pt x="7444490" y="320991"/>
                </a:lnTo>
                <a:lnTo>
                  <a:pt x="7303232" y="320991"/>
                </a:lnTo>
                <a:lnTo>
                  <a:pt x="7201726" y="458627"/>
                </a:lnTo>
                <a:lnTo>
                  <a:pt x="7337640" y="458627"/>
                </a:lnTo>
                <a:lnTo>
                  <a:pt x="7236225" y="608940"/>
                </a:lnTo>
                <a:lnTo>
                  <a:pt x="7098589" y="608940"/>
                </a:lnTo>
                <a:lnTo>
                  <a:pt x="6998985" y="750197"/>
                </a:lnTo>
                <a:lnTo>
                  <a:pt x="7140242" y="750197"/>
                </a:lnTo>
                <a:lnTo>
                  <a:pt x="7046071" y="900510"/>
                </a:lnTo>
                <a:lnTo>
                  <a:pt x="6910245" y="900510"/>
                </a:lnTo>
                <a:lnTo>
                  <a:pt x="6803397" y="1047201"/>
                </a:lnTo>
                <a:lnTo>
                  <a:pt x="6653084" y="1047201"/>
                </a:lnTo>
                <a:lnTo>
                  <a:pt x="6759933" y="900510"/>
                </a:lnTo>
                <a:lnTo>
                  <a:pt x="6901191" y="900510"/>
                </a:lnTo>
                <a:lnTo>
                  <a:pt x="6998984" y="750198"/>
                </a:lnTo>
                <a:lnTo>
                  <a:pt x="6850483" y="750198"/>
                </a:lnTo>
                <a:lnTo>
                  <a:pt x="6957332" y="608940"/>
                </a:lnTo>
                <a:lnTo>
                  <a:pt x="7093156" y="608940"/>
                </a:lnTo>
                <a:lnTo>
                  <a:pt x="7187960" y="465871"/>
                </a:lnTo>
                <a:lnTo>
                  <a:pt x="7051504" y="465871"/>
                </a:lnTo>
                <a:lnTo>
                  <a:pt x="7158353" y="320991"/>
                </a:lnTo>
                <a:lnTo>
                  <a:pt x="7295988" y="320991"/>
                </a:lnTo>
                <a:lnTo>
                  <a:pt x="7391294" y="179734"/>
                </a:lnTo>
                <a:lnTo>
                  <a:pt x="7252524" y="179734"/>
                </a:lnTo>
                <a:lnTo>
                  <a:pt x="7341867" y="45719"/>
                </a:lnTo>
                <a:lnTo>
                  <a:pt x="0" y="45719"/>
                </a:lnTo>
                <a:close/>
              </a:path>
            </a:pathLst>
          </a:custGeom>
          <a:solidFill>
            <a:schemeClr val="tx1">
              <a:lumMod val="20000"/>
              <a:lumOff val="80000"/>
            </a:schemeClr>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27"/>
          <p:cNvGrpSpPr/>
          <p:nvPr/>
        </p:nvGrpSpPr>
        <p:grpSpPr>
          <a:xfrm>
            <a:off x="9523652" y="2720959"/>
            <a:ext cx="1537536" cy="2144220"/>
            <a:chOff x="7283323" y="2611563"/>
            <a:chExt cx="1537536" cy="2144220"/>
          </a:xfrm>
        </p:grpSpPr>
        <p:sp>
          <p:nvSpPr>
            <p:cNvPr id="52" name="Freeform 141"/>
            <p:cNvSpPr>
              <a:spLocks/>
            </p:cNvSpPr>
            <p:nvPr/>
          </p:nvSpPr>
          <p:spPr bwMode="auto">
            <a:xfrm>
              <a:off x="7350330" y="3268955"/>
              <a:ext cx="845735" cy="441883"/>
            </a:xfrm>
            <a:custGeom>
              <a:avLst/>
              <a:gdLst>
                <a:gd name="T0" fmla="*/ 36 w 197"/>
                <a:gd name="T1" fmla="*/ 97 h 103"/>
                <a:gd name="T2" fmla="*/ 85 w 197"/>
                <a:gd name="T3" fmla="*/ 47 h 103"/>
                <a:gd name="T4" fmla="*/ 122 w 197"/>
                <a:gd name="T5" fmla="*/ 43 h 103"/>
                <a:gd name="T6" fmla="*/ 178 w 197"/>
                <a:gd name="T7" fmla="*/ 42 h 103"/>
                <a:gd name="T8" fmla="*/ 190 w 197"/>
                <a:gd name="T9" fmla="*/ 36 h 103"/>
                <a:gd name="T10" fmla="*/ 197 w 197"/>
                <a:gd name="T11" fmla="*/ 19 h 103"/>
                <a:gd name="T12" fmla="*/ 190 w 197"/>
                <a:gd name="T13" fmla="*/ 4 h 103"/>
                <a:gd name="T14" fmla="*/ 176 w 197"/>
                <a:gd name="T15" fmla="*/ 0 h 103"/>
                <a:gd name="T16" fmla="*/ 122 w 197"/>
                <a:gd name="T17" fmla="*/ 4 h 103"/>
                <a:gd name="T18" fmla="*/ 76 w 197"/>
                <a:gd name="T19" fmla="*/ 6 h 103"/>
                <a:gd name="T20" fmla="*/ 63 w 197"/>
                <a:gd name="T21" fmla="*/ 14 h 103"/>
                <a:gd name="T22" fmla="*/ 63 w 197"/>
                <a:gd name="T23" fmla="*/ 14 h 103"/>
                <a:gd name="T24" fmla="*/ 8 w 197"/>
                <a:gd name="T25" fmla="*/ 69 h 103"/>
                <a:gd name="T26" fmla="*/ 8 w 197"/>
                <a:gd name="T27" fmla="*/ 97 h 103"/>
                <a:gd name="T28" fmla="*/ 36 w 197"/>
                <a:gd name="T29"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103">
                  <a:moveTo>
                    <a:pt x="36" y="97"/>
                  </a:moveTo>
                  <a:cubicBezTo>
                    <a:pt x="85" y="47"/>
                    <a:pt x="85" y="47"/>
                    <a:pt x="85" y="47"/>
                  </a:cubicBezTo>
                  <a:cubicBezTo>
                    <a:pt x="122" y="43"/>
                    <a:pt x="122" y="43"/>
                    <a:pt x="122" y="43"/>
                  </a:cubicBezTo>
                  <a:cubicBezTo>
                    <a:pt x="178" y="42"/>
                    <a:pt x="178" y="42"/>
                    <a:pt x="178" y="42"/>
                  </a:cubicBezTo>
                  <a:cubicBezTo>
                    <a:pt x="182" y="40"/>
                    <a:pt x="187" y="38"/>
                    <a:pt x="190" y="36"/>
                  </a:cubicBezTo>
                  <a:cubicBezTo>
                    <a:pt x="195" y="32"/>
                    <a:pt x="197" y="24"/>
                    <a:pt x="197" y="19"/>
                  </a:cubicBezTo>
                  <a:cubicBezTo>
                    <a:pt x="197" y="14"/>
                    <a:pt x="193" y="7"/>
                    <a:pt x="190" y="4"/>
                  </a:cubicBezTo>
                  <a:cubicBezTo>
                    <a:pt x="186" y="2"/>
                    <a:pt x="179" y="0"/>
                    <a:pt x="176" y="0"/>
                  </a:cubicBezTo>
                  <a:cubicBezTo>
                    <a:pt x="122" y="4"/>
                    <a:pt x="122" y="4"/>
                    <a:pt x="122" y="4"/>
                  </a:cubicBezTo>
                  <a:cubicBezTo>
                    <a:pt x="76" y="6"/>
                    <a:pt x="76" y="6"/>
                    <a:pt x="76" y="6"/>
                  </a:cubicBezTo>
                  <a:cubicBezTo>
                    <a:pt x="71" y="6"/>
                    <a:pt x="65" y="9"/>
                    <a:pt x="63" y="14"/>
                  </a:cubicBezTo>
                  <a:cubicBezTo>
                    <a:pt x="63" y="14"/>
                    <a:pt x="63" y="14"/>
                    <a:pt x="63" y="14"/>
                  </a:cubicBezTo>
                  <a:cubicBezTo>
                    <a:pt x="8" y="69"/>
                    <a:pt x="8" y="69"/>
                    <a:pt x="8" y="69"/>
                  </a:cubicBezTo>
                  <a:cubicBezTo>
                    <a:pt x="0" y="76"/>
                    <a:pt x="0" y="90"/>
                    <a:pt x="8" y="97"/>
                  </a:cubicBezTo>
                  <a:cubicBezTo>
                    <a:pt x="17" y="103"/>
                    <a:pt x="28" y="103"/>
                    <a:pt x="36" y="9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42"/>
            <p:cNvSpPr>
              <a:spLocks/>
            </p:cNvSpPr>
            <p:nvPr/>
          </p:nvSpPr>
          <p:spPr bwMode="auto">
            <a:xfrm>
              <a:off x="7904495" y="3109587"/>
              <a:ext cx="916364" cy="1646196"/>
            </a:xfrm>
            <a:custGeom>
              <a:avLst/>
              <a:gdLst>
                <a:gd name="T0" fmla="*/ 208 w 214"/>
                <a:gd name="T1" fmla="*/ 341 h 383"/>
                <a:gd name="T2" fmla="*/ 157 w 214"/>
                <a:gd name="T3" fmla="*/ 271 h 383"/>
                <a:gd name="T4" fmla="*/ 153 w 214"/>
                <a:gd name="T5" fmla="*/ 267 h 383"/>
                <a:gd name="T6" fmla="*/ 151 w 214"/>
                <a:gd name="T7" fmla="*/ 263 h 383"/>
                <a:gd name="T8" fmla="*/ 100 w 214"/>
                <a:gd name="T9" fmla="*/ 222 h 383"/>
                <a:gd name="T10" fmla="*/ 107 w 214"/>
                <a:gd name="T11" fmla="*/ 200 h 383"/>
                <a:gd name="T12" fmla="*/ 107 w 214"/>
                <a:gd name="T13" fmla="*/ 41 h 383"/>
                <a:gd name="T14" fmla="*/ 64 w 214"/>
                <a:gd name="T15" fmla="*/ 0 h 383"/>
                <a:gd name="T16" fmla="*/ 42 w 214"/>
                <a:gd name="T17" fmla="*/ 0 h 383"/>
                <a:gd name="T18" fmla="*/ 2 w 214"/>
                <a:gd name="T19" fmla="*/ 32 h 383"/>
                <a:gd name="T20" fmla="*/ 45 w 214"/>
                <a:gd name="T21" fmla="*/ 27 h 383"/>
                <a:gd name="T22" fmla="*/ 66 w 214"/>
                <a:gd name="T23" fmla="*/ 35 h 383"/>
                <a:gd name="T24" fmla="*/ 77 w 214"/>
                <a:gd name="T25" fmla="*/ 56 h 383"/>
                <a:gd name="T26" fmla="*/ 68 w 214"/>
                <a:gd name="T27" fmla="*/ 79 h 383"/>
                <a:gd name="T28" fmla="*/ 49 w 214"/>
                <a:gd name="T29" fmla="*/ 86 h 383"/>
                <a:gd name="T30" fmla="*/ 0 w 214"/>
                <a:gd name="T31" fmla="*/ 91 h 383"/>
                <a:gd name="T32" fmla="*/ 0 w 214"/>
                <a:gd name="T33" fmla="*/ 200 h 383"/>
                <a:gd name="T34" fmla="*/ 42 w 214"/>
                <a:gd name="T35" fmla="*/ 241 h 383"/>
                <a:gd name="T36" fmla="*/ 45 w 214"/>
                <a:gd name="T37" fmla="*/ 241 h 383"/>
                <a:gd name="T38" fmla="*/ 50 w 214"/>
                <a:gd name="T39" fmla="*/ 247 h 383"/>
                <a:gd name="T40" fmla="*/ 116 w 214"/>
                <a:gd name="T41" fmla="*/ 302 h 383"/>
                <a:gd name="T42" fmla="*/ 167 w 214"/>
                <a:gd name="T43" fmla="*/ 372 h 383"/>
                <a:gd name="T44" fmla="*/ 198 w 214"/>
                <a:gd name="T45" fmla="*/ 375 h 383"/>
                <a:gd name="T46" fmla="*/ 203 w 214"/>
                <a:gd name="T47" fmla="*/ 372 h 383"/>
                <a:gd name="T48" fmla="*/ 208 w 214"/>
                <a:gd name="T49" fmla="*/ 34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383">
                  <a:moveTo>
                    <a:pt x="208" y="341"/>
                  </a:moveTo>
                  <a:cubicBezTo>
                    <a:pt x="157" y="271"/>
                    <a:pt x="157" y="271"/>
                    <a:pt x="157" y="271"/>
                  </a:cubicBezTo>
                  <a:cubicBezTo>
                    <a:pt x="154" y="270"/>
                    <a:pt x="154" y="270"/>
                    <a:pt x="153" y="267"/>
                  </a:cubicBezTo>
                  <a:cubicBezTo>
                    <a:pt x="153" y="266"/>
                    <a:pt x="151" y="266"/>
                    <a:pt x="151" y="263"/>
                  </a:cubicBezTo>
                  <a:cubicBezTo>
                    <a:pt x="100" y="222"/>
                    <a:pt x="100" y="222"/>
                    <a:pt x="100" y="222"/>
                  </a:cubicBezTo>
                  <a:cubicBezTo>
                    <a:pt x="104" y="215"/>
                    <a:pt x="107" y="207"/>
                    <a:pt x="107" y="200"/>
                  </a:cubicBezTo>
                  <a:cubicBezTo>
                    <a:pt x="107" y="41"/>
                    <a:pt x="107" y="41"/>
                    <a:pt x="107" y="41"/>
                  </a:cubicBezTo>
                  <a:cubicBezTo>
                    <a:pt x="107" y="17"/>
                    <a:pt x="87" y="0"/>
                    <a:pt x="64" y="0"/>
                  </a:cubicBezTo>
                  <a:cubicBezTo>
                    <a:pt x="42" y="0"/>
                    <a:pt x="42" y="0"/>
                    <a:pt x="42" y="0"/>
                  </a:cubicBezTo>
                  <a:cubicBezTo>
                    <a:pt x="23" y="0"/>
                    <a:pt x="5" y="14"/>
                    <a:pt x="2" y="32"/>
                  </a:cubicBezTo>
                  <a:cubicBezTo>
                    <a:pt x="45" y="27"/>
                    <a:pt x="45" y="27"/>
                    <a:pt x="45" y="27"/>
                  </a:cubicBezTo>
                  <a:cubicBezTo>
                    <a:pt x="53" y="27"/>
                    <a:pt x="61" y="32"/>
                    <a:pt x="66" y="35"/>
                  </a:cubicBezTo>
                  <a:cubicBezTo>
                    <a:pt x="71" y="41"/>
                    <a:pt x="76" y="48"/>
                    <a:pt x="77" y="56"/>
                  </a:cubicBezTo>
                  <a:cubicBezTo>
                    <a:pt x="77" y="63"/>
                    <a:pt x="74" y="73"/>
                    <a:pt x="68" y="79"/>
                  </a:cubicBezTo>
                  <a:cubicBezTo>
                    <a:pt x="61" y="82"/>
                    <a:pt x="57" y="86"/>
                    <a:pt x="49" y="86"/>
                  </a:cubicBezTo>
                  <a:cubicBezTo>
                    <a:pt x="0" y="91"/>
                    <a:pt x="0" y="91"/>
                    <a:pt x="0" y="91"/>
                  </a:cubicBezTo>
                  <a:cubicBezTo>
                    <a:pt x="0" y="200"/>
                    <a:pt x="0" y="200"/>
                    <a:pt x="0" y="200"/>
                  </a:cubicBezTo>
                  <a:cubicBezTo>
                    <a:pt x="0" y="225"/>
                    <a:pt x="19" y="241"/>
                    <a:pt x="42" y="241"/>
                  </a:cubicBezTo>
                  <a:cubicBezTo>
                    <a:pt x="45" y="241"/>
                    <a:pt x="45" y="241"/>
                    <a:pt x="45" y="241"/>
                  </a:cubicBezTo>
                  <a:cubicBezTo>
                    <a:pt x="47" y="245"/>
                    <a:pt x="49" y="245"/>
                    <a:pt x="50" y="247"/>
                  </a:cubicBezTo>
                  <a:cubicBezTo>
                    <a:pt x="116" y="302"/>
                    <a:pt x="116" y="302"/>
                    <a:pt x="116" y="302"/>
                  </a:cubicBezTo>
                  <a:cubicBezTo>
                    <a:pt x="167" y="372"/>
                    <a:pt x="167" y="372"/>
                    <a:pt x="167" y="372"/>
                  </a:cubicBezTo>
                  <a:cubicBezTo>
                    <a:pt x="176" y="381"/>
                    <a:pt x="189" y="383"/>
                    <a:pt x="198" y="375"/>
                  </a:cubicBezTo>
                  <a:cubicBezTo>
                    <a:pt x="203" y="372"/>
                    <a:pt x="203" y="372"/>
                    <a:pt x="203" y="372"/>
                  </a:cubicBezTo>
                  <a:cubicBezTo>
                    <a:pt x="213" y="363"/>
                    <a:pt x="214" y="351"/>
                    <a:pt x="208" y="3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3"/>
            <p:cNvSpPr>
              <a:spLocks/>
            </p:cNvSpPr>
            <p:nvPr/>
          </p:nvSpPr>
          <p:spPr bwMode="auto">
            <a:xfrm>
              <a:off x="7951581" y="2664082"/>
              <a:ext cx="414718" cy="411096"/>
            </a:xfrm>
            <a:custGeom>
              <a:avLst/>
              <a:gdLst>
                <a:gd name="T0" fmla="*/ 50 w 97"/>
                <a:gd name="T1" fmla="*/ 96 h 96"/>
                <a:gd name="T2" fmla="*/ 97 w 97"/>
                <a:gd name="T3" fmla="*/ 47 h 96"/>
                <a:gd name="T4" fmla="*/ 50 w 97"/>
                <a:gd name="T5" fmla="*/ 0 h 96"/>
                <a:gd name="T6" fmla="*/ 0 w 97"/>
                <a:gd name="T7" fmla="*/ 47 h 96"/>
                <a:gd name="T8" fmla="*/ 50 w 97"/>
                <a:gd name="T9" fmla="*/ 96 h 96"/>
              </a:gdLst>
              <a:ahLst/>
              <a:cxnLst>
                <a:cxn ang="0">
                  <a:pos x="T0" y="T1"/>
                </a:cxn>
                <a:cxn ang="0">
                  <a:pos x="T2" y="T3"/>
                </a:cxn>
                <a:cxn ang="0">
                  <a:pos x="T4" y="T5"/>
                </a:cxn>
                <a:cxn ang="0">
                  <a:pos x="T6" y="T7"/>
                </a:cxn>
                <a:cxn ang="0">
                  <a:pos x="T8" y="T9"/>
                </a:cxn>
              </a:cxnLst>
              <a:rect l="0" t="0" r="r" b="b"/>
              <a:pathLst>
                <a:path w="97" h="96">
                  <a:moveTo>
                    <a:pt x="50" y="96"/>
                  </a:moveTo>
                  <a:cubicBezTo>
                    <a:pt x="76" y="96"/>
                    <a:pt x="97" y="75"/>
                    <a:pt x="97" y="47"/>
                  </a:cubicBezTo>
                  <a:cubicBezTo>
                    <a:pt x="97" y="21"/>
                    <a:pt x="76" y="0"/>
                    <a:pt x="50" y="0"/>
                  </a:cubicBezTo>
                  <a:cubicBezTo>
                    <a:pt x="21" y="0"/>
                    <a:pt x="0" y="21"/>
                    <a:pt x="0" y="47"/>
                  </a:cubicBezTo>
                  <a:cubicBezTo>
                    <a:pt x="0" y="75"/>
                    <a:pt x="21" y="96"/>
                    <a:pt x="50" y="9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44"/>
            <p:cNvSpPr>
              <a:spLocks/>
            </p:cNvSpPr>
            <p:nvPr/>
          </p:nvSpPr>
          <p:spPr bwMode="auto">
            <a:xfrm>
              <a:off x="8315591" y="2611563"/>
              <a:ext cx="282515" cy="682746"/>
            </a:xfrm>
            <a:custGeom>
              <a:avLst/>
              <a:gdLst>
                <a:gd name="T0" fmla="*/ 0 w 66"/>
                <a:gd name="T1" fmla="*/ 119 h 159"/>
                <a:gd name="T2" fmla="*/ 17 w 66"/>
                <a:gd name="T3" fmla="*/ 157 h 159"/>
                <a:gd name="T4" fmla="*/ 17 w 66"/>
                <a:gd name="T5" fmla="*/ 159 h 159"/>
                <a:gd name="T6" fmla="*/ 61 w 66"/>
                <a:gd name="T7" fmla="*/ 111 h 159"/>
                <a:gd name="T8" fmla="*/ 66 w 66"/>
                <a:gd name="T9" fmla="*/ 99 h 159"/>
                <a:gd name="T10" fmla="*/ 66 w 66"/>
                <a:gd name="T11" fmla="*/ 99 h 159"/>
                <a:gd name="T12" fmla="*/ 66 w 66"/>
                <a:gd name="T13" fmla="*/ 21 h 159"/>
                <a:gd name="T14" fmla="*/ 45 w 66"/>
                <a:gd name="T15" fmla="*/ 0 h 159"/>
                <a:gd name="T16" fmla="*/ 25 w 66"/>
                <a:gd name="T17" fmla="*/ 21 h 159"/>
                <a:gd name="T18" fmla="*/ 25 w 66"/>
                <a:gd name="T19" fmla="*/ 91 h 159"/>
                <a:gd name="T20" fmla="*/ 0 w 66"/>
                <a:gd name="T21" fmla="*/ 11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59">
                  <a:moveTo>
                    <a:pt x="0" y="119"/>
                  </a:moveTo>
                  <a:cubicBezTo>
                    <a:pt x="12" y="130"/>
                    <a:pt x="17" y="141"/>
                    <a:pt x="17" y="157"/>
                  </a:cubicBezTo>
                  <a:cubicBezTo>
                    <a:pt x="17" y="159"/>
                    <a:pt x="17" y="159"/>
                    <a:pt x="17" y="159"/>
                  </a:cubicBezTo>
                  <a:cubicBezTo>
                    <a:pt x="61" y="111"/>
                    <a:pt x="61" y="111"/>
                    <a:pt x="61" y="111"/>
                  </a:cubicBezTo>
                  <a:cubicBezTo>
                    <a:pt x="65" y="108"/>
                    <a:pt x="66" y="104"/>
                    <a:pt x="66" y="99"/>
                  </a:cubicBezTo>
                  <a:cubicBezTo>
                    <a:pt x="66" y="99"/>
                    <a:pt x="66" y="99"/>
                    <a:pt x="66" y="99"/>
                  </a:cubicBezTo>
                  <a:cubicBezTo>
                    <a:pt x="66" y="21"/>
                    <a:pt x="66" y="21"/>
                    <a:pt x="66" y="21"/>
                  </a:cubicBezTo>
                  <a:cubicBezTo>
                    <a:pt x="66" y="10"/>
                    <a:pt x="57" y="0"/>
                    <a:pt x="45" y="0"/>
                  </a:cubicBezTo>
                  <a:cubicBezTo>
                    <a:pt x="35" y="0"/>
                    <a:pt x="25" y="10"/>
                    <a:pt x="25" y="21"/>
                  </a:cubicBezTo>
                  <a:cubicBezTo>
                    <a:pt x="25" y="91"/>
                    <a:pt x="25" y="91"/>
                    <a:pt x="25" y="91"/>
                  </a:cubicBezTo>
                  <a:lnTo>
                    <a:pt x="0" y="119"/>
                  </a:ln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45"/>
            <p:cNvSpPr>
              <a:spLocks/>
            </p:cNvSpPr>
            <p:nvPr/>
          </p:nvSpPr>
          <p:spPr bwMode="auto">
            <a:xfrm>
              <a:off x="7283323" y="3982487"/>
              <a:ext cx="822192" cy="391175"/>
            </a:xfrm>
            <a:custGeom>
              <a:avLst/>
              <a:gdLst>
                <a:gd name="T0" fmla="*/ 141 w 192"/>
                <a:gd name="T1" fmla="*/ 19 h 91"/>
                <a:gd name="T2" fmla="*/ 104 w 192"/>
                <a:gd name="T3" fmla="*/ 36 h 91"/>
                <a:gd name="T4" fmla="*/ 38 w 192"/>
                <a:gd name="T5" fmla="*/ 4 h 91"/>
                <a:gd name="T6" fmla="*/ 9 w 192"/>
                <a:gd name="T7" fmla="*/ 15 h 91"/>
                <a:gd name="T8" fmla="*/ 5 w 192"/>
                <a:gd name="T9" fmla="*/ 22 h 91"/>
                <a:gd name="T10" fmla="*/ 16 w 192"/>
                <a:gd name="T11" fmla="*/ 51 h 91"/>
                <a:gd name="T12" fmla="*/ 93 w 192"/>
                <a:gd name="T13" fmla="*/ 89 h 91"/>
                <a:gd name="T14" fmla="*/ 107 w 192"/>
                <a:gd name="T15" fmla="*/ 91 h 91"/>
                <a:gd name="T16" fmla="*/ 116 w 192"/>
                <a:gd name="T17" fmla="*/ 88 h 91"/>
                <a:gd name="T18" fmla="*/ 192 w 192"/>
                <a:gd name="T19" fmla="*/ 53 h 91"/>
                <a:gd name="T20" fmla="*/ 185 w 192"/>
                <a:gd name="T21" fmla="*/ 48 h 91"/>
                <a:gd name="T22" fmla="*/ 141 w 192"/>
                <a:gd name="T23" fmla="*/ 1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91">
                  <a:moveTo>
                    <a:pt x="141" y="19"/>
                  </a:moveTo>
                  <a:cubicBezTo>
                    <a:pt x="104" y="36"/>
                    <a:pt x="104" y="36"/>
                    <a:pt x="104" y="36"/>
                  </a:cubicBezTo>
                  <a:cubicBezTo>
                    <a:pt x="38" y="4"/>
                    <a:pt x="38" y="4"/>
                    <a:pt x="38" y="4"/>
                  </a:cubicBezTo>
                  <a:cubicBezTo>
                    <a:pt x="27" y="0"/>
                    <a:pt x="14" y="4"/>
                    <a:pt x="9" y="15"/>
                  </a:cubicBezTo>
                  <a:cubicBezTo>
                    <a:pt x="5" y="22"/>
                    <a:pt x="5" y="22"/>
                    <a:pt x="5" y="22"/>
                  </a:cubicBezTo>
                  <a:cubicBezTo>
                    <a:pt x="0" y="33"/>
                    <a:pt x="5" y="46"/>
                    <a:pt x="16" y="51"/>
                  </a:cubicBezTo>
                  <a:cubicBezTo>
                    <a:pt x="93" y="89"/>
                    <a:pt x="93" y="89"/>
                    <a:pt x="93" y="89"/>
                  </a:cubicBezTo>
                  <a:cubicBezTo>
                    <a:pt x="100" y="91"/>
                    <a:pt x="102" y="91"/>
                    <a:pt x="107" y="91"/>
                  </a:cubicBezTo>
                  <a:cubicBezTo>
                    <a:pt x="111" y="91"/>
                    <a:pt x="112" y="89"/>
                    <a:pt x="116" y="88"/>
                  </a:cubicBezTo>
                  <a:cubicBezTo>
                    <a:pt x="192" y="53"/>
                    <a:pt x="192" y="53"/>
                    <a:pt x="192" y="53"/>
                  </a:cubicBezTo>
                  <a:cubicBezTo>
                    <a:pt x="185" y="48"/>
                    <a:pt x="185" y="48"/>
                    <a:pt x="185" y="48"/>
                  </a:cubicBezTo>
                  <a:cubicBezTo>
                    <a:pt x="165" y="46"/>
                    <a:pt x="150" y="36"/>
                    <a:pt x="141" y="19"/>
                  </a:cubicBezTo>
                  <a:close/>
                </a:path>
              </a:pathLst>
            </a:cu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56"/>
          <p:cNvGrpSpPr/>
          <p:nvPr/>
        </p:nvGrpSpPr>
        <p:grpSpPr>
          <a:xfrm>
            <a:off x="5725824" y="2856993"/>
            <a:ext cx="1794696" cy="1794697"/>
            <a:chOff x="4157772" y="3247223"/>
            <a:chExt cx="1794696" cy="1794697"/>
          </a:xfrm>
        </p:grpSpPr>
        <p:sp>
          <p:nvSpPr>
            <p:cNvPr id="58" name="Freeform 146"/>
            <p:cNvSpPr>
              <a:spLocks/>
            </p:cNvSpPr>
            <p:nvPr/>
          </p:nvSpPr>
          <p:spPr bwMode="auto">
            <a:xfrm>
              <a:off x="5228070" y="3656508"/>
              <a:ext cx="724398" cy="488969"/>
            </a:xfrm>
            <a:custGeom>
              <a:avLst/>
              <a:gdLst>
                <a:gd name="T0" fmla="*/ 154 w 169"/>
                <a:gd name="T1" fmla="*/ 3 h 114"/>
                <a:gd name="T2" fmla="*/ 128 w 169"/>
                <a:gd name="T3" fmla="*/ 12 h 114"/>
                <a:gd name="T4" fmla="*/ 101 w 169"/>
                <a:gd name="T5" fmla="*/ 63 h 114"/>
                <a:gd name="T6" fmla="*/ 34 w 169"/>
                <a:gd name="T7" fmla="*/ 22 h 114"/>
                <a:gd name="T8" fmla="*/ 5 w 169"/>
                <a:gd name="T9" fmla="*/ 28 h 114"/>
                <a:gd name="T10" fmla="*/ 10 w 169"/>
                <a:gd name="T11" fmla="*/ 56 h 114"/>
                <a:gd name="T12" fmla="*/ 96 w 169"/>
                <a:gd name="T13" fmla="*/ 109 h 114"/>
                <a:gd name="T14" fmla="*/ 125 w 169"/>
                <a:gd name="T15" fmla="*/ 104 h 114"/>
                <a:gd name="T16" fmla="*/ 125 w 169"/>
                <a:gd name="T17" fmla="*/ 104 h 114"/>
                <a:gd name="T18" fmla="*/ 126 w 169"/>
                <a:gd name="T19" fmla="*/ 99 h 114"/>
                <a:gd name="T20" fmla="*/ 162 w 169"/>
                <a:gd name="T21" fmla="*/ 31 h 114"/>
                <a:gd name="T22" fmla="*/ 154 w 169"/>
                <a:gd name="T23"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14">
                  <a:moveTo>
                    <a:pt x="154" y="3"/>
                  </a:moveTo>
                  <a:cubicBezTo>
                    <a:pt x="145" y="0"/>
                    <a:pt x="131" y="3"/>
                    <a:pt x="128" y="12"/>
                  </a:cubicBezTo>
                  <a:cubicBezTo>
                    <a:pt x="101" y="63"/>
                    <a:pt x="101" y="63"/>
                    <a:pt x="101" y="63"/>
                  </a:cubicBezTo>
                  <a:cubicBezTo>
                    <a:pt x="34" y="22"/>
                    <a:pt x="34" y="22"/>
                    <a:pt x="34" y="22"/>
                  </a:cubicBezTo>
                  <a:cubicBezTo>
                    <a:pt x="24" y="15"/>
                    <a:pt x="10" y="18"/>
                    <a:pt x="5" y="28"/>
                  </a:cubicBezTo>
                  <a:cubicBezTo>
                    <a:pt x="0" y="36"/>
                    <a:pt x="2" y="50"/>
                    <a:pt x="10" y="56"/>
                  </a:cubicBezTo>
                  <a:cubicBezTo>
                    <a:pt x="96" y="109"/>
                    <a:pt x="96" y="109"/>
                    <a:pt x="96" y="109"/>
                  </a:cubicBezTo>
                  <a:cubicBezTo>
                    <a:pt x="106" y="114"/>
                    <a:pt x="119" y="112"/>
                    <a:pt x="125" y="104"/>
                  </a:cubicBezTo>
                  <a:cubicBezTo>
                    <a:pt x="125" y="104"/>
                    <a:pt x="125" y="104"/>
                    <a:pt x="125" y="104"/>
                  </a:cubicBezTo>
                  <a:cubicBezTo>
                    <a:pt x="125" y="101"/>
                    <a:pt x="126" y="101"/>
                    <a:pt x="126" y="99"/>
                  </a:cubicBezTo>
                  <a:cubicBezTo>
                    <a:pt x="162" y="31"/>
                    <a:pt x="162" y="31"/>
                    <a:pt x="162" y="31"/>
                  </a:cubicBezTo>
                  <a:cubicBezTo>
                    <a:pt x="169" y="22"/>
                    <a:pt x="166" y="9"/>
                    <a:pt x="154" y="3"/>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9" name="Oval 147"/>
            <p:cNvSpPr>
              <a:spLocks noChangeArrowheads="1"/>
            </p:cNvSpPr>
            <p:nvPr/>
          </p:nvSpPr>
          <p:spPr bwMode="auto">
            <a:xfrm>
              <a:off x="5309565" y="3247223"/>
              <a:ext cx="411096" cy="41290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48"/>
            <p:cNvSpPr>
              <a:spLocks/>
            </p:cNvSpPr>
            <p:nvPr/>
          </p:nvSpPr>
          <p:spPr bwMode="auto">
            <a:xfrm>
              <a:off x="4594222" y="3491707"/>
              <a:ext cx="479914" cy="503457"/>
            </a:xfrm>
            <a:custGeom>
              <a:avLst/>
              <a:gdLst>
                <a:gd name="T0" fmla="*/ 14 w 112"/>
                <a:gd name="T1" fmla="*/ 111 h 117"/>
                <a:gd name="T2" fmla="*/ 41 w 112"/>
                <a:gd name="T3" fmla="*/ 101 h 117"/>
                <a:gd name="T4" fmla="*/ 66 w 112"/>
                <a:gd name="T5" fmla="*/ 50 h 117"/>
                <a:gd name="T6" fmla="*/ 90 w 112"/>
                <a:gd name="T7" fmla="*/ 61 h 117"/>
                <a:gd name="T8" fmla="*/ 99 w 112"/>
                <a:gd name="T9" fmla="*/ 45 h 117"/>
                <a:gd name="T10" fmla="*/ 112 w 112"/>
                <a:gd name="T11" fmla="*/ 27 h 117"/>
                <a:gd name="T12" fmla="*/ 69 w 112"/>
                <a:gd name="T13" fmla="*/ 4 h 117"/>
                <a:gd name="T14" fmla="*/ 44 w 112"/>
                <a:gd name="T15" fmla="*/ 8 h 117"/>
                <a:gd name="T16" fmla="*/ 39 w 112"/>
                <a:gd name="T17" fmla="*/ 14 h 117"/>
                <a:gd name="T18" fmla="*/ 6 w 112"/>
                <a:gd name="T19" fmla="*/ 84 h 117"/>
                <a:gd name="T20" fmla="*/ 14 w 112"/>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7">
                  <a:moveTo>
                    <a:pt x="14" y="111"/>
                  </a:moveTo>
                  <a:cubicBezTo>
                    <a:pt x="25" y="117"/>
                    <a:pt x="36" y="113"/>
                    <a:pt x="41" y="101"/>
                  </a:cubicBezTo>
                  <a:cubicBezTo>
                    <a:pt x="66" y="50"/>
                    <a:pt x="66" y="50"/>
                    <a:pt x="66" y="50"/>
                  </a:cubicBezTo>
                  <a:cubicBezTo>
                    <a:pt x="90" y="61"/>
                    <a:pt x="90" y="61"/>
                    <a:pt x="90" y="61"/>
                  </a:cubicBezTo>
                  <a:cubicBezTo>
                    <a:pt x="99" y="45"/>
                    <a:pt x="99" y="45"/>
                    <a:pt x="99" y="45"/>
                  </a:cubicBezTo>
                  <a:cubicBezTo>
                    <a:pt x="99" y="38"/>
                    <a:pt x="107" y="33"/>
                    <a:pt x="112" y="27"/>
                  </a:cubicBezTo>
                  <a:cubicBezTo>
                    <a:pt x="69" y="4"/>
                    <a:pt x="69" y="4"/>
                    <a:pt x="69" y="4"/>
                  </a:cubicBezTo>
                  <a:cubicBezTo>
                    <a:pt x="63" y="0"/>
                    <a:pt x="49" y="2"/>
                    <a:pt x="44" y="8"/>
                  </a:cubicBezTo>
                  <a:cubicBezTo>
                    <a:pt x="41" y="11"/>
                    <a:pt x="41" y="12"/>
                    <a:pt x="39" y="14"/>
                  </a:cubicBezTo>
                  <a:cubicBezTo>
                    <a:pt x="6" y="84"/>
                    <a:pt x="6" y="84"/>
                    <a:pt x="6" y="84"/>
                  </a:cubicBezTo>
                  <a:cubicBezTo>
                    <a:pt x="0" y="94"/>
                    <a:pt x="5" y="105"/>
                    <a:pt x="14" y="111"/>
                  </a:cubicBez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49"/>
            <p:cNvSpPr>
              <a:spLocks/>
            </p:cNvSpPr>
            <p:nvPr/>
          </p:nvSpPr>
          <p:spPr bwMode="auto">
            <a:xfrm>
              <a:off x="4701070" y="3565958"/>
              <a:ext cx="1006914" cy="1475962"/>
            </a:xfrm>
            <a:custGeom>
              <a:avLst/>
              <a:gdLst>
                <a:gd name="T0" fmla="*/ 175 w 235"/>
                <a:gd name="T1" fmla="*/ 231 h 344"/>
                <a:gd name="T2" fmla="*/ 168 w 235"/>
                <a:gd name="T3" fmla="*/ 225 h 344"/>
                <a:gd name="T4" fmla="*/ 162 w 235"/>
                <a:gd name="T5" fmla="*/ 223 h 344"/>
                <a:gd name="T6" fmla="*/ 111 w 235"/>
                <a:gd name="T7" fmla="*/ 203 h 344"/>
                <a:gd name="T8" fmla="*/ 162 w 235"/>
                <a:gd name="T9" fmla="*/ 104 h 344"/>
                <a:gd name="T10" fmla="*/ 132 w 235"/>
                <a:gd name="T11" fmla="*/ 86 h 344"/>
                <a:gd name="T12" fmla="*/ 120 w 235"/>
                <a:gd name="T13" fmla="*/ 46 h 344"/>
                <a:gd name="T14" fmla="*/ 145 w 235"/>
                <a:gd name="T15" fmla="*/ 32 h 344"/>
                <a:gd name="T16" fmla="*/ 161 w 235"/>
                <a:gd name="T17" fmla="*/ 34 h 344"/>
                <a:gd name="T18" fmla="*/ 177 w 235"/>
                <a:gd name="T19" fmla="*/ 46 h 344"/>
                <a:gd name="T20" fmla="*/ 157 w 235"/>
                <a:gd name="T21" fmla="*/ 21 h 344"/>
                <a:gd name="T22" fmla="*/ 138 w 235"/>
                <a:gd name="T23" fmla="*/ 10 h 344"/>
                <a:gd name="T24" fmla="*/ 82 w 235"/>
                <a:gd name="T25" fmla="*/ 30 h 344"/>
                <a:gd name="T26" fmla="*/ 10 w 235"/>
                <a:gd name="T27" fmla="*/ 172 h 344"/>
                <a:gd name="T28" fmla="*/ 30 w 235"/>
                <a:gd name="T29" fmla="*/ 228 h 344"/>
                <a:gd name="T30" fmla="*/ 49 w 235"/>
                <a:gd name="T31" fmla="*/ 237 h 344"/>
                <a:gd name="T32" fmla="*/ 73 w 235"/>
                <a:gd name="T33" fmla="*/ 241 h 344"/>
                <a:gd name="T34" fmla="*/ 140 w 235"/>
                <a:gd name="T35" fmla="*/ 268 h 344"/>
                <a:gd name="T36" fmla="*/ 188 w 235"/>
                <a:gd name="T37" fmla="*/ 334 h 344"/>
                <a:gd name="T38" fmla="*/ 219 w 235"/>
                <a:gd name="T39" fmla="*/ 338 h 344"/>
                <a:gd name="T40" fmla="*/ 225 w 235"/>
                <a:gd name="T41" fmla="*/ 334 h 344"/>
                <a:gd name="T42" fmla="*/ 229 w 235"/>
                <a:gd name="T43" fmla="*/ 302 h 344"/>
                <a:gd name="T44" fmla="*/ 175 w 235"/>
                <a:gd name="T45" fmla="*/ 23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5" h="344">
                  <a:moveTo>
                    <a:pt x="175" y="231"/>
                  </a:moveTo>
                  <a:cubicBezTo>
                    <a:pt x="174" y="230"/>
                    <a:pt x="172" y="228"/>
                    <a:pt x="168" y="225"/>
                  </a:cubicBezTo>
                  <a:cubicBezTo>
                    <a:pt x="166" y="224"/>
                    <a:pt x="164" y="224"/>
                    <a:pt x="162" y="223"/>
                  </a:cubicBezTo>
                  <a:cubicBezTo>
                    <a:pt x="111" y="203"/>
                    <a:pt x="111" y="203"/>
                    <a:pt x="111" y="203"/>
                  </a:cubicBezTo>
                  <a:cubicBezTo>
                    <a:pt x="162" y="104"/>
                    <a:pt x="162" y="104"/>
                    <a:pt x="162" y="104"/>
                  </a:cubicBezTo>
                  <a:cubicBezTo>
                    <a:pt x="132" y="86"/>
                    <a:pt x="132" y="86"/>
                    <a:pt x="132" y="86"/>
                  </a:cubicBezTo>
                  <a:cubicBezTo>
                    <a:pt x="117" y="77"/>
                    <a:pt x="114" y="59"/>
                    <a:pt x="120" y="46"/>
                  </a:cubicBezTo>
                  <a:cubicBezTo>
                    <a:pt x="126" y="36"/>
                    <a:pt x="136" y="32"/>
                    <a:pt x="145" y="32"/>
                  </a:cubicBezTo>
                  <a:cubicBezTo>
                    <a:pt x="152" y="32"/>
                    <a:pt x="157" y="33"/>
                    <a:pt x="161" y="34"/>
                  </a:cubicBezTo>
                  <a:cubicBezTo>
                    <a:pt x="177" y="46"/>
                    <a:pt x="177" y="46"/>
                    <a:pt x="177" y="46"/>
                  </a:cubicBezTo>
                  <a:cubicBezTo>
                    <a:pt x="175" y="34"/>
                    <a:pt x="168" y="26"/>
                    <a:pt x="157" y="21"/>
                  </a:cubicBezTo>
                  <a:cubicBezTo>
                    <a:pt x="138" y="10"/>
                    <a:pt x="138" y="10"/>
                    <a:pt x="138" y="10"/>
                  </a:cubicBezTo>
                  <a:cubicBezTo>
                    <a:pt x="117" y="0"/>
                    <a:pt x="91" y="8"/>
                    <a:pt x="82" y="30"/>
                  </a:cubicBezTo>
                  <a:cubicBezTo>
                    <a:pt x="10" y="172"/>
                    <a:pt x="10" y="172"/>
                    <a:pt x="10" y="172"/>
                  </a:cubicBezTo>
                  <a:cubicBezTo>
                    <a:pt x="0" y="192"/>
                    <a:pt x="10" y="216"/>
                    <a:pt x="30" y="228"/>
                  </a:cubicBezTo>
                  <a:cubicBezTo>
                    <a:pt x="49" y="237"/>
                    <a:pt x="49" y="237"/>
                    <a:pt x="49" y="237"/>
                  </a:cubicBezTo>
                  <a:cubicBezTo>
                    <a:pt x="57" y="241"/>
                    <a:pt x="65" y="241"/>
                    <a:pt x="73" y="241"/>
                  </a:cubicBezTo>
                  <a:cubicBezTo>
                    <a:pt x="140" y="268"/>
                    <a:pt x="140" y="268"/>
                    <a:pt x="140" y="268"/>
                  </a:cubicBezTo>
                  <a:cubicBezTo>
                    <a:pt x="188" y="334"/>
                    <a:pt x="188" y="334"/>
                    <a:pt x="188" y="334"/>
                  </a:cubicBezTo>
                  <a:cubicBezTo>
                    <a:pt x="196" y="344"/>
                    <a:pt x="209" y="344"/>
                    <a:pt x="219" y="338"/>
                  </a:cubicBezTo>
                  <a:cubicBezTo>
                    <a:pt x="225" y="334"/>
                    <a:pt x="225" y="334"/>
                    <a:pt x="225" y="334"/>
                  </a:cubicBezTo>
                  <a:cubicBezTo>
                    <a:pt x="233" y="325"/>
                    <a:pt x="235" y="311"/>
                    <a:pt x="229" y="302"/>
                  </a:cubicBezTo>
                  <a:lnTo>
                    <a:pt x="175" y="231"/>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50"/>
            <p:cNvSpPr>
              <a:spLocks/>
            </p:cNvSpPr>
            <p:nvPr/>
          </p:nvSpPr>
          <p:spPr bwMode="auto">
            <a:xfrm>
              <a:off x="4157772" y="4523975"/>
              <a:ext cx="778728" cy="304247"/>
            </a:xfrm>
            <a:custGeom>
              <a:avLst/>
              <a:gdLst>
                <a:gd name="T0" fmla="*/ 151 w 182"/>
                <a:gd name="T1" fmla="*/ 14 h 71"/>
                <a:gd name="T2" fmla="*/ 135 w 182"/>
                <a:gd name="T3" fmla="*/ 0 h 71"/>
                <a:gd name="T4" fmla="*/ 105 w 182"/>
                <a:gd name="T5" fmla="*/ 21 h 71"/>
                <a:gd name="T6" fmla="*/ 27 w 182"/>
                <a:gd name="T7" fmla="*/ 14 h 71"/>
                <a:gd name="T8" fmla="*/ 3 w 182"/>
                <a:gd name="T9" fmla="*/ 33 h 71"/>
                <a:gd name="T10" fmla="*/ 3 w 182"/>
                <a:gd name="T11" fmla="*/ 41 h 71"/>
                <a:gd name="T12" fmla="*/ 23 w 182"/>
                <a:gd name="T13" fmla="*/ 63 h 71"/>
                <a:gd name="T14" fmla="*/ 111 w 182"/>
                <a:gd name="T15" fmla="*/ 71 h 71"/>
                <a:gd name="T16" fmla="*/ 117 w 182"/>
                <a:gd name="T17" fmla="*/ 71 h 71"/>
                <a:gd name="T18" fmla="*/ 124 w 182"/>
                <a:gd name="T19" fmla="*/ 67 h 71"/>
                <a:gd name="T20" fmla="*/ 182 w 182"/>
                <a:gd name="T21" fmla="*/ 27 h 71"/>
                <a:gd name="T22" fmla="*/ 171 w 182"/>
                <a:gd name="T23" fmla="*/ 24 h 71"/>
                <a:gd name="T24" fmla="*/ 151 w 182"/>
                <a:gd name="T25"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71">
                  <a:moveTo>
                    <a:pt x="151" y="14"/>
                  </a:moveTo>
                  <a:cubicBezTo>
                    <a:pt x="143" y="10"/>
                    <a:pt x="138" y="5"/>
                    <a:pt x="135" y="0"/>
                  </a:cubicBezTo>
                  <a:cubicBezTo>
                    <a:pt x="105" y="21"/>
                    <a:pt x="105" y="21"/>
                    <a:pt x="105" y="21"/>
                  </a:cubicBezTo>
                  <a:cubicBezTo>
                    <a:pt x="27" y="14"/>
                    <a:pt x="27" y="14"/>
                    <a:pt x="27" y="14"/>
                  </a:cubicBezTo>
                  <a:cubicBezTo>
                    <a:pt x="13" y="12"/>
                    <a:pt x="4" y="22"/>
                    <a:pt x="3" y="33"/>
                  </a:cubicBezTo>
                  <a:cubicBezTo>
                    <a:pt x="3" y="41"/>
                    <a:pt x="3" y="41"/>
                    <a:pt x="3" y="41"/>
                  </a:cubicBezTo>
                  <a:cubicBezTo>
                    <a:pt x="0" y="52"/>
                    <a:pt x="10" y="63"/>
                    <a:pt x="23" y="63"/>
                  </a:cubicBezTo>
                  <a:cubicBezTo>
                    <a:pt x="111" y="71"/>
                    <a:pt x="111" y="71"/>
                    <a:pt x="111" y="71"/>
                  </a:cubicBezTo>
                  <a:cubicBezTo>
                    <a:pt x="112" y="71"/>
                    <a:pt x="116" y="71"/>
                    <a:pt x="117" y="71"/>
                  </a:cubicBezTo>
                  <a:cubicBezTo>
                    <a:pt x="119" y="70"/>
                    <a:pt x="123" y="70"/>
                    <a:pt x="124" y="67"/>
                  </a:cubicBezTo>
                  <a:cubicBezTo>
                    <a:pt x="182" y="27"/>
                    <a:pt x="182" y="27"/>
                    <a:pt x="182" y="27"/>
                  </a:cubicBezTo>
                  <a:cubicBezTo>
                    <a:pt x="178" y="25"/>
                    <a:pt x="174" y="25"/>
                    <a:pt x="171" y="24"/>
                  </a:cubicBezTo>
                  <a:lnTo>
                    <a:pt x="151" y="14"/>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62"/>
          <p:cNvGrpSpPr/>
          <p:nvPr/>
        </p:nvGrpSpPr>
        <p:grpSpPr>
          <a:xfrm>
            <a:off x="290078" y="3027637"/>
            <a:ext cx="2296344" cy="1258642"/>
            <a:chOff x="2444341" y="2560855"/>
            <a:chExt cx="2296344" cy="1258642"/>
          </a:xfrm>
        </p:grpSpPr>
        <p:sp>
          <p:nvSpPr>
            <p:cNvPr id="64" name="Freeform 151"/>
            <p:cNvSpPr>
              <a:spLocks/>
            </p:cNvSpPr>
            <p:nvPr/>
          </p:nvSpPr>
          <p:spPr bwMode="auto">
            <a:xfrm>
              <a:off x="4175654" y="2808962"/>
              <a:ext cx="565031" cy="443694"/>
            </a:xfrm>
            <a:custGeom>
              <a:avLst/>
              <a:gdLst>
                <a:gd name="T0" fmla="*/ 119 w 132"/>
                <a:gd name="T1" fmla="*/ 9 h 103"/>
                <a:gd name="T2" fmla="*/ 90 w 132"/>
                <a:gd name="T3" fmla="*/ 11 h 103"/>
                <a:gd name="T4" fmla="*/ 48 w 132"/>
                <a:gd name="T5" fmla="*/ 60 h 103"/>
                <a:gd name="T6" fmla="*/ 5 w 132"/>
                <a:gd name="T7" fmla="*/ 48 h 103"/>
                <a:gd name="T8" fmla="*/ 5 w 132"/>
                <a:gd name="T9" fmla="*/ 50 h 103"/>
                <a:gd name="T10" fmla="*/ 0 w 132"/>
                <a:gd name="T11" fmla="*/ 87 h 103"/>
                <a:gd name="T12" fmla="*/ 0 w 132"/>
                <a:gd name="T13" fmla="*/ 90 h 103"/>
                <a:gd name="T14" fmla="*/ 46 w 132"/>
                <a:gd name="T15" fmla="*/ 102 h 103"/>
                <a:gd name="T16" fmla="*/ 57 w 132"/>
                <a:gd name="T17" fmla="*/ 102 h 103"/>
                <a:gd name="T18" fmla="*/ 73 w 132"/>
                <a:gd name="T19" fmla="*/ 95 h 103"/>
                <a:gd name="T20" fmla="*/ 124 w 132"/>
                <a:gd name="T21" fmla="*/ 38 h 103"/>
                <a:gd name="T22" fmla="*/ 119 w 132"/>
                <a:gd name="T23"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3">
                  <a:moveTo>
                    <a:pt x="119" y="9"/>
                  </a:moveTo>
                  <a:cubicBezTo>
                    <a:pt x="112" y="0"/>
                    <a:pt x="98" y="0"/>
                    <a:pt x="90" y="11"/>
                  </a:cubicBezTo>
                  <a:cubicBezTo>
                    <a:pt x="48" y="60"/>
                    <a:pt x="48" y="60"/>
                    <a:pt x="48" y="60"/>
                  </a:cubicBezTo>
                  <a:cubicBezTo>
                    <a:pt x="5" y="48"/>
                    <a:pt x="5" y="48"/>
                    <a:pt x="5" y="48"/>
                  </a:cubicBezTo>
                  <a:cubicBezTo>
                    <a:pt x="5" y="50"/>
                    <a:pt x="5" y="50"/>
                    <a:pt x="5" y="50"/>
                  </a:cubicBezTo>
                  <a:cubicBezTo>
                    <a:pt x="8" y="63"/>
                    <a:pt x="8" y="76"/>
                    <a:pt x="0" y="87"/>
                  </a:cubicBezTo>
                  <a:cubicBezTo>
                    <a:pt x="0" y="90"/>
                    <a:pt x="0" y="90"/>
                    <a:pt x="0" y="90"/>
                  </a:cubicBezTo>
                  <a:cubicBezTo>
                    <a:pt x="46" y="102"/>
                    <a:pt x="46" y="102"/>
                    <a:pt x="46" y="102"/>
                  </a:cubicBezTo>
                  <a:cubicBezTo>
                    <a:pt x="49" y="103"/>
                    <a:pt x="54" y="103"/>
                    <a:pt x="57" y="102"/>
                  </a:cubicBezTo>
                  <a:cubicBezTo>
                    <a:pt x="62" y="102"/>
                    <a:pt x="68" y="100"/>
                    <a:pt x="73" y="95"/>
                  </a:cubicBezTo>
                  <a:cubicBezTo>
                    <a:pt x="124" y="38"/>
                    <a:pt x="124" y="38"/>
                    <a:pt x="124" y="38"/>
                  </a:cubicBezTo>
                  <a:cubicBezTo>
                    <a:pt x="132" y="28"/>
                    <a:pt x="129" y="15"/>
                    <a:pt x="119" y="9"/>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52"/>
            <p:cNvSpPr>
              <a:spLocks/>
            </p:cNvSpPr>
            <p:nvPr/>
          </p:nvSpPr>
          <p:spPr bwMode="auto">
            <a:xfrm>
              <a:off x="4106836" y="2560855"/>
              <a:ext cx="411096" cy="412907"/>
            </a:xfrm>
            <a:custGeom>
              <a:avLst/>
              <a:gdLst>
                <a:gd name="T0" fmla="*/ 46 w 96"/>
                <a:gd name="T1" fmla="*/ 96 h 96"/>
                <a:gd name="T2" fmla="*/ 96 w 96"/>
                <a:gd name="T3" fmla="*/ 46 h 96"/>
                <a:gd name="T4" fmla="*/ 46 w 96"/>
                <a:gd name="T5" fmla="*/ 0 h 96"/>
                <a:gd name="T6" fmla="*/ 0 w 96"/>
                <a:gd name="T7" fmla="*/ 46 h 96"/>
                <a:gd name="T8" fmla="*/ 46 w 96"/>
                <a:gd name="T9" fmla="*/ 96 h 96"/>
              </a:gdLst>
              <a:ahLst/>
              <a:cxnLst>
                <a:cxn ang="0">
                  <a:pos x="T0" y="T1"/>
                </a:cxn>
                <a:cxn ang="0">
                  <a:pos x="T2" y="T3"/>
                </a:cxn>
                <a:cxn ang="0">
                  <a:pos x="T4" y="T5"/>
                </a:cxn>
                <a:cxn ang="0">
                  <a:pos x="T6" y="T7"/>
                </a:cxn>
                <a:cxn ang="0">
                  <a:pos x="T8" y="T9"/>
                </a:cxn>
              </a:cxnLst>
              <a:rect l="0" t="0" r="r" b="b"/>
              <a:pathLst>
                <a:path w="96" h="96">
                  <a:moveTo>
                    <a:pt x="46" y="96"/>
                  </a:moveTo>
                  <a:cubicBezTo>
                    <a:pt x="73" y="96"/>
                    <a:pt x="96" y="73"/>
                    <a:pt x="96" y="46"/>
                  </a:cubicBezTo>
                  <a:cubicBezTo>
                    <a:pt x="96" y="20"/>
                    <a:pt x="73" y="0"/>
                    <a:pt x="46" y="0"/>
                  </a:cubicBezTo>
                  <a:cubicBezTo>
                    <a:pt x="21" y="0"/>
                    <a:pt x="0" y="20"/>
                    <a:pt x="0" y="46"/>
                  </a:cubicBezTo>
                  <a:cubicBezTo>
                    <a:pt x="0" y="73"/>
                    <a:pt x="21" y="96"/>
                    <a:pt x="46" y="96"/>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53"/>
            <p:cNvSpPr>
              <a:spLocks/>
            </p:cNvSpPr>
            <p:nvPr/>
          </p:nvSpPr>
          <p:spPr bwMode="auto">
            <a:xfrm>
              <a:off x="3717472" y="2955652"/>
              <a:ext cx="394797" cy="863845"/>
            </a:xfrm>
            <a:custGeom>
              <a:avLst/>
              <a:gdLst>
                <a:gd name="T0" fmla="*/ 43 w 92"/>
                <a:gd name="T1" fmla="*/ 115 h 201"/>
                <a:gd name="T2" fmla="*/ 80 w 92"/>
                <a:gd name="T3" fmla="*/ 31 h 201"/>
                <a:gd name="T4" fmla="*/ 71 w 92"/>
                <a:gd name="T5" fmla="*/ 4 h 201"/>
                <a:gd name="T6" fmla="*/ 45 w 92"/>
                <a:gd name="T7" fmla="*/ 14 h 201"/>
                <a:gd name="T8" fmla="*/ 3 w 92"/>
                <a:gd name="T9" fmla="*/ 105 h 201"/>
                <a:gd name="T10" fmla="*/ 3 w 92"/>
                <a:gd name="T11" fmla="*/ 116 h 201"/>
                <a:gd name="T12" fmla="*/ 6 w 92"/>
                <a:gd name="T13" fmla="*/ 132 h 201"/>
                <a:gd name="T14" fmla="*/ 53 w 92"/>
                <a:gd name="T15" fmla="*/ 192 h 201"/>
                <a:gd name="T16" fmla="*/ 80 w 92"/>
                <a:gd name="T17" fmla="*/ 194 h 201"/>
                <a:gd name="T18" fmla="*/ 84 w 92"/>
                <a:gd name="T19" fmla="*/ 166 h 201"/>
                <a:gd name="T20" fmla="*/ 43 w 92"/>
                <a:gd name="T21" fmla="*/ 1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01">
                  <a:moveTo>
                    <a:pt x="43" y="115"/>
                  </a:moveTo>
                  <a:cubicBezTo>
                    <a:pt x="80" y="31"/>
                    <a:pt x="80" y="31"/>
                    <a:pt x="80" y="31"/>
                  </a:cubicBezTo>
                  <a:cubicBezTo>
                    <a:pt x="87" y="23"/>
                    <a:pt x="82" y="9"/>
                    <a:pt x="71" y="4"/>
                  </a:cubicBezTo>
                  <a:cubicBezTo>
                    <a:pt x="62" y="0"/>
                    <a:pt x="49" y="4"/>
                    <a:pt x="45" y="14"/>
                  </a:cubicBezTo>
                  <a:cubicBezTo>
                    <a:pt x="3" y="105"/>
                    <a:pt x="3" y="105"/>
                    <a:pt x="3" y="105"/>
                  </a:cubicBezTo>
                  <a:cubicBezTo>
                    <a:pt x="0" y="109"/>
                    <a:pt x="0" y="113"/>
                    <a:pt x="3" y="116"/>
                  </a:cubicBezTo>
                  <a:cubicBezTo>
                    <a:pt x="0" y="122"/>
                    <a:pt x="3" y="128"/>
                    <a:pt x="6" y="132"/>
                  </a:cubicBezTo>
                  <a:cubicBezTo>
                    <a:pt x="53" y="192"/>
                    <a:pt x="53" y="192"/>
                    <a:pt x="53" y="192"/>
                  </a:cubicBezTo>
                  <a:cubicBezTo>
                    <a:pt x="60" y="201"/>
                    <a:pt x="74" y="201"/>
                    <a:pt x="80" y="194"/>
                  </a:cubicBezTo>
                  <a:cubicBezTo>
                    <a:pt x="91" y="188"/>
                    <a:pt x="92" y="175"/>
                    <a:pt x="84" y="166"/>
                  </a:cubicBezTo>
                  <a:lnTo>
                    <a:pt x="43" y="1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4"/>
            <p:cNvSpPr>
              <a:spLocks/>
            </p:cNvSpPr>
            <p:nvPr/>
          </p:nvSpPr>
          <p:spPr bwMode="auto">
            <a:xfrm>
              <a:off x="2444341" y="3278010"/>
              <a:ext cx="715343" cy="472670"/>
            </a:xfrm>
            <a:custGeom>
              <a:avLst/>
              <a:gdLst>
                <a:gd name="T0" fmla="*/ 87 w 167"/>
                <a:gd name="T1" fmla="*/ 97 h 110"/>
                <a:gd name="T2" fmla="*/ 116 w 167"/>
                <a:gd name="T3" fmla="*/ 67 h 110"/>
                <a:gd name="T4" fmla="*/ 161 w 167"/>
                <a:gd name="T5" fmla="*/ 67 h 110"/>
                <a:gd name="T6" fmla="*/ 167 w 167"/>
                <a:gd name="T7" fmla="*/ 67 h 110"/>
                <a:gd name="T8" fmla="*/ 167 w 167"/>
                <a:gd name="T9" fmla="*/ 61 h 110"/>
                <a:gd name="T10" fmla="*/ 167 w 167"/>
                <a:gd name="T11" fmla="*/ 31 h 110"/>
                <a:gd name="T12" fmla="*/ 161 w 167"/>
                <a:gd name="T13" fmla="*/ 19 h 110"/>
                <a:gd name="T14" fmla="*/ 154 w 167"/>
                <a:gd name="T15" fmla="*/ 0 h 110"/>
                <a:gd name="T16" fmla="*/ 99 w 167"/>
                <a:gd name="T17" fmla="*/ 53 h 110"/>
                <a:gd name="T18" fmla="*/ 97 w 167"/>
                <a:gd name="T19" fmla="*/ 58 h 110"/>
                <a:gd name="T20" fmla="*/ 23 w 167"/>
                <a:gd name="T21" fmla="*/ 58 h 110"/>
                <a:gd name="T22" fmla="*/ 0 w 167"/>
                <a:gd name="T23" fmla="*/ 81 h 110"/>
                <a:gd name="T24" fmla="*/ 0 w 167"/>
                <a:gd name="T25" fmla="*/ 88 h 110"/>
                <a:gd name="T26" fmla="*/ 23 w 167"/>
                <a:gd name="T27" fmla="*/ 110 h 110"/>
                <a:gd name="T28" fmla="*/ 87 w 167"/>
                <a:gd name="T29" fmla="*/ 110 h 110"/>
                <a:gd name="T30" fmla="*/ 87 w 167"/>
                <a:gd name="T31" fmla="*/ 101 h 110"/>
                <a:gd name="T32" fmla="*/ 87 w 167"/>
                <a:gd name="T33" fmla="*/ 9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0">
                  <a:moveTo>
                    <a:pt x="87" y="97"/>
                  </a:moveTo>
                  <a:cubicBezTo>
                    <a:pt x="87" y="79"/>
                    <a:pt x="99" y="67"/>
                    <a:pt x="116" y="67"/>
                  </a:cubicBezTo>
                  <a:cubicBezTo>
                    <a:pt x="161" y="67"/>
                    <a:pt x="161" y="67"/>
                    <a:pt x="161" y="67"/>
                  </a:cubicBezTo>
                  <a:cubicBezTo>
                    <a:pt x="167" y="67"/>
                    <a:pt x="167" y="67"/>
                    <a:pt x="167" y="67"/>
                  </a:cubicBezTo>
                  <a:cubicBezTo>
                    <a:pt x="167" y="61"/>
                    <a:pt x="167" y="61"/>
                    <a:pt x="167" y="61"/>
                  </a:cubicBezTo>
                  <a:cubicBezTo>
                    <a:pt x="167" y="31"/>
                    <a:pt x="167" y="31"/>
                    <a:pt x="167" y="31"/>
                  </a:cubicBezTo>
                  <a:cubicBezTo>
                    <a:pt x="165" y="29"/>
                    <a:pt x="162" y="22"/>
                    <a:pt x="161" y="19"/>
                  </a:cubicBezTo>
                  <a:cubicBezTo>
                    <a:pt x="154" y="0"/>
                    <a:pt x="154" y="0"/>
                    <a:pt x="154" y="0"/>
                  </a:cubicBezTo>
                  <a:cubicBezTo>
                    <a:pt x="99" y="53"/>
                    <a:pt x="99" y="53"/>
                    <a:pt x="99" y="53"/>
                  </a:cubicBezTo>
                  <a:cubicBezTo>
                    <a:pt x="99" y="54"/>
                    <a:pt x="98" y="57"/>
                    <a:pt x="97" y="58"/>
                  </a:cubicBezTo>
                  <a:cubicBezTo>
                    <a:pt x="23" y="58"/>
                    <a:pt x="23" y="58"/>
                    <a:pt x="23" y="58"/>
                  </a:cubicBezTo>
                  <a:cubicBezTo>
                    <a:pt x="10" y="58"/>
                    <a:pt x="0" y="68"/>
                    <a:pt x="0" y="81"/>
                  </a:cubicBezTo>
                  <a:cubicBezTo>
                    <a:pt x="0" y="88"/>
                    <a:pt x="0" y="88"/>
                    <a:pt x="0" y="88"/>
                  </a:cubicBezTo>
                  <a:cubicBezTo>
                    <a:pt x="0" y="100"/>
                    <a:pt x="10" y="110"/>
                    <a:pt x="23" y="110"/>
                  </a:cubicBezTo>
                  <a:cubicBezTo>
                    <a:pt x="87" y="110"/>
                    <a:pt x="87" y="110"/>
                    <a:pt x="87" y="110"/>
                  </a:cubicBezTo>
                  <a:cubicBezTo>
                    <a:pt x="87" y="108"/>
                    <a:pt x="87" y="106"/>
                    <a:pt x="87" y="101"/>
                  </a:cubicBezTo>
                  <a:lnTo>
                    <a:pt x="87" y="97"/>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55"/>
            <p:cNvSpPr>
              <a:spLocks/>
            </p:cNvSpPr>
            <p:nvPr/>
          </p:nvSpPr>
          <p:spPr bwMode="auto">
            <a:xfrm>
              <a:off x="2846383" y="2801718"/>
              <a:ext cx="1351003" cy="1008725"/>
            </a:xfrm>
            <a:custGeom>
              <a:avLst/>
              <a:gdLst>
                <a:gd name="T0" fmla="*/ 301 w 315"/>
                <a:gd name="T1" fmla="*/ 34 h 235"/>
                <a:gd name="T2" fmla="*/ 248 w 315"/>
                <a:gd name="T3" fmla="*/ 7 h 235"/>
                <a:gd name="T4" fmla="*/ 97 w 315"/>
                <a:gd name="T5" fmla="*/ 55 h 235"/>
                <a:gd name="T6" fmla="*/ 68 w 315"/>
                <a:gd name="T7" fmla="*/ 107 h 235"/>
                <a:gd name="T8" fmla="*/ 74 w 315"/>
                <a:gd name="T9" fmla="*/ 127 h 235"/>
                <a:gd name="T10" fmla="*/ 82 w 315"/>
                <a:gd name="T11" fmla="*/ 140 h 235"/>
                <a:gd name="T12" fmla="*/ 82 w 315"/>
                <a:gd name="T13" fmla="*/ 185 h 235"/>
                <a:gd name="T14" fmla="*/ 22 w 315"/>
                <a:gd name="T15" fmla="*/ 185 h 235"/>
                <a:gd name="T16" fmla="*/ 0 w 315"/>
                <a:gd name="T17" fmla="*/ 208 h 235"/>
                <a:gd name="T18" fmla="*/ 0 w 315"/>
                <a:gd name="T19" fmla="*/ 212 h 235"/>
                <a:gd name="T20" fmla="*/ 22 w 315"/>
                <a:gd name="T21" fmla="*/ 235 h 235"/>
                <a:gd name="T22" fmla="*/ 111 w 315"/>
                <a:gd name="T23" fmla="*/ 235 h 235"/>
                <a:gd name="T24" fmla="*/ 133 w 315"/>
                <a:gd name="T25" fmla="*/ 212 h 235"/>
                <a:gd name="T26" fmla="*/ 133 w 315"/>
                <a:gd name="T27" fmla="*/ 208 h 235"/>
                <a:gd name="T28" fmla="*/ 133 w 315"/>
                <a:gd name="T29" fmla="*/ 208 h 235"/>
                <a:gd name="T30" fmla="*/ 133 w 315"/>
                <a:gd name="T31" fmla="*/ 152 h 235"/>
                <a:gd name="T32" fmla="*/ 199 w 315"/>
                <a:gd name="T33" fmla="*/ 132 h 235"/>
                <a:gd name="T34" fmla="*/ 239 w 315"/>
                <a:gd name="T35" fmla="*/ 47 h 235"/>
                <a:gd name="T36" fmla="*/ 265 w 315"/>
                <a:gd name="T37" fmla="*/ 30 h 235"/>
                <a:gd name="T38" fmla="*/ 279 w 315"/>
                <a:gd name="T39" fmla="*/ 32 h 235"/>
                <a:gd name="T40" fmla="*/ 294 w 315"/>
                <a:gd name="T41" fmla="*/ 49 h 235"/>
                <a:gd name="T42" fmla="*/ 291 w 315"/>
                <a:gd name="T43" fmla="*/ 72 h 235"/>
                <a:gd name="T44" fmla="*/ 272 w 315"/>
                <a:gd name="T45" fmla="*/ 109 h 235"/>
                <a:gd name="T46" fmla="*/ 279 w 315"/>
                <a:gd name="T47" fmla="*/ 107 h 235"/>
                <a:gd name="T48" fmla="*/ 307 w 315"/>
                <a:gd name="T49" fmla="*/ 55 h 235"/>
                <a:gd name="T50" fmla="*/ 301 w 315"/>
                <a:gd name="T51" fmla="*/ 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 h="235">
                  <a:moveTo>
                    <a:pt x="301" y="34"/>
                  </a:moveTo>
                  <a:cubicBezTo>
                    <a:pt x="294" y="13"/>
                    <a:pt x="269" y="0"/>
                    <a:pt x="248" y="7"/>
                  </a:cubicBezTo>
                  <a:cubicBezTo>
                    <a:pt x="97" y="55"/>
                    <a:pt x="97" y="55"/>
                    <a:pt x="97" y="55"/>
                  </a:cubicBezTo>
                  <a:cubicBezTo>
                    <a:pt x="74" y="62"/>
                    <a:pt x="60" y="86"/>
                    <a:pt x="68" y="107"/>
                  </a:cubicBezTo>
                  <a:cubicBezTo>
                    <a:pt x="74" y="127"/>
                    <a:pt x="74" y="127"/>
                    <a:pt x="74" y="127"/>
                  </a:cubicBezTo>
                  <a:cubicBezTo>
                    <a:pt x="76" y="132"/>
                    <a:pt x="78" y="135"/>
                    <a:pt x="82" y="140"/>
                  </a:cubicBezTo>
                  <a:cubicBezTo>
                    <a:pt x="82" y="185"/>
                    <a:pt x="82" y="185"/>
                    <a:pt x="82" y="185"/>
                  </a:cubicBezTo>
                  <a:cubicBezTo>
                    <a:pt x="22" y="185"/>
                    <a:pt x="22" y="185"/>
                    <a:pt x="22" y="185"/>
                  </a:cubicBezTo>
                  <a:cubicBezTo>
                    <a:pt x="10" y="185"/>
                    <a:pt x="0" y="196"/>
                    <a:pt x="0" y="208"/>
                  </a:cubicBezTo>
                  <a:cubicBezTo>
                    <a:pt x="0" y="212"/>
                    <a:pt x="0" y="212"/>
                    <a:pt x="0" y="212"/>
                  </a:cubicBezTo>
                  <a:cubicBezTo>
                    <a:pt x="0" y="227"/>
                    <a:pt x="10" y="235"/>
                    <a:pt x="22" y="235"/>
                  </a:cubicBezTo>
                  <a:cubicBezTo>
                    <a:pt x="111" y="235"/>
                    <a:pt x="111" y="235"/>
                    <a:pt x="111" y="235"/>
                  </a:cubicBezTo>
                  <a:cubicBezTo>
                    <a:pt x="122" y="235"/>
                    <a:pt x="133" y="227"/>
                    <a:pt x="133" y="212"/>
                  </a:cubicBezTo>
                  <a:cubicBezTo>
                    <a:pt x="133" y="208"/>
                    <a:pt x="133" y="208"/>
                    <a:pt x="133" y="208"/>
                  </a:cubicBezTo>
                  <a:cubicBezTo>
                    <a:pt x="133" y="208"/>
                    <a:pt x="133" y="208"/>
                    <a:pt x="133" y="208"/>
                  </a:cubicBezTo>
                  <a:cubicBezTo>
                    <a:pt x="133" y="152"/>
                    <a:pt x="133" y="152"/>
                    <a:pt x="133" y="152"/>
                  </a:cubicBezTo>
                  <a:cubicBezTo>
                    <a:pt x="199" y="132"/>
                    <a:pt x="199" y="132"/>
                    <a:pt x="199" y="132"/>
                  </a:cubicBezTo>
                  <a:cubicBezTo>
                    <a:pt x="239" y="47"/>
                    <a:pt x="239" y="47"/>
                    <a:pt x="239" y="47"/>
                  </a:cubicBezTo>
                  <a:cubicBezTo>
                    <a:pt x="244" y="38"/>
                    <a:pt x="254" y="30"/>
                    <a:pt x="265" y="30"/>
                  </a:cubicBezTo>
                  <a:cubicBezTo>
                    <a:pt x="269" y="30"/>
                    <a:pt x="272" y="30"/>
                    <a:pt x="279" y="32"/>
                  </a:cubicBezTo>
                  <a:cubicBezTo>
                    <a:pt x="283" y="36"/>
                    <a:pt x="290" y="40"/>
                    <a:pt x="294" y="49"/>
                  </a:cubicBezTo>
                  <a:cubicBezTo>
                    <a:pt x="295" y="56"/>
                    <a:pt x="295" y="64"/>
                    <a:pt x="291" y="72"/>
                  </a:cubicBezTo>
                  <a:cubicBezTo>
                    <a:pt x="272" y="109"/>
                    <a:pt x="272" y="109"/>
                    <a:pt x="272" y="109"/>
                  </a:cubicBezTo>
                  <a:cubicBezTo>
                    <a:pt x="279" y="107"/>
                    <a:pt x="279" y="107"/>
                    <a:pt x="279" y="107"/>
                  </a:cubicBezTo>
                  <a:cubicBezTo>
                    <a:pt x="301" y="99"/>
                    <a:pt x="315" y="77"/>
                    <a:pt x="307" y="55"/>
                  </a:cubicBezTo>
                  <a:lnTo>
                    <a:pt x="301" y="3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69"/>
          <p:cNvSpPr/>
          <p:nvPr/>
        </p:nvSpPr>
        <p:spPr>
          <a:xfrm flipV="1">
            <a:off x="1346840" y="2015553"/>
            <a:ext cx="70620" cy="1444281"/>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71" name="Freeform 70"/>
          <p:cNvSpPr/>
          <p:nvPr/>
        </p:nvSpPr>
        <p:spPr>
          <a:xfrm flipV="1">
            <a:off x="6887846" y="2058641"/>
            <a:ext cx="95404" cy="1204395"/>
          </a:xfrm>
          <a:custGeom>
            <a:avLst/>
            <a:gdLst>
              <a:gd name="connsiteX0" fmla="*/ 9167091 w 9167091"/>
              <a:gd name="connsiteY0" fmla="*/ 5137727 h 5149273"/>
              <a:gd name="connsiteX1" fmla="*/ 11546 w 9167091"/>
              <a:gd name="connsiteY1" fmla="*/ 5149273 h 5149273"/>
              <a:gd name="connsiteX2" fmla="*/ 0 w 9167091"/>
              <a:gd name="connsiteY2" fmla="*/ 0 h 5149273"/>
              <a:gd name="connsiteX0" fmla="*/ 851996 w 1964945"/>
              <a:gd name="connsiteY0" fmla="*/ 4954473 h 5149273"/>
              <a:gd name="connsiteX1" fmla="*/ 1112960 w 1964945"/>
              <a:gd name="connsiteY1" fmla="*/ 5149273 h 5149273"/>
              <a:gd name="connsiteX2" fmla="*/ 1101414 w 1964945"/>
              <a:gd name="connsiteY2" fmla="*/ 0 h 5149273"/>
            </a:gdLst>
            <a:ahLst/>
            <a:cxnLst>
              <a:cxn ang="0">
                <a:pos x="connsiteX0" y="connsiteY0"/>
              </a:cxn>
              <a:cxn ang="0">
                <a:pos x="connsiteX1" y="connsiteY1"/>
              </a:cxn>
              <a:cxn ang="0">
                <a:pos x="connsiteX2" y="connsiteY2"/>
              </a:cxn>
            </a:cxnLst>
            <a:rect l="l" t="t" r="r" b="b"/>
            <a:pathLst>
              <a:path w="1964945" h="5149273">
                <a:moveTo>
                  <a:pt x="851996" y="4954473"/>
                </a:moveTo>
                <a:cubicBezTo>
                  <a:pt x="-2199852" y="4958322"/>
                  <a:pt x="4164808" y="5145424"/>
                  <a:pt x="1112960" y="5149273"/>
                </a:cubicBezTo>
                <a:cubicBezTo>
                  <a:pt x="1109111" y="3432849"/>
                  <a:pt x="1105263" y="1716424"/>
                  <a:pt x="1101414"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sp>
        <p:nvSpPr>
          <p:cNvPr id="72" name="TextBox 71"/>
          <p:cNvSpPr txBox="1"/>
          <p:nvPr/>
        </p:nvSpPr>
        <p:spPr>
          <a:xfrm>
            <a:off x="1036982" y="1967795"/>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r"/>
            <a:r>
              <a:rPr lang="en-US" sz="1800" dirty="0" smtClean="0"/>
              <a:t>Add</a:t>
            </a:r>
            <a:r>
              <a:rPr lang="id-ID" sz="1800" dirty="0" smtClean="0"/>
              <a:t> </a:t>
            </a:r>
            <a:r>
              <a:rPr lang="id-ID" sz="1800" dirty="0"/>
              <a:t>title here</a:t>
            </a:r>
          </a:p>
        </p:txBody>
      </p:sp>
      <p:sp>
        <p:nvSpPr>
          <p:cNvPr id="73" name="Rectangle 72"/>
          <p:cNvSpPr/>
          <p:nvPr/>
        </p:nvSpPr>
        <p:spPr>
          <a:xfrm>
            <a:off x="158145" y="1371852"/>
            <a:ext cx="4519528" cy="464743"/>
          </a:xfrm>
          <a:prstGeom prst="rect">
            <a:avLst/>
          </a:prstGeom>
          <a:solidFill>
            <a:schemeClr val="tx2">
              <a:alpha val="13000"/>
            </a:schemeClr>
          </a:solidFill>
        </p:spPr>
        <p:txBody>
          <a:bodyPr wrap="square" rtlCol="0" anchor="t">
            <a:spAutoFit/>
          </a:bodyPr>
          <a:lstStyle/>
          <a:p>
            <a:pPr>
              <a:lnSpc>
                <a:spcPct val="110000"/>
              </a:lnSpc>
            </a:pPr>
            <a:r>
              <a:rPr lang="en-IN" sz="1100" b="1" dirty="0" smtClean="0"/>
              <a:t>NESTLE, GENERAL MILLS AND KANEKA have the same amount of patent activity in this field (2 patent references)</a:t>
            </a:r>
            <a:endParaRPr lang="id-ID" sz="1100" dirty="0"/>
          </a:p>
        </p:txBody>
      </p:sp>
      <p:sp>
        <p:nvSpPr>
          <p:cNvPr id="74" name="TextBox 73"/>
          <p:cNvSpPr txBox="1"/>
          <p:nvPr/>
        </p:nvSpPr>
        <p:spPr>
          <a:xfrm>
            <a:off x="9140558" y="1896311"/>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r>
              <a:rPr lang="en-US" sz="1800" dirty="0" smtClean="0"/>
              <a:t>Add</a:t>
            </a:r>
            <a:r>
              <a:rPr lang="id-ID" sz="1800" dirty="0" smtClean="0"/>
              <a:t> </a:t>
            </a:r>
            <a:r>
              <a:rPr lang="id-ID" sz="1800" dirty="0"/>
              <a:t>title here</a:t>
            </a:r>
          </a:p>
        </p:txBody>
      </p:sp>
      <p:sp>
        <p:nvSpPr>
          <p:cNvPr id="75" name="Rectangle 74"/>
          <p:cNvSpPr/>
          <p:nvPr/>
        </p:nvSpPr>
        <p:spPr>
          <a:xfrm>
            <a:off x="8511094" y="1439059"/>
            <a:ext cx="3373726" cy="464743"/>
          </a:xfrm>
          <a:prstGeom prst="rect">
            <a:avLst/>
          </a:prstGeom>
          <a:solidFill>
            <a:schemeClr val="accent6">
              <a:lumMod val="75000"/>
              <a:alpha val="4000"/>
            </a:schemeClr>
          </a:solidFill>
        </p:spPr>
        <p:txBody>
          <a:bodyPr wrap="square" rtlCol="0" anchor="t">
            <a:spAutoFit/>
          </a:bodyPr>
          <a:lstStyle/>
          <a:p>
            <a:pPr algn="ctr">
              <a:lnSpc>
                <a:spcPct val="110000"/>
              </a:lnSpc>
            </a:pPr>
            <a:r>
              <a:rPr lang="en-IN" sz="1100" b="1" dirty="0" err="1" smtClean="0"/>
              <a:t>Nutek</a:t>
            </a:r>
            <a:r>
              <a:rPr lang="en-IN" sz="1100" b="1" dirty="0" smtClean="0"/>
              <a:t> Salt leads the industry with its reduced salt compositions</a:t>
            </a:r>
            <a:r>
              <a:rPr lang="en-IN" sz="1100" dirty="0" smtClean="0"/>
              <a:t>( 4 patent references).</a:t>
            </a:r>
            <a:r>
              <a:rPr lang="en-US" sz="1100" dirty="0" smtClean="0"/>
              <a:t> </a:t>
            </a:r>
            <a:endParaRPr lang="id-ID" sz="1100" dirty="0"/>
          </a:p>
        </p:txBody>
      </p:sp>
      <p:sp>
        <p:nvSpPr>
          <p:cNvPr id="76" name="TextBox 75"/>
          <p:cNvSpPr txBox="1"/>
          <p:nvPr/>
        </p:nvSpPr>
        <p:spPr>
          <a:xfrm>
            <a:off x="5905008" y="1967795"/>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r>
              <a:rPr lang="en-US" sz="1800" dirty="0" smtClean="0"/>
              <a:t>Add</a:t>
            </a:r>
            <a:r>
              <a:rPr lang="id-ID" sz="1800" dirty="0" smtClean="0"/>
              <a:t> </a:t>
            </a:r>
            <a:r>
              <a:rPr lang="id-ID" sz="1800" dirty="0"/>
              <a:t>title here</a:t>
            </a:r>
          </a:p>
        </p:txBody>
      </p:sp>
      <p:sp>
        <p:nvSpPr>
          <p:cNvPr id="77" name="Rectangle 76"/>
          <p:cNvSpPr/>
          <p:nvPr/>
        </p:nvSpPr>
        <p:spPr>
          <a:xfrm>
            <a:off x="5867014" y="1622994"/>
            <a:ext cx="2481244" cy="278538"/>
          </a:xfrm>
          <a:prstGeom prst="rect">
            <a:avLst/>
          </a:prstGeom>
          <a:solidFill>
            <a:srgbClr val="92D050">
              <a:alpha val="19000"/>
            </a:srgbClr>
          </a:solidFill>
        </p:spPr>
        <p:txBody>
          <a:bodyPr wrap="square" rtlCol="0" anchor="t">
            <a:spAutoFit/>
          </a:bodyPr>
          <a:lstStyle/>
          <a:p>
            <a:pPr algn="ctr">
              <a:lnSpc>
                <a:spcPct val="110000"/>
              </a:lnSpc>
            </a:pPr>
            <a:r>
              <a:rPr lang="en-IN" sz="1100" b="1" dirty="0" smtClean="0"/>
              <a:t> LESAFFRE with 3 patent references</a:t>
            </a:r>
            <a:endParaRPr lang="id-ID" sz="1100" dirty="0"/>
          </a:p>
        </p:txBody>
      </p:sp>
      <p:grpSp>
        <p:nvGrpSpPr>
          <p:cNvPr id="96" name="Group 62"/>
          <p:cNvGrpSpPr/>
          <p:nvPr/>
        </p:nvGrpSpPr>
        <p:grpSpPr>
          <a:xfrm>
            <a:off x="738035" y="3486606"/>
            <a:ext cx="2296344" cy="1258642"/>
            <a:chOff x="2444341" y="2560855"/>
            <a:chExt cx="2296344" cy="1258642"/>
          </a:xfrm>
        </p:grpSpPr>
        <p:sp>
          <p:nvSpPr>
            <p:cNvPr id="97" name="Freeform 151"/>
            <p:cNvSpPr>
              <a:spLocks/>
            </p:cNvSpPr>
            <p:nvPr/>
          </p:nvSpPr>
          <p:spPr bwMode="auto">
            <a:xfrm>
              <a:off x="4175654" y="2808962"/>
              <a:ext cx="565031" cy="443694"/>
            </a:xfrm>
            <a:custGeom>
              <a:avLst/>
              <a:gdLst>
                <a:gd name="T0" fmla="*/ 119 w 132"/>
                <a:gd name="T1" fmla="*/ 9 h 103"/>
                <a:gd name="T2" fmla="*/ 90 w 132"/>
                <a:gd name="T3" fmla="*/ 11 h 103"/>
                <a:gd name="T4" fmla="*/ 48 w 132"/>
                <a:gd name="T5" fmla="*/ 60 h 103"/>
                <a:gd name="T6" fmla="*/ 5 w 132"/>
                <a:gd name="T7" fmla="*/ 48 h 103"/>
                <a:gd name="T8" fmla="*/ 5 w 132"/>
                <a:gd name="T9" fmla="*/ 50 h 103"/>
                <a:gd name="T10" fmla="*/ 0 w 132"/>
                <a:gd name="T11" fmla="*/ 87 h 103"/>
                <a:gd name="T12" fmla="*/ 0 w 132"/>
                <a:gd name="T13" fmla="*/ 90 h 103"/>
                <a:gd name="T14" fmla="*/ 46 w 132"/>
                <a:gd name="T15" fmla="*/ 102 h 103"/>
                <a:gd name="T16" fmla="*/ 57 w 132"/>
                <a:gd name="T17" fmla="*/ 102 h 103"/>
                <a:gd name="T18" fmla="*/ 73 w 132"/>
                <a:gd name="T19" fmla="*/ 95 h 103"/>
                <a:gd name="T20" fmla="*/ 124 w 132"/>
                <a:gd name="T21" fmla="*/ 38 h 103"/>
                <a:gd name="T22" fmla="*/ 119 w 132"/>
                <a:gd name="T23"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3">
                  <a:moveTo>
                    <a:pt x="119" y="9"/>
                  </a:moveTo>
                  <a:cubicBezTo>
                    <a:pt x="112" y="0"/>
                    <a:pt x="98" y="0"/>
                    <a:pt x="90" y="11"/>
                  </a:cubicBezTo>
                  <a:cubicBezTo>
                    <a:pt x="48" y="60"/>
                    <a:pt x="48" y="60"/>
                    <a:pt x="48" y="60"/>
                  </a:cubicBezTo>
                  <a:cubicBezTo>
                    <a:pt x="5" y="48"/>
                    <a:pt x="5" y="48"/>
                    <a:pt x="5" y="48"/>
                  </a:cubicBezTo>
                  <a:cubicBezTo>
                    <a:pt x="5" y="50"/>
                    <a:pt x="5" y="50"/>
                    <a:pt x="5" y="50"/>
                  </a:cubicBezTo>
                  <a:cubicBezTo>
                    <a:pt x="8" y="63"/>
                    <a:pt x="8" y="76"/>
                    <a:pt x="0" y="87"/>
                  </a:cubicBezTo>
                  <a:cubicBezTo>
                    <a:pt x="0" y="90"/>
                    <a:pt x="0" y="90"/>
                    <a:pt x="0" y="90"/>
                  </a:cubicBezTo>
                  <a:cubicBezTo>
                    <a:pt x="46" y="102"/>
                    <a:pt x="46" y="102"/>
                    <a:pt x="46" y="102"/>
                  </a:cubicBezTo>
                  <a:cubicBezTo>
                    <a:pt x="49" y="103"/>
                    <a:pt x="54" y="103"/>
                    <a:pt x="57" y="102"/>
                  </a:cubicBezTo>
                  <a:cubicBezTo>
                    <a:pt x="62" y="102"/>
                    <a:pt x="68" y="100"/>
                    <a:pt x="73" y="95"/>
                  </a:cubicBezTo>
                  <a:cubicBezTo>
                    <a:pt x="124" y="38"/>
                    <a:pt x="124" y="38"/>
                    <a:pt x="124" y="38"/>
                  </a:cubicBezTo>
                  <a:cubicBezTo>
                    <a:pt x="132" y="28"/>
                    <a:pt x="129" y="15"/>
                    <a:pt x="119" y="9"/>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52"/>
            <p:cNvSpPr>
              <a:spLocks/>
            </p:cNvSpPr>
            <p:nvPr/>
          </p:nvSpPr>
          <p:spPr bwMode="auto">
            <a:xfrm>
              <a:off x="4106836" y="2560855"/>
              <a:ext cx="411096" cy="412907"/>
            </a:xfrm>
            <a:custGeom>
              <a:avLst/>
              <a:gdLst>
                <a:gd name="T0" fmla="*/ 46 w 96"/>
                <a:gd name="T1" fmla="*/ 96 h 96"/>
                <a:gd name="T2" fmla="*/ 96 w 96"/>
                <a:gd name="T3" fmla="*/ 46 h 96"/>
                <a:gd name="T4" fmla="*/ 46 w 96"/>
                <a:gd name="T5" fmla="*/ 0 h 96"/>
                <a:gd name="T6" fmla="*/ 0 w 96"/>
                <a:gd name="T7" fmla="*/ 46 h 96"/>
                <a:gd name="T8" fmla="*/ 46 w 96"/>
                <a:gd name="T9" fmla="*/ 96 h 96"/>
              </a:gdLst>
              <a:ahLst/>
              <a:cxnLst>
                <a:cxn ang="0">
                  <a:pos x="T0" y="T1"/>
                </a:cxn>
                <a:cxn ang="0">
                  <a:pos x="T2" y="T3"/>
                </a:cxn>
                <a:cxn ang="0">
                  <a:pos x="T4" y="T5"/>
                </a:cxn>
                <a:cxn ang="0">
                  <a:pos x="T6" y="T7"/>
                </a:cxn>
                <a:cxn ang="0">
                  <a:pos x="T8" y="T9"/>
                </a:cxn>
              </a:cxnLst>
              <a:rect l="0" t="0" r="r" b="b"/>
              <a:pathLst>
                <a:path w="96" h="96">
                  <a:moveTo>
                    <a:pt x="46" y="96"/>
                  </a:moveTo>
                  <a:cubicBezTo>
                    <a:pt x="73" y="96"/>
                    <a:pt x="96" y="73"/>
                    <a:pt x="96" y="46"/>
                  </a:cubicBezTo>
                  <a:cubicBezTo>
                    <a:pt x="96" y="20"/>
                    <a:pt x="73" y="0"/>
                    <a:pt x="46" y="0"/>
                  </a:cubicBezTo>
                  <a:cubicBezTo>
                    <a:pt x="21" y="0"/>
                    <a:pt x="0" y="20"/>
                    <a:pt x="0" y="46"/>
                  </a:cubicBezTo>
                  <a:cubicBezTo>
                    <a:pt x="0" y="73"/>
                    <a:pt x="21" y="96"/>
                    <a:pt x="46" y="96"/>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53"/>
            <p:cNvSpPr>
              <a:spLocks/>
            </p:cNvSpPr>
            <p:nvPr/>
          </p:nvSpPr>
          <p:spPr bwMode="auto">
            <a:xfrm>
              <a:off x="3717472" y="2955652"/>
              <a:ext cx="394797" cy="863845"/>
            </a:xfrm>
            <a:custGeom>
              <a:avLst/>
              <a:gdLst>
                <a:gd name="T0" fmla="*/ 43 w 92"/>
                <a:gd name="T1" fmla="*/ 115 h 201"/>
                <a:gd name="T2" fmla="*/ 80 w 92"/>
                <a:gd name="T3" fmla="*/ 31 h 201"/>
                <a:gd name="T4" fmla="*/ 71 w 92"/>
                <a:gd name="T5" fmla="*/ 4 h 201"/>
                <a:gd name="T6" fmla="*/ 45 w 92"/>
                <a:gd name="T7" fmla="*/ 14 h 201"/>
                <a:gd name="T8" fmla="*/ 3 w 92"/>
                <a:gd name="T9" fmla="*/ 105 h 201"/>
                <a:gd name="T10" fmla="*/ 3 w 92"/>
                <a:gd name="T11" fmla="*/ 116 h 201"/>
                <a:gd name="T12" fmla="*/ 6 w 92"/>
                <a:gd name="T13" fmla="*/ 132 h 201"/>
                <a:gd name="T14" fmla="*/ 53 w 92"/>
                <a:gd name="T15" fmla="*/ 192 h 201"/>
                <a:gd name="T16" fmla="*/ 80 w 92"/>
                <a:gd name="T17" fmla="*/ 194 h 201"/>
                <a:gd name="T18" fmla="*/ 84 w 92"/>
                <a:gd name="T19" fmla="*/ 166 h 201"/>
                <a:gd name="T20" fmla="*/ 43 w 92"/>
                <a:gd name="T21" fmla="*/ 1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01">
                  <a:moveTo>
                    <a:pt x="43" y="115"/>
                  </a:moveTo>
                  <a:cubicBezTo>
                    <a:pt x="80" y="31"/>
                    <a:pt x="80" y="31"/>
                    <a:pt x="80" y="31"/>
                  </a:cubicBezTo>
                  <a:cubicBezTo>
                    <a:pt x="87" y="23"/>
                    <a:pt x="82" y="9"/>
                    <a:pt x="71" y="4"/>
                  </a:cubicBezTo>
                  <a:cubicBezTo>
                    <a:pt x="62" y="0"/>
                    <a:pt x="49" y="4"/>
                    <a:pt x="45" y="14"/>
                  </a:cubicBezTo>
                  <a:cubicBezTo>
                    <a:pt x="3" y="105"/>
                    <a:pt x="3" y="105"/>
                    <a:pt x="3" y="105"/>
                  </a:cubicBezTo>
                  <a:cubicBezTo>
                    <a:pt x="0" y="109"/>
                    <a:pt x="0" y="113"/>
                    <a:pt x="3" y="116"/>
                  </a:cubicBezTo>
                  <a:cubicBezTo>
                    <a:pt x="0" y="122"/>
                    <a:pt x="3" y="128"/>
                    <a:pt x="6" y="132"/>
                  </a:cubicBezTo>
                  <a:cubicBezTo>
                    <a:pt x="53" y="192"/>
                    <a:pt x="53" y="192"/>
                    <a:pt x="53" y="192"/>
                  </a:cubicBezTo>
                  <a:cubicBezTo>
                    <a:pt x="60" y="201"/>
                    <a:pt x="74" y="201"/>
                    <a:pt x="80" y="194"/>
                  </a:cubicBezTo>
                  <a:cubicBezTo>
                    <a:pt x="91" y="188"/>
                    <a:pt x="92" y="175"/>
                    <a:pt x="84" y="166"/>
                  </a:cubicBezTo>
                  <a:lnTo>
                    <a:pt x="43" y="1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54"/>
            <p:cNvSpPr>
              <a:spLocks/>
            </p:cNvSpPr>
            <p:nvPr/>
          </p:nvSpPr>
          <p:spPr bwMode="auto">
            <a:xfrm>
              <a:off x="2444341" y="3278010"/>
              <a:ext cx="715343" cy="472670"/>
            </a:xfrm>
            <a:custGeom>
              <a:avLst/>
              <a:gdLst>
                <a:gd name="T0" fmla="*/ 87 w 167"/>
                <a:gd name="T1" fmla="*/ 97 h 110"/>
                <a:gd name="T2" fmla="*/ 116 w 167"/>
                <a:gd name="T3" fmla="*/ 67 h 110"/>
                <a:gd name="T4" fmla="*/ 161 w 167"/>
                <a:gd name="T5" fmla="*/ 67 h 110"/>
                <a:gd name="T6" fmla="*/ 167 w 167"/>
                <a:gd name="T7" fmla="*/ 67 h 110"/>
                <a:gd name="T8" fmla="*/ 167 w 167"/>
                <a:gd name="T9" fmla="*/ 61 h 110"/>
                <a:gd name="T10" fmla="*/ 167 w 167"/>
                <a:gd name="T11" fmla="*/ 31 h 110"/>
                <a:gd name="T12" fmla="*/ 161 w 167"/>
                <a:gd name="T13" fmla="*/ 19 h 110"/>
                <a:gd name="T14" fmla="*/ 154 w 167"/>
                <a:gd name="T15" fmla="*/ 0 h 110"/>
                <a:gd name="T16" fmla="*/ 99 w 167"/>
                <a:gd name="T17" fmla="*/ 53 h 110"/>
                <a:gd name="T18" fmla="*/ 97 w 167"/>
                <a:gd name="T19" fmla="*/ 58 h 110"/>
                <a:gd name="T20" fmla="*/ 23 w 167"/>
                <a:gd name="T21" fmla="*/ 58 h 110"/>
                <a:gd name="T22" fmla="*/ 0 w 167"/>
                <a:gd name="T23" fmla="*/ 81 h 110"/>
                <a:gd name="T24" fmla="*/ 0 w 167"/>
                <a:gd name="T25" fmla="*/ 88 h 110"/>
                <a:gd name="T26" fmla="*/ 23 w 167"/>
                <a:gd name="T27" fmla="*/ 110 h 110"/>
                <a:gd name="T28" fmla="*/ 87 w 167"/>
                <a:gd name="T29" fmla="*/ 110 h 110"/>
                <a:gd name="T30" fmla="*/ 87 w 167"/>
                <a:gd name="T31" fmla="*/ 101 h 110"/>
                <a:gd name="T32" fmla="*/ 87 w 167"/>
                <a:gd name="T33" fmla="*/ 9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0">
                  <a:moveTo>
                    <a:pt x="87" y="97"/>
                  </a:moveTo>
                  <a:cubicBezTo>
                    <a:pt x="87" y="79"/>
                    <a:pt x="99" y="67"/>
                    <a:pt x="116" y="67"/>
                  </a:cubicBezTo>
                  <a:cubicBezTo>
                    <a:pt x="161" y="67"/>
                    <a:pt x="161" y="67"/>
                    <a:pt x="161" y="67"/>
                  </a:cubicBezTo>
                  <a:cubicBezTo>
                    <a:pt x="167" y="67"/>
                    <a:pt x="167" y="67"/>
                    <a:pt x="167" y="67"/>
                  </a:cubicBezTo>
                  <a:cubicBezTo>
                    <a:pt x="167" y="61"/>
                    <a:pt x="167" y="61"/>
                    <a:pt x="167" y="61"/>
                  </a:cubicBezTo>
                  <a:cubicBezTo>
                    <a:pt x="167" y="31"/>
                    <a:pt x="167" y="31"/>
                    <a:pt x="167" y="31"/>
                  </a:cubicBezTo>
                  <a:cubicBezTo>
                    <a:pt x="165" y="29"/>
                    <a:pt x="162" y="22"/>
                    <a:pt x="161" y="19"/>
                  </a:cubicBezTo>
                  <a:cubicBezTo>
                    <a:pt x="154" y="0"/>
                    <a:pt x="154" y="0"/>
                    <a:pt x="154" y="0"/>
                  </a:cubicBezTo>
                  <a:cubicBezTo>
                    <a:pt x="99" y="53"/>
                    <a:pt x="99" y="53"/>
                    <a:pt x="99" y="53"/>
                  </a:cubicBezTo>
                  <a:cubicBezTo>
                    <a:pt x="99" y="54"/>
                    <a:pt x="98" y="57"/>
                    <a:pt x="97" y="58"/>
                  </a:cubicBezTo>
                  <a:cubicBezTo>
                    <a:pt x="23" y="58"/>
                    <a:pt x="23" y="58"/>
                    <a:pt x="23" y="58"/>
                  </a:cubicBezTo>
                  <a:cubicBezTo>
                    <a:pt x="10" y="58"/>
                    <a:pt x="0" y="68"/>
                    <a:pt x="0" y="81"/>
                  </a:cubicBezTo>
                  <a:cubicBezTo>
                    <a:pt x="0" y="88"/>
                    <a:pt x="0" y="88"/>
                    <a:pt x="0" y="88"/>
                  </a:cubicBezTo>
                  <a:cubicBezTo>
                    <a:pt x="0" y="100"/>
                    <a:pt x="10" y="110"/>
                    <a:pt x="23" y="110"/>
                  </a:cubicBezTo>
                  <a:cubicBezTo>
                    <a:pt x="87" y="110"/>
                    <a:pt x="87" y="110"/>
                    <a:pt x="87" y="110"/>
                  </a:cubicBezTo>
                  <a:cubicBezTo>
                    <a:pt x="87" y="108"/>
                    <a:pt x="87" y="106"/>
                    <a:pt x="87" y="101"/>
                  </a:cubicBezTo>
                  <a:lnTo>
                    <a:pt x="87" y="97"/>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55"/>
            <p:cNvSpPr>
              <a:spLocks/>
            </p:cNvSpPr>
            <p:nvPr/>
          </p:nvSpPr>
          <p:spPr bwMode="auto">
            <a:xfrm>
              <a:off x="2846383" y="2801718"/>
              <a:ext cx="1351003" cy="1008725"/>
            </a:xfrm>
            <a:custGeom>
              <a:avLst/>
              <a:gdLst>
                <a:gd name="T0" fmla="*/ 301 w 315"/>
                <a:gd name="T1" fmla="*/ 34 h 235"/>
                <a:gd name="T2" fmla="*/ 248 w 315"/>
                <a:gd name="T3" fmla="*/ 7 h 235"/>
                <a:gd name="T4" fmla="*/ 97 w 315"/>
                <a:gd name="T5" fmla="*/ 55 h 235"/>
                <a:gd name="T6" fmla="*/ 68 w 315"/>
                <a:gd name="T7" fmla="*/ 107 h 235"/>
                <a:gd name="T8" fmla="*/ 74 w 315"/>
                <a:gd name="T9" fmla="*/ 127 h 235"/>
                <a:gd name="T10" fmla="*/ 82 w 315"/>
                <a:gd name="T11" fmla="*/ 140 h 235"/>
                <a:gd name="T12" fmla="*/ 82 w 315"/>
                <a:gd name="T13" fmla="*/ 185 h 235"/>
                <a:gd name="T14" fmla="*/ 22 w 315"/>
                <a:gd name="T15" fmla="*/ 185 h 235"/>
                <a:gd name="T16" fmla="*/ 0 w 315"/>
                <a:gd name="T17" fmla="*/ 208 h 235"/>
                <a:gd name="T18" fmla="*/ 0 w 315"/>
                <a:gd name="T19" fmla="*/ 212 h 235"/>
                <a:gd name="T20" fmla="*/ 22 w 315"/>
                <a:gd name="T21" fmla="*/ 235 h 235"/>
                <a:gd name="T22" fmla="*/ 111 w 315"/>
                <a:gd name="T23" fmla="*/ 235 h 235"/>
                <a:gd name="T24" fmla="*/ 133 w 315"/>
                <a:gd name="T25" fmla="*/ 212 h 235"/>
                <a:gd name="T26" fmla="*/ 133 w 315"/>
                <a:gd name="T27" fmla="*/ 208 h 235"/>
                <a:gd name="T28" fmla="*/ 133 w 315"/>
                <a:gd name="T29" fmla="*/ 208 h 235"/>
                <a:gd name="T30" fmla="*/ 133 w 315"/>
                <a:gd name="T31" fmla="*/ 152 h 235"/>
                <a:gd name="T32" fmla="*/ 199 w 315"/>
                <a:gd name="T33" fmla="*/ 132 h 235"/>
                <a:gd name="T34" fmla="*/ 239 w 315"/>
                <a:gd name="T35" fmla="*/ 47 h 235"/>
                <a:gd name="T36" fmla="*/ 265 w 315"/>
                <a:gd name="T37" fmla="*/ 30 h 235"/>
                <a:gd name="T38" fmla="*/ 279 w 315"/>
                <a:gd name="T39" fmla="*/ 32 h 235"/>
                <a:gd name="T40" fmla="*/ 294 w 315"/>
                <a:gd name="T41" fmla="*/ 49 h 235"/>
                <a:gd name="T42" fmla="*/ 291 w 315"/>
                <a:gd name="T43" fmla="*/ 72 h 235"/>
                <a:gd name="T44" fmla="*/ 272 w 315"/>
                <a:gd name="T45" fmla="*/ 109 h 235"/>
                <a:gd name="T46" fmla="*/ 279 w 315"/>
                <a:gd name="T47" fmla="*/ 107 h 235"/>
                <a:gd name="T48" fmla="*/ 307 w 315"/>
                <a:gd name="T49" fmla="*/ 55 h 235"/>
                <a:gd name="T50" fmla="*/ 301 w 315"/>
                <a:gd name="T51" fmla="*/ 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 h="235">
                  <a:moveTo>
                    <a:pt x="301" y="34"/>
                  </a:moveTo>
                  <a:cubicBezTo>
                    <a:pt x="294" y="13"/>
                    <a:pt x="269" y="0"/>
                    <a:pt x="248" y="7"/>
                  </a:cubicBezTo>
                  <a:cubicBezTo>
                    <a:pt x="97" y="55"/>
                    <a:pt x="97" y="55"/>
                    <a:pt x="97" y="55"/>
                  </a:cubicBezTo>
                  <a:cubicBezTo>
                    <a:pt x="74" y="62"/>
                    <a:pt x="60" y="86"/>
                    <a:pt x="68" y="107"/>
                  </a:cubicBezTo>
                  <a:cubicBezTo>
                    <a:pt x="74" y="127"/>
                    <a:pt x="74" y="127"/>
                    <a:pt x="74" y="127"/>
                  </a:cubicBezTo>
                  <a:cubicBezTo>
                    <a:pt x="76" y="132"/>
                    <a:pt x="78" y="135"/>
                    <a:pt x="82" y="140"/>
                  </a:cubicBezTo>
                  <a:cubicBezTo>
                    <a:pt x="82" y="185"/>
                    <a:pt x="82" y="185"/>
                    <a:pt x="82" y="185"/>
                  </a:cubicBezTo>
                  <a:cubicBezTo>
                    <a:pt x="22" y="185"/>
                    <a:pt x="22" y="185"/>
                    <a:pt x="22" y="185"/>
                  </a:cubicBezTo>
                  <a:cubicBezTo>
                    <a:pt x="10" y="185"/>
                    <a:pt x="0" y="196"/>
                    <a:pt x="0" y="208"/>
                  </a:cubicBezTo>
                  <a:cubicBezTo>
                    <a:pt x="0" y="212"/>
                    <a:pt x="0" y="212"/>
                    <a:pt x="0" y="212"/>
                  </a:cubicBezTo>
                  <a:cubicBezTo>
                    <a:pt x="0" y="227"/>
                    <a:pt x="10" y="235"/>
                    <a:pt x="22" y="235"/>
                  </a:cubicBezTo>
                  <a:cubicBezTo>
                    <a:pt x="111" y="235"/>
                    <a:pt x="111" y="235"/>
                    <a:pt x="111" y="235"/>
                  </a:cubicBezTo>
                  <a:cubicBezTo>
                    <a:pt x="122" y="235"/>
                    <a:pt x="133" y="227"/>
                    <a:pt x="133" y="212"/>
                  </a:cubicBezTo>
                  <a:cubicBezTo>
                    <a:pt x="133" y="208"/>
                    <a:pt x="133" y="208"/>
                    <a:pt x="133" y="208"/>
                  </a:cubicBezTo>
                  <a:cubicBezTo>
                    <a:pt x="133" y="208"/>
                    <a:pt x="133" y="208"/>
                    <a:pt x="133" y="208"/>
                  </a:cubicBezTo>
                  <a:cubicBezTo>
                    <a:pt x="133" y="152"/>
                    <a:pt x="133" y="152"/>
                    <a:pt x="133" y="152"/>
                  </a:cubicBezTo>
                  <a:cubicBezTo>
                    <a:pt x="199" y="132"/>
                    <a:pt x="199" y="132"/>
                    <a:pt x="199" y="132"/>
                  </a:cubicBezTo>
                  <a:cubicBezTo>
                    <a:pt x="239" y="47"/>
                    <a:pt x="239" y="47"/>
                    <a:pt x="239" y="47"/>
                  </a:cubicBezTo>
                  <a:cubicBezTo>
                    <a:pt x="244" y="38"/>
                    <a:pt x="254" y="30"/>
                    <a:pt x="265" y="30"/>
                  </a:cubicBezTo>
                  <a:cubicBezTo>
                    <a:pt x="269" y="30"/>
                    <a:pt x="272" y="30"/>
                    <a:pt x="279" y="32"/>
                  </a:cubicBezTo>
                  <a:cubicBezTo>
                    <a:pt x="283" y="36"/>
                    <a:pt x="290" y="40"/>
                    <a:pt x="294" y="49"/>
                  </a:cubicBezTo>
                  <a:cubicBezTo>
                    <a:pt x="295" y="56"/>
                    <a:pt x="295" y="64"/>
                    <a:pt x="291" y="72"/>
                  </a:cubicBezTo>
                  <a:cubicBezTo>
                    <a:pt x="272" y="109"/>
                    <a:pt x="272" y="109"/>
                    <a:pt x="272" y="109"/>
                  </a:cubicBezTo>
                  <a:cubicBezTo>
                    <a:pt x="279" y="107"/>
                    <a:pt x="279" y="107"/>
                    <a:pt x="279" y="107"/>
                  </a:cubicBezTo>
                  <a:cubicBezTo>
                    <a:pt x="301" y="99"/>
                    <a:pt x="315" y="77"/>
                    <a:pt x="307" y="55"/>
                  </a:cubicBezTo>
                  <a:lnTo>
                    <a:pt x="301" y="3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1"/>
          <p:cNvSpPr/>
          <p:nvPr/>
        </p:nvSpPr>
        <p:spPr>
          <a:xfrm flipV="1">
            <a:off x="2752972" y="1967795"/>
            <a:ext cx="101148" cy="1670403"/>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pic>
        <p:nvPicPr>
          <p:cNvPr id="5" name="Picture 4"/>
          <p:cNvPicPr>
            <a:picLocks noChangeAspect="1"/>
          </p:cNvPicPr>
          <p:nvPr/>
        </p:nvPicPr>
        <p:blipFill>
          <a:blip r:embed="rId2"/>
          <a:stretch>
            <a:fillRect/>
          </a:stretch>
        </p:blipFill>
        <p:spPr>
          <a:xfrm>
            <a:off x="9488656" y="623881"/>
            <a:ext cx="1362075" cy="647700"/>
          </a:xfrm>
          <a:prstGeom prst="rect">
            <a:avLst/>
          </a:prstGeom>
        </p:spPr>
      </p:pic>
      <p:pic>
        <p:nvPicPr>
          <p:cNvPr id="85" name="Picture 2"/>
          <p:cNvPicPr>
            <a:picLocks noChangeAspect="1" noChangeArrowheads="1"/>
          </p:cNvPicPr>
          <p:nvPr/>
        </p:nvPicPr>
        <p:blipFill>
          <a:blip r:embed="rId3" cstate="print"/>
          <a:srcRect/>
          <a:stretch>
            <a:fillRect/>
          </a:stretch>
        </p:blipFill>
        <p:spPr bwMode="auto">
          <a:xfrm>
            <a:off x="6563619" y="679418"/>
            <a:ext cx="1039091" cy="909205"/>
          </a:xfrm>
          <a:prstGeom prst="rect">
            <a:avLst/>
          </a:prstGeom>
          <a:noFill/>
          <a:ln w="9525">
            <a:noFill/>
            <a:miter lim="800000"/>
            <a:headEnd/>
            <a:tailEnd/>
          </a:ln>
          <a:effectLst/>
        </p:spPr>
      </p:pic>
      <p:grpSp>
        <p:nvGrpSpPr>
          <p:cNvPr id="86" name="Group 62"/>
          <p:cNvGrpSpPr/>
          <p:nvPr/>
        </p:nvGrpSpPr>
        <p:grpSpPr>
          <a:xfrm>
            <a:off x="1173845" y="3952939"/>
            <a:ext cx="2296344" cy="1258642"/>
            <a:chOff x="2444341" y="2560855"/>
            <a:chExt cx="2296344" cy="1258642"/>
          </a:xfrm>
        </p:grpSpPr>
        <p:sp>
          <p:nvSpPr>
            <p:cNvPr id="87" name="Freeform 151"/>
            <p:cNvSpPr>
              <a:spLocks/>
            </p:cNvSpPr>
            <p:nvPr/>
          </p:nvSpPr>
          <p:spPr bwMode="auto">
            <a:xfrm>
              <a:off x="4175654" y="2808962"/>
              <a:ext cx="565031" cy="443694"/>
            </a:xfrm>
            <a:custGeom>
              <a:avLst/>
              <a:gdLst>
                <a:gd name="T0" fmla="*/ 119 w 132"/>
                <a:gd name="T1" fmla="*/ 9 h 103"/>
                <a:gd name="T2" fmla="*/ 90 w 132"/>
                <a:gd name="T3" fmla="*/ 11 h 103"/>
                <a:gd name="T4" fmla="*/ 48 w 132"/>
                <a:gd name="T5" fmla="*/ 60 h 103"/>
                <a:gd name="T6" fmla="*/ 5 w 132"/>
                <a:gd name="T7" fmla="*/ 48 h 103"/>
                <a:gd name="T8" fmla="*/ 5 w 132"/>
                <a:gd name="T9" fmla="*/ 50 h 103"/>
                <a:gd name="T10" fmla="*/ 0 w 132"/>
                <a:gd name="T11" fmla="*/ 87 h 103"/>
                <a:gd name="T12" fmla="*/ 0 w 132"/>
                <a:gd name="T13" fmla="*/ 90 h 103"/>
                <a:gd name="T14" fmla="*/ 46 w 132"/>
                <a:gd name="T15" fmla="*/ 102 h 103"/>
                <a:gd name="T16" fmla="*/ 57 w 132"/>
                <a:gd name="T17" fmla="*/ 102 h 103"/>
                <a:gd name="T18" fmla="*/ 73 w 132"/>
                <a:gd name="T19" fmla="*/ 95 h 103"/>
                <a:gd name="T20" fmla="*/ 124 w 132"/>
                <a:gd name="T21" fmla="*/ 38 h 103"/>
                <a:gd name="T22" fmla="*/ 119 w 132"/>
                <a:gd name="T23"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3">
                  <a:moveTo>
                    <a:pt x="119" y="9"/>
                  </a:moveTo>
                  <a:cubicBezTo>
                    <a:pt x="112" y="0"/>
                    <a:pt x="98" y="0"/>
                    <a:pt x="90" y="11"/>
                  </a:cubicBezTo>
                  <a:cubicBezTo>
                    <a:pt x="48" y="60"/>
                    <a:pt x="48" y="60"/>
                    <a:pt x="48" y="60"/>
                  </a:cubicBezTo>
                  <a:cubicBezTo>
                    <a:pt x="5" y="48"/>
                    <a:pt x="5" y="48"/>
                    <a:pt x="5" y="48"/>
                  </a:cubicBezTo>
                  <a:cubicBezTo>
                    <a:pt x="5" y="50"/>
                    <a:pt x="5" y="50"/>
                    <a:pt x="5" y="50"/>
                  </a:cubicBezTo>
                  <a:cubicBezTo>
                    <a:pt x="8" y="63"/>
                    <a:pt x="8" y="76"/>
                    <a:pt x="0" y="87"/>
                  </a:cubicBezTo>
                  <a:cubicBezTo>
                    <a:pt x="0" y="90"/>
                    <a:pt x="0" y="90"/>
                    <a:pt x="0" y="90"/>
                  </a:cubicBezTo>
                  <a:cubicBezTo>
                    <a:pt x="46" y="102"/>
                    <a:pt x="46" y="102"/>
                    <a:pt x="46" y="102"/>
                  </a:cubicBezTo>
                  <a:cubicBezTo>
                    <a:pt x="49" y="103"/>
                    <a:pt x="54" y="103"/>
                    <a:pt x="57" y="102"/>
                  </a:cubicBezTo>
                  <a:cubicBezTo>
                    <a:pt x="62" y="102"/>
                    <a:pt x="68" y="100"/>
                    <a:pt x="73" y="95"/>
                  </a:cubicBezTo>
                  <a:cubicBezTo>
                    <a:pt x="124" y="38"/>
                    <a:pt x="124" y="38"/>
                    <a:pt x="124" y="38"/>
                  </a:cubicBezTo>
                  <a:cubicBezTo>
                    <a:pt x="132" y="28"/>
                    <a:pt x="129" y="15"/>
                    <a:pt x="119" y="9"/>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52"/>
            <p:cNvSpPr>
              <a:spLocks/>
            </p:cNvSpPr>
            <p:nvPr/>
          </p:nvSpPr>
          <p:spPr bwMode="auto">
            <a:xfrm>
              <a:off x="4106836" y="2560855"/>
              <a:ext cx="411096" cy="412907"/>
            </a:xfrm>
            <a:custGeom>
              <a:avLst/>
              <a:gdLst>
                <a:gd name="T0" fmla="*/ 46 w 96"/>
                <a:gd name="T1" fmla="*/ 96 h 96"/>
                <a:gd name="T2" fmla="*/ 96 w 96"/>
                <a:gd name="T3" fmla="*/ 46 h 96"/>
                <a:gd name="T4" fmla="*/ 46 w 96"/>
                <a:gd name="T5" fmla="*/ 0 h 96"/>
                <a:gd name="T6" fmla="*/ 0 w 96"/>
                <a:gd name="T7" fmla="*/ 46 h 96"/>
                <a:gd name="T8" fmla="*/ 46 w 96"/>
                <a:gd name="T9" fmla="*/ 96 h 96"/>
              </a:gdLst>
              <a:ahLst/>
              <a:cxnLst>
                <a:cxn ang="0">
                  <a:pos x="T0" y="T1"/>
                </a:cxn>
                <a:cxn ang="0">
                  <a:pos x="T2" y="T3"/>
                </a:cxn>
                <a:cxn ang="0">
                  <a:pos x="T4" y="T5"/>
                </a:cxn>
                <a:cxn ang="0">
                  <a:pos x="T6" y="T7"/>
                </a:cxn>
                <a:cxn ang="0">
                  <a:pos x="T8" y="T9"/>
                </a:cxn>
              </a:cxnLst>
              <a:rect l="0" t="0" r="r" b="b"/>
              <a:pathLst>
                <a:path w="96" h="96">
                  <a:moveTo>
                    <a:pt x="46" y="96"/>
                  </a:moveTo>
                  <a:cubicBezTo>
                    <a:pt x="73" y="96"/>
                    <a:pt x="96" y="73"/>
                    <a:pt x="96" y="46"/>
                  </a:cubicBezTo>
                  <a:cubicBezTo>
                    <a:pt x="96" y="20"/>
                    <a:pt x="73" y="0"/>
                    <a:pt x="46" y="0"/>
                  </a:cubicBezTo>
                  <a:cubicBezTo>
                    <a:pt x="21" y="0"/>
                    <a:pt x="0" y="20"/>
                    <a:pt x="0" y="46"/>
                  </a:cubicBezTo>
                  <a:cubicBezTo>
                    <a:pt x="0" y="73"/>
                    <a:pt x="21" y="96"/>
                    <a:pt x="46" y="96"/>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53"/>
            <p:cNvSpPr>
              <a:spLocks/>
            </p:cNvSpPr>
            <p:nvPr/>
          </p:nvSpPr>
          <p:spPr bwMode="auto">
            <a:xfrm>
              <a:off x="3717472" y="2955652"/>
              <a:ext cx="394797" cy="863845"/>
            </a:xfrm>
            <a:custGeom>
              <a:avLst/>
              <a:gdLst>
                <a:gd name="T0" fmla="*/ 43 w 92"/>
                <a:gd name="T1" fmla="*/ 115 h 201"/>
                <a:gd name="T2" fmla="*/ 80 w 92"/>
                <a:gd name="T3" fmla="*/ 31 h 201"/>
                <a:gd name="T4" fmla="*/ 71 w 92"/>
                <a:gd name="T5" fmla="*/ 4 h 201"/>
                <a:gd name="T6" fmla="*/ 45 w 92"/>
                <a:gd name="T7" fmla="*/ 14 h 201"/>
                <a:gd name="T8" fmla="*/ 3 w 92"/>
                <a:gd name="T9" fmla="*/ 105 h 201"/>
                <a:gd name="T10" fmla="*/ 3 w 92"/>
                <a:gd name="T11" fmla="*/ 116 h 201"/>
                <a:gd name="T12" fmla="*/ 6 w 92"/>
                <a:gd name="T13" fmla="*/ 132 h 201"/>
                <a:gd name="T14" fmla="*/ 53 w 92"/>
                <a:gd name="T15" fmla="*/ 192 h 201"/>
                <a:gd name="T16" fmla="*/ 80 w 92"/>
                <a:gd name="T17" fmla="*/ 194 h 201"/>
                <a:gd name="T18" fmla="*/ 84 w 92"/>
                <a:gd name="T19" fmla="*/ 166 h 201"/>
                <a:gd name="T20" fmla="*/ 43 w 92"/>
                <a:gd name="T21" fmla="*/ 11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01">
                  <a:moveTo>
                    <a:pt x="43" y="115"/>
                  </a:moveTo>
                  <a:cubicBezTo>
                    <a:pt x="80" y="31"/>
                    <a:pt x="80" y="31"/>
                    <a:pt x="80" y="31"/>
                  </a:cubicBezTo>
                  <a:cubicBezTo>
                    <a:pt x="87" y="23"/>
                    <a:pt x="82" y="9"/>
                    <a:pt x="71" y="4"/>
                  </a:cubicBezTo>
                  <a:cubicBezTo>
                    <a:pt x="62" y="0"/>
                    <a:pt x="49" y="4"/>
                    <a:pt x="45" y="14"/>
                  </a:cubicBezTo>
                  <a:cubicBezTo>
                    <a:pt x="3" y="105"/>
                    <a:pt x="3" y="105"/>
                    <a:pt x="3" y="105"/>
                  </a:cubicBezTo>
                  <a:cubicBezTo>
                    <a:pt x="0" y="109"/>
                    <a:pt x="0" y="113"/>
                    <a:pt x="3" y="116"/>
                  </a:cubicBezTo>
                  <a:cubicBezTo>
                    <a:pt x="0" y="122"/>
                    <a:pt x="3" y="128"/>
                    <a:pt x="6" y="132"/>
                  </a:cubicBezTo>
                  <a:cubicBezTo>
                    <a:pt x="53" y="192"/>
                    <a:pt x="53" y="192"/>
                    <a:pt x="53" y="192"/>
                  </a:cubicBezTo>
                  <a:cubicBezTo>
                    <a:pt x="60" y="201"/>
                    <a:pt x="74" y="201"/>
                    <a:pt x="80" y="194"/>
                  </a:cubicBezTo>
                  <a:cubicBezTo>
                    <a:pt x="91" y="188"/>
                    <a:pt x="92" y="175"/>
                    <a:pt x="84" y="166"/>
                  </a:cubicBezTo>
                  <a:lnTo>
                    <a:pt x="43" y="115"/>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54"/>
            <p:cNvSpPr>
              <a:spLocks/>
            </p:cNvSpPr>
            <p:nvPr/>
          </p:nvSpPr>
          <p:spPr bwMode="auto">
            <a:xfrm>
              <a:off x="2444341" y="3278010"/>
              <a:ext cx="715343" cy="472670"/>
            </a:xfrm>
            <a:custGeom>
              <a:avLst/>
              <a:gdLst>
                <a:gd name="T0" fmla="*/ 87 w 167"/>
                <a:gd name="T1" fmla="*/ 97 h 110"/>
                <a:gd name="T2" fmla="*/ 116 w 167"/>
                <a:gd name="T3" fmla="*/ 67 h 110"/>
                <a:gd name="T4" fmla="*/ 161 w 167"/>
                <a:gd name="T5" fmla="*/ 67 h 110"/>
                <a:gd name="T6" fmla="*/ 167 w 167"/>
                <a:gd name="T7" fmla="*/ 67 h 110"/>
                <a:gd name="T8" fmla="*/ 167 w 167"/>
                <a:gd name="T9" fmla="*/ 61 h 110"/>
                <a:gd name="T10" fmla="*/ 167 w 167"/>
                <a:gd name="T11" fmla="*/ 31 h 110"/>
                <a:gd name="T12" fmla="*/ 161 w 167"/>
                <a:gd name="T13" fmla="*/ 19 h 110"/>
                <a:gd name="T14" fmla="*/ 154 w 167"/>
                <a:gd name="T15" fmla="*/ 0 h 110"/>
                <a:gd name="T16" fmla="*/ 99 w 167"/>
                <a:gd name="T17" fmla="*/ 53 h 110"/>
                <a:gd name="T18" fmla="*/ 97 w 167"/>
                <a:gd name="T19" fmla="*/ 58 h 110"/>
                <a:gd name="T20" fmla="*/ 23 w 167"/>
                <a:gd name="T21" fmla="*/ 58 h 110"/>
                <a:gd name="T22" fmla="*/ 0 w 167"/>
                <a:gd name="T23" fmla="*/ 81 h 110"/>
                <a:gd name="T24" fmla="*/ 0 w 167"/>
                <a:gd name="T25" fmla="*/ 88 h 110"/>
                <a:gd name="T26" fmla="*/ 23 w 167"/>
                <a:gd name="T27" fmla="*/ 110 h 110"/>
                <a:gd name="T28" fmla="*/ 87 w 167"/>
                <a:gd name="T29" fmla="*/ 110 h 110"/>
                <a:gd name="T30" fmla="*/ 87 w 167"/>
                <a:gd name="T31" fmla="*/ 101 h 110"/>
                <a:gd name="T32" fmla="*/ 87 w 167"/>
                <a:gd name="T33" fmla="*/ 9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0">
                  <a:moveTo>
                    <a:pt x="87" y="97"/>
                  </a:moveTo>
                  <a:cubicBezTo>
                    <a:pt x="87" y="79"/>
                    <a:pt x="99" y="67"/>
                    <a:pt x="116" y="67"/>
                  </a:cubicBezTo>
                  <a:cubicBezTo>
                    <a:pt x="161" y="67"/>
                    <a:pt x="161" y="67"/>
                    <a:pt x="161" y="67"/>
                  </a:cubicBezTo>
                  <a:cubicBezTo>
                    <a:pt x="167" y="67"/>
                    <a:pt x="167" y="67"/>
                    <a:pt x="167" y="67"/>
                  </a:cubicBezTo>
                  <a:cubicBezTo>
                    <a:pt x="167" y="61"/>
                    <a:pt x="167" y="61"/>
                    <a:pt x="167" y="61"/>
                  </a:cubicBezTo>
                  <a:cubicBezTo>
                    <a:pt x="167" y="31"/>
                    <a:pt x="167" y="31"/>
                    <a:pt x="167" y="31"/>
                  </a:cubicBezTo>
                  <a:cubicBezTo>
                    <a:pt x="165" y="29"/>
                    <a:pt x="162" y="22"/>
                    <a:pt x="161" y="19"/>
                  </a:cubicBezTo>
                  <a:cubicBezTo>
                    <a:pt x="154" y="0"/>
                    <a:pt x="154" y="0"/>
                    <a:pt x="154" y="0"/>
                  </a:cubicBezTo>
                  <a:cubicBezTo>
                    <a:pt x="99" y="53"/>
                    <a:pt x="99" y="53"/>
                    <a:pt x="99" y="53"/>
                  </a:cubicBezTo>
                  <a:cubicBezTo>
                    <a:pt x="99" y="54"/>
                    <a:pt x="98" y="57"/>
                    <a:pt x="97" y="58"/>
                  </a:cubicBezTo>
                  <a:cubicBezTo>
                    <a:pt x="23" y="58"/>
                    <a:pt x="23" y="58"/>
                    <a:pt x="23" y="58"/>
                  </a:cubicBezTo>
                  <a:cubicBezTo>
                    <a:pt x="10" y="58"/>
                    <a:pt x="0" y="68"/>
                    <a:pt x="0" y="81"/>
                  </a:cubicBezTo>
                  <a:cubicBezTo>
                    <a:pt x="0" y="88"/>
                    <a:pt x="0" y="88"/>
                    <a:pt x="0" y="88"/>
                  </a:cubicBezTo>
                  <a:cubicBezTo>
                    <a:pt x="0" y="100"/>
                    <a:pt x="10" y="110"/>
                    <a:pt x="23" y="110"/>
                  </a:cubicBezTo>
                  <a:cubicBezTo>
                    <a:pt x="87" y="110"/>
                    <a:pt x="87" y="110"/>
                    <a:pt x="87" y="110"/>
                  </a:cubicBezTo>
                  <a:cubicBezTo>
                    <a:pt x="87" y="108"/>
                    <a:pt x="87" y="106"/>
                    <a:pt x="87" y="101"/>
                  </a:cubicBezTo>
                  <a:lnTo>
                    <a:pt x="87" y="97"/>
                  </a:ln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55"/>
            <p:cNvSpPr>
              <a:spLocks/>
            </p:cNvSpPr>
            <p:nvPr/>
          </p:nvSpPr>
          <p:spPr bwMode="auto">
            <a:xfrm>
              <a:off x="2846383" y="2801718"/>
              <a:ext cx="1351003" cy="1008725"/>
            </a:xfrm>
            <a:custGeom>
              <a:avLst/>
              <a:gdLst>
                <a:gd name="T0" fmla="*/ 301 w 315"/>
                <a:gd name="T1" fmla="*/ 34 h 235"/>
                <a:gd name="T2" fmla="*/ 248 w 315"/>
                <a:gd name="T3" fmla="*/ 7 h 235"/>
                <a:gd name="T4" fmla="*/ 97 w 315"/>
                <a:gd name="T5" fmla="*/ 55 h 235"/>
                <a:gd name="T6" fmla="*/ 68 w 315"/>
                <a:gd name="T7" fmla="*/ 107 h 235"/>
                <a:gd name="T8" fmla="*/ 74 w 315"/>
                <a:gd name="T9" fmla="*/ 127 h 235"/>
                <a:gd name="T10" fmla="*/ 82 w 315"/>
                <a:gd name="T11" fmla="*/ 140 h 235"/>
                <a:gd name="T12" fmla="*/ 82 w 315"/>
                <a:gd name="T13" fmla="*/ 185 h 235"/>
                <a:gd name="T14" fmla="*/ 22 w 315"/>
                <a:gd name="T15" fmla="*/ 185 h 235"/>
                <a:gd name="T16" fmla="*/ 0 w 315"/>
                <a:gd name="T17" fmla="*/ 208 h 235"/>
                <a:gd name="T18" fmla="*/ 0 w 315"/>
                <a:gd name="T19" fmla="*/ 212 h 235"/>
                <a:gd name="T20" fmla="*/ 22 w 315"/>
                <a:gd name="T21" fmla="*/ 235 h 235"/>
                <a:gd name="T22" fmla="*/ 111 w 315"/>
                <a:gd name="T23" fmla="*/ 235 h 235"/>
                <a:gd name="T24" fmla="*/ 133 w 315"/>
                <a:gd name="T25" fmla="*/ 212 h 235"/>
                <a:gd name="T26" fmla="*/ 133 w 315"/>
                <a:gd name="T27" fmla="*/ 208 h 235"/>
                <a:gd name="T28" fmla="*/ 133 w 315"/>
                <a:gd name="T29" fmla="*/ 208 h 235"/>
                <a:gd name="T30" fmla="*/ 133 w 315"/>
                <a:gd name="T31" fmla="*/ 152 h 235"/>
                <a:gd name="T32" fmla="*/ 199 w 315"/>
                <a:gd name="T33" fmla="*/ 132 h 235"/>
                <a:gd name="T34" fmla="*/ 239 w 315"/>
                <a:gd name="T35" fmla="*/ 47 h 235"/>
                <a:gd name="T36" fmla="*/ 265 w 315"/>
                <a:gd name="T37" fmla="*/ 30 h 235"/>
                <a:gd name="T38" fmla="*/ 279 w 315"/>
                <a:gd name="T39" fmla="*/ 32 h 235"/>
                <a:gd name="T40" fmla="*/ 294 w 315"/>
                <a:gd name="T41" fmla="*/ 49 h 235"/>
                <a:gd name="T42" fmla="*/ 291 w 315"/>
                <a:gd name="T43" fmla="*/ 72 h 235"/>
                <a:gd name="T44" fmla="*/ 272 w 315"/>
                <a:gd name="T45" fmla="*/ 109 h 235"/>
                <a:gd name="T46" fmla="*/ 279 w 315"/>
                <a:gd name="T47" fmla="*/ 107 h 235"/>
                <a:gd name="T48" fmla="*/ 307 w 315"/>
                <a:gd name="T49" fmla="*/ 55 h 235"/>
                <a:gd name="T50" fmla="*/ 301 w 315"/>
                <a:gd name="T51" fmla="*/ 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 h="235">
                  <a:moveTo>
                    <a:pt x="301" y="34"/>
                  </a:moveTo>
                  <a:cubicBezTo>
                    <a:pt x="294" y="13"/>
                    <a:pt x="269" y="0"/>
                    <a:pt x="248" y="7"/>
                  </a:cubicBezTo>
                  <a:cubicBezTo>
                    <a:pt x="97" y="55"/>
                    <a:pt x="97" y="55"/>
                    <a:pt x="97" y="55"/>
                  </a:cubicBezTo>
                  <a:cubicBezTo>
                    <a:pt x="74" y="62"/>
                    <a:pt x="60" y="86"/>
                    <a:pt x="68" y="107"/>
                  </a:cubicBezTo>
                  <a:cubicBezTo>
                    <a:pt x="74" y="127"/>
                    <a:pt x="74" y="127"/>
                    <a:pt x="74" y="127"/>
                  </a:cubicBezTo>
                  <a:cubicBezTo>
                    <a:pt x="76" y="132"/>
                    <a:pt x="78" y="135"/>
                    <a:pt x="82" y="140"/>
                  </a:cubicBezTo>
                  <a:cubicBezTo>
                    <a:pt x="82" y="185"/>
                    <a:pt x="82" y="185"/>
                    <a:pt x="82" y="185"/>
                  </a:cubicBezTo>
                  <a:cubicBezTo>
                    <a:pt x="22" y="185"/>
                    <a:pt x="22" y="185"/>
                    <a:pt x="22" y="185"/>
                  </a:cubicBezTo>
                  <a:cubicBezTo>
                    <a:pt x="10" y="185"/>
                    <a:pt x="0" y="196"/>
                    <a:pt x="0" y="208"/>
                  </a:cubicBezTo>
                  <a:cubicBezTo>
                    <a:pt x="0" y="212"/>
                    <a:pt x="0" y="212"/>
                    <a:pt x="0" y="212"/>
                  </a:cubicBezTo>
                  <a:cubicBezTo>
                    <a:pt x="0" y="227"/>
                    <a:pt x="10" y="235"/>
                    <a:pt x="22" y="235"/>
                  </a:cubicBezTo>
                  <a:cubicBezTo>
                    <a:pt x="111" y="235"/>
                    <a:pt x="111" y="235"/>
                    <a:pt x="111" y="235"/>
                  </a:cubicBezTo>
                  <a:cubicBezTo>
                    <a:pt x="122" y="235"/>
                    <a:pt x="133" y="227"/>
                    <a:pt x="133" y="212"/>
                  </a:cubicBezTo>
                  <a:cubicBezTo>
                    <a:pt x="133" y="208"/>
                    <a:pt x="133" y="208"/>
                    <a:pt x="133" y="208"/>
                  </a:cubicBezTo>
                  <a:cubicBezTo>
                    <a:pt x="133" y="208"/>
                    <a:pt x="133" y="208"/>
                    <a:pt x="133" y="208"/>
                  </a:cubicBezTo>
                  <a:cubicBezTo>
                    <a:pt x="133" y="152"/>
                    <a:pt x="133" y="152"/>
                    <a:pt x="133" y="152"/>
                  </a:cubicBezTo>
                  <a:cubicBezTo>
                    <a:pt x="199" y="132"/>
                    <a:pt x="199" y="132"/>
                    <a:pt x="199" y="132"/>
                  </a:cubicBezTo>
                  <a:cubicBezTo>
                    <a:pt x="239" y="47"/>
                    <a:pt x="239" y="47"/>
                    <a:pt x="239" y="47"/>
                  </a:cubicBezTo>
                  <a:cubicBezTo>
                    <a:pt x="244" y="38"/>
                    <a:pt x="254" y="30"/>
                    <a:pt x="265" y="30"/>
                  </a:cubicBezTo>
                  <a:cubicBezTo>
                    <a:pt x="269" y="30"/>
                    <a:pt x="272" y="30"/>
                    <a:pt x="279" y="32"/>
                  </a:cubicBezTo>
                  <a:cubicBezTo>
                    <a:pt x="283" y="36"/>
                    <a:pt x="290" y="40"/>
                    <a:pt x="294" y="49"/>
                  </a:cubicBezTo>
                  <a:cubicBezTo>
                    <a:pt x="295" y="56"/>
                    <a:pt x="295" y="64"/>
                    <a:pt x="291" y="72"/>
                  </a:cubicBezTo>
                  <a:cubicBezTo>
                    <a:pt x="272" y="109"/>
                    <a:pt x="272" y="109"/>
                    <a:pt x="272" y="109"/>
                  </a:cubicBezTo>
                  <a:cubicBezTo>
                    <a:pt x="279" y="107"/>
                    <a:pt x="279" y="107"/>
                    <a:pt x="279" y="107"/>
                  </a:cubicBezTo>
                  <a:cubicBezTo>
                    <a:pt x="301" y="99"/>
                    <a:pt x="315" y="77"/>
                    <a:pt x="307" y="55"/>
                  </a:cubicBezTo>
                  <a:lnTo>
                    <a:pt x="301" y="34"/>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06" name="Freeform 105"/>
          <p:cNvSpPr/>
          <p:nvPr/>
        </p:nvSpPr>
        <p:spPr>
          <a:xfrm flipV="1">
            <a:off x="3312828" y="1919050"/>
            <a:ext cx="45719" cy="2356636"/>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ndParaRPr>
          </a:p>
        </p:txBody>
      </p:sp>
      <p:pic>
        <p:nvPicPr>
          <p:cNvPr id="107" name="Picture 3"/>
          <p:cNvPicPr>
            <a:picLocks noChangeAspect="1" noChangeArrowheads="1"/>
          </p:cNvPicPr>
          <p:nvPr/>
        </p:nvPicPr>
        <p:blipFill>
          <a:blip r:embed="rId4" cstate="print"/>
          <a:srcRect/>
          <a:stretch>
            <a:fillRect/>
          </a:stretch>
        </p:blipFill>
        <p:spPr bwMode="auto">
          <a:xfrm>
            <a:off x="3358547" y="765522"/>
            <a:ext cx="1171575" cy="523875"/>
          </a:xfrm>
          <a:prstGeom prst="rect">
            <a:avLst/>
          </a:prstGeom>
          <a:noFill/>
          <a:ln w="9525">
            <a:noFill/>
            <a:miter lim="800000"/>
            <a:headEnd/>
            <a:tailEnd/>
          </a:ln>
          <a:effectLst/>
        </p:spPr>
      </p:pic>
      <p:pic>
        <p:nvPicPr>
          <p:cNvPr id="108" name="Picture 5"/>
          <p:cNvPicPr>
            <a:picLocks noChangeAspect="1" noChangeArrowheads="1"/>
          </p:cNvPicPr>
          <p:nvPr/>
        </p:nvPicPr>
        <p:blipFill>
          <a:blip r:embed="rId5" cstate="print"/>
          <a:srcRect/>
          <a:stretch>
            <a:fillRect/>
          </a:stretch>
        </p:blipFill>
        <p:spPr bwMode="auto">
          <a:xfrm>
            <a:off x="2116338" y="578030"/>
            <a:ext cx="1027650" cy="710389"/>
          </a:xfrm>
          <a:prstGeom prst="rect">
            <a:avLst/>
          </a:prstGeom>
          <a:noFill/>
          <a:ln w="9525">
            <a:noFill/>
            <a:miter lim="800000"/>
            <a:headEnd/>
            <a:tailEnd/>
          </a:ln>
          <a:effectLst/>
        </p:spPr>
      </p:pic>
      <p:pic>
        <p:nvPicPr>
          <p:cNvPr id="109" name="Picture 108"/>
          <p:cNvPicPr>
            <a:picLocks noChangeAspect="1"/>
          </p:cNvPicPr>
          <p:nvPr/>
        </p:nvPicPr>
        <p:blipFill>
          <a:blip r:embed="rId6"/>
          <a:stretch>
            <a:fillRect/>
          </a:stretch>
        </p:blipFill>
        <p:spPr>
          <a:xfrm>
            <a:off x="290078" y="764540"/>
            <a:ext cx="1743793" cy="507041"/>
          </a:xfrm>
          <a:prstGeom prst="rect">
            <a:avLst/>
          </a:prstGeom>
        </p:spPr>
      </p:pic>
      <p:sp>
        <p:nvSpPr>
          <p:cNvPr id="110" name="TextBox 109"/>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Assignee- Salt Reduction</a:t>
            </a:r>
          </a:p>
        </p:txBody>
      </p:sp>
      <p:sp>
        <p:nvSpPr>
          <p:cNvPr id="50" name="Left Arrow 49"/>
          <p:cNvSpPr/>
          <p:nvPr/>
        </p:nvSpPr>
        <p:spPr>
          <a:xfrm rot="10800000">
            <a:off x="290078" y="5386644"/>
            <a:ext cx="11414242" cy="305572"/>
          </a:xfrm>
          <a:prstGeom prst="leftArrow">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1"/>
            <a:tileRect/>
          </a:gra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TextBox 5"/>
          <p:cNvSpPr txBox="1"/>
          <p:nvPr/>
        </p:nvSpPr>
        <p:spPr>
          <a:xfrm>
            <a:off x="5712935" y="5163640"/>
            <a:ext cx="3769207" cy="276999"/>
          </a:xfrm>
          <a:prstGeom prst="rect">
            <a:avLst/>
          </a:prstGeom>
          <a:noFill/>
        </p:spPr>
        <p:txBody>
          <a:bodyPr wrap="square" rtlCol="0">
            <a:spAutoFit/>
          </a:bodyPr>
          <a:lstStyle/>
          <a:p>
            <a:r>
              <a:rPr lang="en-US" sz="1200" dirty="0" smtClean="0">
                <a:latin typeface="Cambria" panose="02040503050406030204" pitchFamily="18" charset="0"/>
              </a:rPr>
              <a:t>Low to high</a:t>
            </a:r>
            <a:endParaRPr lang="en-IN" sz="1200" dirty="0">
              <a:latin typeface="Cambria" panose="02040503050406030204" pitchFamily="18" charset="0"/>
            </a:endParaRPr>
          </a:p>
        </p:txBody>
      </p:sp>
    </p:spTree>
    <p:extLst>
      <p:ext uri="{BB962C8B-B14F-4D97-AF65-F5344CB8AC3E}">
        <p14:creationId xmlns:p14="http://schemas.microsoft.com/office/powerpoint/2010/main" val="3955744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p:cNvSpPr>
          <p:nvPr/>
        </p:nvSpPr>
        <p:spPr bwMode="auto">
          <a:xfrm>
            <a:off x="3422073" y="3343546"/>
            <a:ext cx="3953048" cy="1137692"/>
          </a:xfrm>
          <a:custGeom>
            <a:avLst/>
            <a:gdLst>
              <a:gd name="T0" fmla="*/ 262065 w 7037059"/>
              <a:gd name="T1" fmla="*/ 0 h 1216628"/>
              <a:gd name="T2" fmla="*/ 6259536 w 7037059"/>
              <a:gd name="T3" fmla="*/ 14625 h 1216628"/>
              <a:gd name="T4" fmla="*/ 6259536 w 7037059"/>
              <a:gd name="T5" fmla="*/ 964475 h 1216628"/>
              <a:gd name="T6" fmla="*/ 0 w 7037059"/>
              <a:gd name="T7" fmla="*/ 962663 h 1216628"/>
              <a:gd name="T8" fmla="*/ 262065 w 7037059"/>
              <a:gd name="T9" fmla="*/ 0 h 1216628"/>
              <a:gd name="T10" fmla="*/ 0 60000 65536"/>
              <a:gd name="T11" fmla="*/ 0 60000 65536"/>
              <a:gd name="T12" fmla="*/ 0 60000 65536"/>
              <a:gd name="T13" fmla="*/ 0 60000 65536"/>
              <a:gd name="T14" fmla="*/ 0 60000 65536"/>
              <a:gd name="connsiteX0" fmla="*/ 541531 w 7037059"/>
              <a:gd name="connsiteY0" fmla="*/ 0 h 1228413"/>
              <a:gd name="connsiteX1" fmla="*/ 7037059 w 7037059"/>
              <a:gd name="connsiteY1" fmla="*/ 30234 h 1228413"/>
              <a:gd name="connsiteX2" fmla="*/ 7037059 w 7037059"/>
              <a:gd name="connsiteY2" fmla="*/ 1228413 h 1228413"/>
              <a:gd name="connsiteX3" fmla="*/ 0 w 7037059"/>
              <a:gd name="connsiteY3" fmla="*/ 1226128 h 1228413"/>
              <a:gd name="connsiteX4" fmla="*/ 541531 w 7037059"/>
              <a:gd name="connsiteY4" fmla="*/ 0 h 1228413"/>
              <a:gd name="connsiteX0" fmla="*/ 860647 w 7037059"/>
              <a:gd name="connsiteY0" fmla="*/ 0 h 1202802"/>
              <a:gd name="connsiteX1" fmla="*/ 7037059 w 7037059"/>
              <a:gd name="connsiteY1" fmla="*/ 4623 h 1202802"/>
              <a:gd name="connsiteX2" fmla="*/ 7037059 w 7037059"/>
              <a:gd name="connsiteY2" fmla="*/ 1202802 h 1202802"/>
              <a:gd name="connsiteX3" fmla="*/ 0 w 7037059"/>
              <a:gd name="connsiteY3" fmla="*/ 1200517 h 1202802"/>
              <a:gd name="connsiteX4" fmla="*/ 860647 w 7037059"/>
              <a:gd name="connsiteY4" fmla="*/ 0 h 1202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059" h="1202802">
                <a:moveTo>
                  <a:pt x="860647" y="0"/>
                </a:moveTo>
                <a:lnTo>
                  <a:pt x="7037059" y="4623"/>
                </a:lnTo>
                <a:lnTo>
                  <a:pt x="7037059" y="1202802"/>
                </a:lnTo>
                <a:lnTo>
                  <a:pt x="0" y="1200517"/>
                </a:lnTo>
                <a:lnTo>
                  <a:pt x="860647" y="0"/>
                </a:lnTo>
                <a:close/>
              </a:path>
            </a:pathLst>
          </a:custGeom>
          <a:solidFill>
            <a:srgbClr val="B2D9F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0" tIns="108000" rIns="108000" bIns="108000" anchor="ctr"/>
          <a:lstStyle/>
          <a:p>
            <a:endParaRPr lang="en-IN"/>
          </a:p>
        </p:txBody>
      </p:sp>
      <p:sp>
        <p:nvSpPr>
          <p:cNvPr id="3" name="Rectangle 4"/>
          <p:cNvSpPr>
            <a:spLocks/>
          </p:cNvSpPr>
          <p:nvPr/>
        </p:nvSpPr>
        <p:spPr bwMode="auto">
          <a:xfrm>
            <a:off x="4041236" y="1872449"/>
            <a:ext cx="3352544" cy="1393759"/>
          </a:xfrm>
          <a:custGeom>
            <a:avLst/>
            <a:gdLst>
              <a:gd name="T0" fmla="*/ 349253 w 7390101"/>
              <a:gd name="T1" fmla="*/ 0 h 1216808"/>
              <a:gd name="T2" fmla="*/ 4813059 w 7390101"/>
              <a:gd name="T3" fmla="*/ 11026 h 1216808"/>
              <a:gd name="T4" fmla="*/ 4813059 w 7390101"/>
              <a:gd name="T5" fmla="*/ 2095148 h 1216808"/>
              <a:gd name="T6" fmla="*/ 0 w 7390101"/>
              <a:gd name="T7" fmla="*/ 2116524 h 1216808"/>
              <a:gd name="T8" fmla="*/ 349253 w 7390101"/>
              <a:gd name="T9" fmla="*/ 0 h 1216808"/>
              <a:gd name="T10" fmla="*/ 0 60000 65536"/>
              <a:gd name="T11" fmla="*/ 0 60000 65536"/>
              <a:gd name="T12" fmla="*/ 0 60000 65536"/>
              <a:gd name="T13" fmla="*/ 0 60000 65536"/>
              <a:gd name="T14" fmla="*/ 0 60000 65536"/>
              <a:gd name="connsiteX0" fmla="*/ 639205 w 7390101"/>
              <a:gd name="connsiteY0" fmla="*/ 0 h 1239844"/>
              <a:gd name="connsiteX1" fmla="*/ 7390101 w 7390101"/>
              <a:gd name="connsiteY1" fmla="*/ 29375 h 1239844"/>
              <a:gd name="connsiteX2" fmla="*/ 7390101 w 7390101"/>
              <a:gd name="connsiteY2" fmla="*/ 1227554 h 1239844"/>
              <a:gd name="connsiteX3" fmla="*/ 0 w 7390101"/>
              <a:gd name="connsiteY3" fmla="*/ 1239844 h 1239844"/>
              <a:gd name="connsiteX4" fmla="*/ 639205 w 7390101"/>
              <a:gd name="connsiteY4" fmla="*/ 0 h 1239844"/>
              <a:gd name="connsiteX0" fmla="*/ 966695 w 7390101"/>
              <a:gd name="connsiteY0" fmla="*/ 0 h 1251362"/>
              <a:gd name="connsiteX1" fmla="*/ 7390101 w 7390101"/>
              <a:gd name="connsiteY1" fmla="*/ 40893 h 1251362"/>
              <a:gd name="connsiteX2" fmla="*/ 7390101 w 7390101"/>
              <a:gd name="connsiteY2" fmla="*/ 1239072 h 1251362"/>
              <a:gd name="connsiteX3" fmla="*/ 0 w 7390101"/>
              <a:gd name="connsiteY3" fmla="*/ 1251362 h 1251362"/>
              <a:gd name="connsiteX4" fmla="*/ 966695 w 7390101"/>
              <a:gd name="connsiteY4" fmla="*/ 0 h 1251362"/>
              <a:gd name="connsiteX0" fmla="*/ 1394254 w 7390101"/>
              <a:gd name="connsiteY0" fmla="*/ 0 h 1239844"/>
              <a:gd name="connsiteX1" fmla="*/ 7390101 w 7390101"/>
              <a:gd name="connsiteY1" fmla="*/ 29375 h 1239844"/>
              <a:gd name="connsiteX2" fmla="*/ 7390101 w 7390101"/>
              <a:gd name="connsiteY2" fmla="*/ 1227554 h 1239844"/>
              <a:gd name="connsiteX3" fmla="*/ 0 w 7390101"/>
              <a:gd name="connsiteY3" fmla="*/ 1239844 h 1239844"/>
              <a:gd name="connsiteX4" fmla="*/ 1394254 w 7390101"/>
              <a:gd name="connsiteY4" fmla="*/ 0 h 1239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101" h="1239844">
                <a:moveTo>
                  <a:pt x="1394254" y="0"/>
                </a:moveTo>
                <a:lnTo>
                  <a:pt x="7390101" y="29375"/>
                </a:lnTo>
                <a:lnTo>
                  <a:pt x="7390101" y="1227554"/>
                </a:lnTo>
                <a:lnTo>
                  <a:pt x="0" y="1239844"/>
                </a:lnTo>
                <a:lnTo>
                  <a:pt x="1394254" y="0"/>
                </a:lnTo>
                <a:close/>
              </a:path>
            </a:pathLst>
          </a:custGeom>
          <a:solidFill>
            <a:srgbClr val="AF5E9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0" tIns="108000" rIns="108000" bIns="108000" anchor="ctr"/>
          <a:lstStyle/>
          <a:p>
            <a:endParaRPr lang="en-IN">
              <a:solidFill>
                <a:schemeClr val="bg1"/>
              </a:solidFill>
            </a:endParaRPr>
          </a:p>
        </p:txBody>
      </p:sp>
      <p:sp>
        <p:nvSpPr>
          <p:cNvPr id="4" name="Rectangle 4"/>
          <p:cNvSpPr>
            <a:spLocks/>
          </p:cNvSpPr>
          <p:nvPr/>
        </p:nvSpPr>
        <p:spPr bwMode="auto">
          <a:xfrm>
            <a:off x="4823584" y="521257"/>
            <a:ext cx="3295180" cy="1332200"/>
          </a:xfrm>
          <a:custGeom>
            <a:avLst/>
            <a:gdLst>
              <a:gd name="T0" fmla="*/ 271609 w 7188631"/>
              <a:gd name="T1" fmla="*/ 0 h 1204972"/>
              <a:gd name="T2" fmla="*/ 3873610 w 7188631"/>
              <a:gd name="T3" fmla="*/ 0 h 1204972"/>
              <a:gd name="T4" fmla="*/ 3873610 w 7188631"/>
              <a:gd name="T5" fmla="*/ 1472648 h 1204972"/>
              <a:gd name="T6" fmla="*/ 0 w 7188631"/>
              <a:gd name="T7" fmla="*/ 1480997 h 1204972"/>
              <a:gd name="T8" fmla="*/ 271609 w 7188631"/>
              <a:gd name="T9" fmla="*/ 0 h 1204972"/>
              <a:gd name="T10" fmla="*/ 0 60000 65536"/>
              <a:gd name="T11" fmla="*/ 0 60000 65536"/>
              <a:gd name="T12" fmla="*/ 0 60000 65536"/>
              <a:gd name="T13" fmla="*/ 0 60000 65536"/>
              <a:gd name="T14" fmla="*/ 0 60000 65536"/>
              <a:gd name="connsiteX0" fmla="*/ 1240300 w 7188631"/>
              <a:gd name="connsiteY0" fmla="*/ 0 h 1243776"/>
              <a:gd name="connsiteX1" fmla="*/ 7188631 w 7188631"/>
              <a:gd name="connsiteY1" fmla="*/ 38804 h 1243776"/>
              <a:gd name="connsiteX2" fmla="*/ 7188631 w 7188631"/>
              <a:gd name="connsiteY2" fmla="*/ 1236983 h 1243776"/>
              <a:gd name="connsiteX3" fmla="*/ 0 w 7188631"/>
              <a:gd name="connsiteY3" fmla="*/ 1243776 h 1243776"/>
              <a:gd name="connsiteX4" fmla="*/ 1240300 w 7188631"/>
              <a:gd name="connsiteY4" fmla="*/ 0 h 124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631" h="1243776">
                <a:moveTo>
                  <a:pt x="1240300" y="0"/>
                </a:moveTo>
                <a:lnTo>
                  <a:pt x="7188631" y="38804"/>
                </a:lnTo>
                <a:lnTo>
                  <a:pt x="7188631" y="1236983"/>
                </a:lnTo>
                <a:lnTo>
                  <a:pt x="0" y="1243776"/>
                </a:lnTo>
                <a:lnTo>
                  <a:pt x="1240300" y="0"/>
                </a:lnTo>
                <a:close/>
              </a:path>
            </a:pathLst>
          </a:custGeom>
          <a:solidFill>
            <a:schemeClr val="accent2">
              <a:lumMod val="60000"/>
              <a:lumOff val="40000"/>
            </a:schemeClr>
          </a:solidFill>
          <a:ln>
            <a:noFill/>
          </a:ln>
        </p:spPr>
        <p:txBody>
          <a:bodyPr lIns="457200" tIns="108000" rIns="108000" bIns="108000" anchor="ctr"/>
          <a:lstStyle/>
          <a:p>
            <a:endParaRPr lang="en-IN"/>
          </a:p>
        </p:txBody>
      </p:sp>
      <p:sp>
        <p:nvSpPr>
          <p:cNvPr id="8" name="Rectangle 4"/>
          <p:cNvSpPr>
            <a:spLocks/>
          </p:cNvSpPr>
          <p:nvPr/>
        </p:nvSpPr>
        <p:spPr bwMode="auto">
          <a:xfrm>
            <a:off x="2722707" y="4534657"/>
            <a:ext cx="4589635" cy="1059278"/>
          </a:xfrm>
          <a:custGeom>
            <a:avLst/>
            <a:gdLst>
              <a:gd name="T0" fmla="*/ 262065 w 7037059"/>
              <a:gd name="T1" fmla="*/ 0 h 1216628"/>
              <a:gd name="T2" fmla="*/ 6259536 w 7037059"/>
              <a:gd name="T3" fmla="*/ 14625 h 1216628"/>
              <a:gd name="T4" fmla="*/ 6259536 w 7037059"/>
              <a:gd name="T5" fmla="*/ 964475 h 1216628"/>
              <a:gd name="T6" fmla="*/ 0 w 7037059"/>
              <a:gd name="T7" fmla="*/ 962663 h 1216628"/>
              <a:gd name="T8" fmla="*/ 262065 w 7037059"/>
              <a:gd name="T9" fmla="*/ 0 h 1216628"/>
              <a:gd name="T10" fmla="*/ 0 60000 65536"/>
              <a:gd name="T11" fmla="*/ 0 60000 65536"/>
              <a:gd name="T12" fmla="*/ 0 60000 65536"/>
              <a:gd name="T13" fmla="*/ 0 60000 65536"/>
              <a:gd name="T14" fmla="*/ 0 60000 65536"/>
              <a:gd name="connsiteX0" fmla="*/ 478750 w 7037059"/>
              <a:gd name="connsiteY0" fmla="*/ 0 h 1216628"/>
              <a:gd name="connsiteX1" fmla="*/ 7037059 w 7037059"/>
              <a:gd name="connsiteY1" fmla="*/ 18449 h 1216628"/>
              <a:gd name="connsiteX2" fmla="*/ 7037059 w 7037059"/>
              <a:gd name="connsiteY2" fmla="*/ 1216628 h 1216628"/>
              <a:gd name="connsiteX3" fmla="*/ 0 w 7037059"/>
              <a:gd name="connsiteY3" fmla="*/ 1214343 h 1216628"/>
              <a:gd name="connsiteX4" fmla="*/ 478750 w 7037059"/>
              <a:gd name="connsiteY4" fmla="*/ 0 h 1216628"/>
              <a:gd name="connsiteX0" fmla="*/ 797388 w 7037059"/>
              <a:gd name="connsiteY0" fmla="*/ 0 h 1216628"/>
              <a:gd name="connsiteX1" fmla="*/ 7037059 w 7037059"/>
              <a:gd name="connsiteY1" fmla="*/ 18449 h 1216628"/>
              <a:gd name="connsiteX2" fmla="*/ 7037059 w 7037059"/>
              <a:gd name="connsiteY2" fmla="*/ 1216628 h 1216628"/>
              <a:gd name="connsiteX3" fmla="*/ 0 w 7037059"/>
              <a:gd name="connsiteY3" fmla="*/ 1214343 h 1216628"/>
              <a:gd name="connsiteX4" fmla="*/ 797388 w 7037059"/>
              <a:gd name="connsiteY4" fmla="*/ 0 h 121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059" h="1216628">
                <a:moveTo>
                  <a:pt x="797388" y="0"/>
                </a:moveTo>
                <a:lnTo>
                  <a:pt x="7037059" y="18449"/>
                </a:lnTo>
                <a:lnTo>
                  <a:pt x="7037059" y="1216628"/>
                </a:lnTo>
                <a:lnTo>
                  <a:pt x="0" y="1214343"/>
                </a:lnTo>
                <a:lnTo>
                  <a:pt x="797388" y="0"/>
                </a:lnTo>
                <a:close/>
              </a:path>
            </a:pathLst>
          </a:custGeom>
          <a:solidFill>
            <a:schemeClr val="accent3">
              <a:lumMod val="60000"/>
              <a:lumOff val="40000"/>
            </a:schemeClr>
          </a:solidFill>
          <a:ln>
            <a:noFill/>
          </a:ln>
        </p:spPr>
        <p:txBody>
          <a:bodyPr lIns="457200" tIns="108000" rIns="108000" bIns="108000" anchor="ctr"/>
          <a:lstStyle/>
          <a:p>
            <a:endParaRPr lang="en-IN"/>
          </a:p>
        </p:txBody>
      </p:sp>
      <p:sp>
        <p:nvSpPr>
          <p:cNvPr id="9" name="Trapezoid 8"/>
          <p:cNvSpPr/>
          <p:nvPr/>
        </p:nvSpPr>
        <p:spPr bwMode="auto">
          <a:xfrm>
            <a:off x="78292" y="5771874"/>
            <a:ext cx="11919744" cy="638175"/>
          </a:xfrm>
          <a:prstGeom prst="trapezoid">
            <a:avLst/>
          </a:prstGeom>
          <a:solidFill>
            <a:srgbClr val="C3C3C3"/>
          </a:solidFill>
          <a:ln w="9525">
            <a:noFill/>
            <a:miter lim="800000"/>
            <a:headEnd/>
            <a:tailEnd/>
          </a:ln>
          <a:effectLst/>
        </p:spPr>
        <p:txBody>
          <a:bodyPr lIns="108000" tIns="108000" rIns="108000" bIns="108000" anchor="ctr"/>
          <a:lstStyle/>
          <a:p>
            <a:pPr>
              <a:defRPr/>
            </a:pPr>
            <a:endParaRPr lang="en-IN" sz="1200" dirty="0">
              <a:solidFill>
                <a:srgbClr val="000000"/>
              </a:solidFill>
              <a:latin typeface="Verdana" pitchFamily="34" charset="0"/>
              <a:ea typeface="Verdana" pitchFamily="34" charset="0"/>
              <a:cs typeface="Verdana" pitchFamily="34" charset="0"/>
            </a:endParaRPr>
          </a:p>
        </p:txBody>
      </p:sp>
      <p:grpSp>
        <p:nvGrpSpPr>
          <p:cNvPr id="10" name="Gruppieren 1207"/>
          <p:cNvGrpSpPr>
            <a:grpSpLocks/>
          </p:cNvGrpSpPr>
          <p:nvPr/>
        </p:nvGrpSpPr>
        <p:grpSpPr bwMode="auto">
          <a:xfrm>
            <a:off x="521224" y="2327266"/>
            <a:ext cx="1296988" cy="3865563"/>
            <a:chOff x="3455590" y="4903990"/>
            <a:chExt cx="403446" cy="1202849"/>
          </a:xfrm>
        </p:grpSpPr>
        <p:sp>
          <p:nvSpPr>
            <p:cNvPr id="11" name="Freeform 191"/>
            <p:cNvSpPr>
              <a:spLocks noEditPoints="1"/>
            </p:cNvSpPr>
            <p:nvPr/>
          </p:nvSpPr>
          <p:spPr bwMode="gray">
            <a:xfrm>
              <a:off x="3455590" y="4903990"/>
              <a:ext cx="403446" cy="1202849"/>
            </a:xfrm>
            <a:custGeom>
              <a:avLst/>
              <a:gdLst>
                <a:gd name="T0" fmla="*/ 2147483646 w 365"/>
                <a:gd name="T1" fmla="*/ 2147483646 h 1088"/>
                <a:gd name="T2" fmla="*/ 2147483646 w 365"/>
                <a:gd name="T3" fmla="*/ 2147483646 h 1088"/>
                <a:gd name="T4" fmla="*/ 2147483646 w 365"/>
                <a:gd name="T5" fmla="*/ 2147483646 h 1088"/>
                <a:gd name="T6" fmla="*/ 2147483646 w 365"/>
                <a:gd name="T7" fmla="*/ 2147483646 h 1088"/>
                <a:gd name="T8" fmla="*/ 2147483646 w 365"/>
                <a:gd name="T9" fmla="*/ 2147483646 h 1088"/>
                <a:gd name="T10" fmla="*/ 2147483646 w 365"/>
                <a:gd name="T11" fmla="*/ 0 h 1088"/>
                <a:gd name="T12" fmla="*/ 2147483646 w 365"/>
                <a:gd name="T13" fmla="*/ 2147483646 h 1088"/>
                <a:gd name="T14" fmla="*/ 2147483646 w 365"/>
                <a:gd name="T15" fmla="*/ 2147483646 h 1088"/>
                <a:gd name="T16" fmla="*/ 2147483646 w 365"/>
                <a:gd name="T17" fmla="*/ 2147483646 h 1088"/>
                <a:gd name="T18" fmla="*/ 2147483646 w 365"/>
                <a:gd name="T19" fmla="*/ 2147483646 h 1088"/>
                <a:gd name="T20" fmla="*/ 2147483646 w 365"/>
                <a:gd name="T21" fmla="*/ 2147483646 h 1088"/>
                <a:gd name="T22" fmla="*/ 2147483646 w 365"/>
                <a:gd name="T23" fmla="*/ 2147483646 h 1088"/>
                <a:gd name="T24" fmla="*/ 2147483646 w 365"/>
                <a:gd name="T25" fmla="*/ 2147483646 h 1088"/>
                <a:gd name="T26" fmla="*/ 2147483646 w 365"/>
                <a:gd name="T27" fmla="*/ 2147483646 h 1088"/>
                <a:gd name="T28" fmla="*/ 2147483646 w 365"/>
                <a:gd name="T29" fmla="*/ 2147483646 h 1088"/>
                <a:gd name="T30" fmla="*/ 2147483646 w 365"/>
                <a:gd name="T31" fmla="*/ 2147483646 h 1088"/>
                <a:gd name="T32" fmla="*/ 2147483646 w 365"/>
                <a:gd name="T33" fmla="*/ 2147483646 h 1088"/>
                <a:gd name="T34" fmla="*/ 2147483646 w 365"/>
                <a:gd name="T35" fmla="*/ 2147483646 h 1088"/>
                <a:gd name="T36" fmla="*/ 2147483646 w 365"/>
                <a:gd name="T37" fmla="*/ 2147483646 h 1088"/>
                <a:gd name="T38" fmla="*/ 2147483646 w 365"/>
                <a:gd name="T39" fmla="*/ 2147483646 h 1088"/>
                <a:gd name="T40" fmla="*/ 2147483646 w 365"/>
                <a:gd name="T41" fmla="*/ 2147483646 h 1088"/>
                <a:gd name="T42" fmla="*/ 2147483646 w 365"/>
                <a:gd name="T43" fmla="*/ 2147483646 h 1088"/>
                <a:gd name="T44" fmla="*/ 2147483646 w 365"/>
                <a:gd name="T45" fmla="*/ 2147483646 h 1088"/>
                <a:gd name="T46" fmla="*/ 2147483646 w 365"/>
                <a:gd name="T47" fmla="*/ 2147483646 h 1088"/>
                <a:gd name="T48" fmla="*/ 2147483646 w 365"/>
                <a:gd name="T49" fmla="*/ 2147483646 h 1088"/>
                <a:gd name="T50" fmla="*/ 2147483646 w 365"/>
                <a:gd name="T51" fmla="*/ 2147483646 h 1088"/>
                <a:gd name="T52" fmla="*/ 2147483646 w 365"/>
                <a:gd name="T53" fmla="*/ 2147483646 h 1088"/>
                <a:gd name="T54" fmla="*/ 2147483646 w 365"/>
                <a:gd name="T55" fmla="*/ 2147483646 h 1088"/>
                <a:gd name="T56" fmla="*/ 2147483646 w 365"/>
                <a:gd name="T57" fmla="*/ 2147483646 h 1088"/>
                <a:gd name="T58" fmla="*/ 2147483646 w 365"/>
                <a:gd name="T59" fmla="*/ 2147483646 h 1088"/>
                <a:gd name="T60" fmla="*/ 2147483646 w 365"/>
                <a:gd name="T61" fmla="*/ 2147483646 h 1088"/>
                <a:gd name="T62" fmla="*/ 2147483646 w 365"/>
                <a:gd name="T63" fmla="*/ 2147483646 h 1088"/>
                <a:gd name="T64" fmla="*/ 2147483646 w 365"/>
                <a:gd name="T65" fmla="*/ 2147483646 h 1088"/>
                <a:gd name="T66" fmla="*/ 2147483646 w 365"/>
                <a:gd name="T67" fmla="*/ 2147483646 h 1088"/>
                <a:gd name="T68" fmla="*/ 2147483646 w 365"/>
                <a:gd name="T69" fmla="*/ 2147483646 h 1088"/>
                <a:gd name="T70" fmla="*/ 2147483646 w 365"/>
                <a:gd name="T71" fmla="*/ 2147483646 h 1088"/>
                <a:gd name="T72" fmla="*/ 2147483646 w 365"/>
                <a:gd name="T73" fmla="*/ 2147483646 h 1088"/>
                <a:gd name="T74" fmla="*/ 2147483646 w 365"/>
                <a:gd name="T75" fmla="*/ 2147483646 h 1088"/>
                <a:gd name="T76" fmla="*/ 2147483646 w 365"/>
                <a:gd name="T77" fmla="*/ 2147483646 h 1088"/>
                <a:gd name="T78" fmla="*/ 2147483646 w 365"/>
                <a:gd name="T79" fmla="*/ 2147483646 h 1088"/>
                <a:gd name="T80" fmla="*/ 2147483646 w 365"/>
                <a:gd name="T81" fmla="*/ 2147483646 h 1088"/>
                <a:gd name="T82" fmla="*/ 2147483646 w 365"/>
                <a:gd name="T83" fmla="*/ 2147483646 h 1088"/>
                <a:gd name="T84" fmla="*/ 2147483646 w 365"/>
                <a:gd name="T85" fmla="*/ 2147483646 h 1088"/>
                <a:gd name="T86" fmla="*/ 2147483646 w 365"/>
                <a:gd name="T87" fmla="*/ 2147483646 h 10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5" h="1088">
                  <a:moveTo>
                    <a:pt x="362" y="368"/>
                  </a:moveTo>
                  <a:cubicBezTo>
                    <a:pt x="365" y="363"/>
                    <a:pt x="360" y="353"/>
                    <a:pt x="360" y="344"/>
                  </a:cubicBezTo>
                  <a:cubicBezTo>
                    <a:pt x="360" y="335"/>
                    <a:pt x="355" y="324"/>
                    <a:pt x="354" y="318"/>
                  </a:cubicBezTo>
                  <a:cubicBezTo>
                    <a:pt x="353" y="311"/>
                    <a:pt x="353" y="296"/>
                    <a:pt x="353" y="285"/>
                  </a:cubicBezTo>
                  <a:cubicBezTo>
                    <a:pt x="353" y="275"/>
                    <a:pt x="351" y="260"/>
                    <a:pt x="348" y="242"/>
                  </a:cubicBezTo>
                  <a:cubicBezTo>
                    <a:pt x="345" y="225"/>
                    <a:pt x="342" y="204"/>
                    <a:pt x="342" y="197"/>
                  </a:cubicBezTo>
                  <a:cubicBezTo>
                    <a:pt x="341" y="189"/>
                    <a:pt x="336" y="189"/>
                    <a:pt x="332" y="186"/>
                  </a:cubicBezTo>
                  <a:cubicBezTo>
                    <a:pt x="329" y="183"/>
                    <a:pt x="317" y="182"/>
                    <a:pt x="305" y="175"/>
                  </a:cubicBezTo>
                  <a:cubicBezTo>
                    <a:pt x="294" y="168"/>
                    <a:pt x="278" y="169"/>
                    <a:pt x="271" y="166"/>
                  </a:cubicBezTo>
                  <a:cubicBezTo>
                    <a:pt x="264" y="163"/>
                    <a:pt x="252" y="160"/>
                    <a:pt x="252" y="160"/>
                  </a:cubicBezTo>
                  <a:cubicBezTo>
                    <a:pt x="252" y="160"/>
                    <a:pt x="248" y="155"/>
                    <a:pt x="246" y="154"/>
                  </a:cubicBezTo>
                  <a:cubicBezTo>
                    <a:pt x="243" y="152"/>
                    <a:pt x="237" y="146"/>
                    <a:pt x="234" y="140"/>
                  </a:cubicBezTo>
                  <a:cubicBezTo>
                    <a:pt x="232" y="134"/>
                    <a:pt x="228" y="134"/>
                    <a:pt x="228" y="134"/>
                  </a:cubicBezTo>
                  <a:cubicBezTo>
                    <a:pt x="229" y="123"/>
                    <a:pt x="233" y="116"/>
                    <a:pt x="233" y="112"/>
                  </a:cubicBezTo>
                  <a:cubicBezTo>
                    <a:pt x="233" y="108"/>
                    <a:pt x="234" y="103"/>
                    <a:pt x="236" y="99"/>
                  </a:cubicBezTo>
                  <a:cubicBezTo>
                    <a:pt x="237" y="95"/>
                    <a:pt x="239" y="85"/>
                    <a:pt x="240" y="70"/>
                  </a:cubicBezTo>
                  <a:cubicBezTo>
                    <a:pt x="241" y="56"/>
                    <a:pt x="236" y="33"/>
                    <a:pt x="229" y="19"/>
                  </a:cubicBezTo>
                  <a:cubicBezTo>
                    <a:pt x="222" y="5"/>
                    <a:pt x="198" y="0"/>
                    <a:pt x="191" y="0"/>
                  </a:cubicBezTo>
                  <a:cubicBezTo>
                    <a:pt x="184" y="0"/>
                    <a:pt x="172" y="4"/>
                    <a:pt x="164" y="8"/>
                  </a:cubicBezTo>
                  <a:cubicBezTo>
                    <a:pt x="156" y="11"/>
                    <a:pt x="148" y="22"/>
                    <a:pt x="143" y="35"/>
                  </a:cubicBezTo>
                  <a:cubicBezTo>
                    <a:pt x="138" y="47"/>
                    <a:pt x="141" y="73"/>
                    <a:pt x="141" y="73"/>
                  </a:cubicBezTo>
                  <a:cubicBezTo>
                    <a:pt x="141" y="73"/>
                    <a:pt x="136" y="70"/>
                    <a:pt x="133" y="70"/>
                  </a:cubicBezTo>
                  <a:cubicBezTo>
                    <a:pt x="130" y="71"/>
                    <a:pt x="133" y="82"/>
                    <a:pt x="133" y="85"/>
                  </a:cubicBezTo>
                  <a:cubicBezTo>
                    <a:pt x="132" y="89"/>
                    <a:pt x="137" y="104"/>
                    <a:pt x="140" y="107"/>
                  </a:cubicBezTo>
                  <a:cubicBezTo>
                    <a:pt x="142" y="110"/>
                    <a:pt x="148" y="110"/>
                    <a:pt x="148" y="110"/>
                  </a:cubicBezTo>
                  <a:cubicBezTo>
                    <a:pt x="149" y="118"/>
                    <a:pt x="149" y="118"/>
                    <a:pt x="149" y="118"/>
                  </a:cubicBezTo>
                  <a:cubicBezTo>
                    <a:pt x="152" y="134"/>
                    <a:pt x="152" y="134"/>
                    <a:pt x="152" y="134"/>
                  </a:cubicBezTo>
                  <a:cubicBezTo>
                    <a:pt x="152" y="134"/>
                    <a:pt x="148" y="136"/>
                    <a:pt x="147" y="136"/>
                  </a:cubicBezTo>
                  <a:cubicBezTo>
                    <a:pt x="146" y="137"/>
                    <a:pt x="138" y="146"/>
                    <a:pt x="135" y="150"/>
                  </a:cubicBezTo>
                  <a:cubicBezTo>
                    <a:pt x="132" y="154"/>
                    <a:pt x="130" y="155"/>
                    <a:pt x="130" y="155"/>
                  </a:cubicBezTo>
                  <a:cubicBezTo>
                    <a:pt x="130" y="155"/>
                    <a:pt x="117" y="158"/>
                    <a:pt x="112" y="158"/>
                  </a:cubicBezTo>
                  <a:cubicBezTo>
                    <a:pt x="105" y="157"/>
                    <a:pt x="98" y="165"/>
                    <a:pt x="82" y="168"/>
                  </a:cubicBezTo>
                  <a:cubicBezTo>
                    <a:pt x="65" y="171"/>
                    <a:pt x="54" y="177"/>
                    <a:pt x="46" y="183"/>
                  </a:cubicBezTo>
                  <a:cubicBezTo>
                    <a:pt x="38" y="189"/>
                    <a:pt x="46" y="211"/>
                    <a:pt x="45" y="219"/>
                  </a:cubicBezTo>
                  <a:cubicBezTo>
                    <a:pt x="44" y="227"/>
                    <a:pt x="44" y="245"/>
                    <a:pt x="41" y="253"/>
                  </a:cubicBezTo>
                  <a:cubicBezTo>
                    <a:pt x="38" y="260"/>
                    <a:pt x="30" y="276"/>
                    <a:pt x="28" y="282"/>
                  </a:cubicBezTo>
                  <a:cubicBezTo>
                    <a:pt x="26" y="288"/>
                    <a:pt x="28" y="295"/>
                    <a:pt x="25" y="299"/>
                  </a:cubicBezTo>
                  <a:cubicBezTo>
                    <a:pt x="22" y="303"/>
                    <a:pt x="16" y="312"/>
                    <a:pt x="12" y="320"/>
                  </a:cubicBezTo>
                  <a:cubicBezTo>
                    <a:pt x="8" y="327"/>
                    <a:pt x="8" y="329"/>
                    <a:pt x="4" y="343"/>
                  </a:cubicBezTo>
                  <a:cubicBezTo>
                    <a:pt x="0" y="356"/>
                    <a:pt x="0" y="353"/>
                    <a:pt x="2" y="360"/>
                  </a:cubicBezTo>
                  <a:cubicBezTo>
                    <a:pt x="4" y="368"/>
                    <a:pt x="5" y="370"/>
                    <a:pt x="9" y="373"/>
                  </a:cubicBezTo>
                  <a:cubicBezTo>
                    <a:pt x="13" y="377"/>
                    <a:pt x="10" y="385"/>
                    <a:pt x="13" y="387"/>
                  </a:cubicBezTo>
                  <a:cubicBezTo>
                    <a:pt x="15" y="389"/>
                    <a:pt x="15" y="399"/>
                    <a:pt x="19" y="402"/>
                  </a:cubicBezTo>
                  <a:cubicBezTo>
                    <a:pt x="23" y="406"/>
                    <a:pt x="24" y="413"/>
                    <a:pt x="27" y="422"/>
                  </a:cubicBezTo>
                  <a:cubicBezTo>
                    <a:pt x="29" y="431"/>
                    <a:pt x="33" y="436"/>
                    <a:pt x="39" y="441"/>
                  </a:cubicBezTo>
                  <a:cubicBezTo>
                    <a:pt x="45" y="446"/>
                    <a:pt x="50" y="440"/>
                    <a:pt x="55" y="434"/>
                  </a:cubicBezTo>
                  <a:cubicBezTo>
                    <a:pt x="60" y="429"/>
                    <a:pt x="59" y="424"/>
                    <a:pt x="62" y="423"/>
                  </a:cubicBezTo>
                  <a:cubicBezTo>
                    <a:pt x="65" y="422"/>
                    <a:pt x="72" y="422"/>
                    <a:pt x="74" y="418"/>
                  </a:cubicBezTo>
                  <a:cubicBezTo>
                    <a:pt x="75" y="415"/>
                    <a:pt x="78" y="418"/>
                    <a:pt x="78" y="418"/>
                  </a:cubicBezTo>
                  <a:cubicBezTo>
                    <a:pt x="68" y="459"/>
                    <a:pt x="68" y="459"/>
                    <a:pt x="68" y="459"/>
                  </a:cubicBezTo>
                  <a:cubicBezTo>
                    <a:pt x="68" y="459"/>
                    <a:pt x="66" y="484"/>
                    <a:pt x="66" y="512"/>
                  </a:cubicBezTo>
                  <a:cubicBezTo>
                    <a:pt x="66" y="540"/>
                    <a:pt x="59" y="562"/>
                    <a:pt x="57" y="576"/>
                  </a:cubicBezTo>
                  <a:cubicBezTo>
                    <a:pt x="54" y="591"/>
                    <a:pt x="64" y="593"/>
                    <a:pt x="69" y="600"/>
                  </a:cubicBezTo>
                  <a:cubicBezTo>
                    <a:pt x="75" y="607"/>
                    <a:pt x="79" y="605"/>
                    <a:pt x="81" y="612"/>
                  </a:cubicBezTo>
                  <a:cubicBezTo>
                    <a:pt x="82" y="619"/>
                    <a:pt x="85" y="674"/>
                    <a:pt x="86" y="696"/>
                  </a:cubicBezTo>
                  <a:cubicBezTo>
                    <a:pt x="87" y="718"/>
                    <a:pt x="81" y="811"/>
                    <a:pt x="82" y="842"/>
                  </a:cubicBezTo>
                  <a:cubicBezTo>
                    <a:pt x="83" y="874"/>
                    <a:pt x="86" y="928"/>
                    <a:pt x="86" y="949"/>
                  </a:cubicBezTo>
                  <a:cubicBezTo>
                    <a:pt x="85" y="969"/>
                    <a:pt x="87" y="980"/>
                    <a:pt x="89" y="988"/>
                  </a:cubicBezTo>
                  <a:cubicBezTo>
                    <a:pt x="91" y="997"/>
                    <a:pt x="96" y="1006"/>
                    <a:pt x="96" y="1006"/>
                  </a:cubicBezTo>
                  <a:cubicBezTo>
                    <a:pt x="92" y="1007"/>
                    <a:pt x="85" y="1023"/>
                    <a:pt x="85" y="1023"/>
                  </a:cubicBezTo>
                  <a:cubicBezTo>
                    <a:pt x="85" y="1023"/>
                    <a:pt x="81" y="1029"/>
                    <a:pt x="78" y="1034"/>
                  </a:cubicBezTo>
                  <a:cubicBezTo>
                    <a:pt x="76" y="1038"/>
                    <a:pt x="69" y="1051"/>
                    <a:pt x="67" y="1055"/>
                  </a:cubicBezTo>
                  <a:cubicBezTo>
                    <a:pt x="64" y="1058"/>
                    <a:pt x="61" y="1065"/>
                    <a:pt x="61" y="1065"/>
                  </a:cubicBezTo>
                  <a:cubicBezTo>
                    <a:pt x="61" y="1065"/>
                    <a:pt x="60" y="1071"/>
                    <a:pt x="60" y="1076"/>
                  </a:cubicBezTo>
                  <a:cubicBezTo>
                    <a:pt x="61" y="1081"/>
                    <a:pt x="69" y="1081"/>
                    <a:pt x="76" y="1083"/>
                  </a:cubicBezTo>
                  <a:cubicBezTo>
                    <a:pt x="82" y="1085"/>
                    <a:pt x="96" y="1085"/>
                    <a:pt x="99" y="1085"/>
                  </a:cubicBezTo>
                  <a:cubicBezTo>
                    <a:pt x="102" y="1085"/>
                    <a:pt x="113" y="1079"/>
                    <a:pt x="122" y="1075"/>
                  </a:cubicBezTo>
                  <a:cubicBezTo>
                    <a:pt x="130" y="1070"/>
                    <a:pt x="129" y="1063"/>
                    <a:pt x="130" y="1058"/>
                  </a:cubicBezTo>
                  <a:cubicBezTo>
                    <a:pt x="131" y="1053"/>
                    <a:pt x="134" y="1041"/>
                    <a:pt x="134" y="1041"/>
                  </a:cubicBezTo>
                  <a:cubicBezTo>
                    <a:pt x="134" y="1041"/>
                    <a:pt x="140" y="1043"/>
                    <a:pt x="143" y="1043"/>
                  </a:cubicBezTo>
                  <a:cubicBezTo>
                    <a:pt x="146" y="1044"/>
                    <a:pt x="159" y="1028"/>
                    <a:pt x="159" y="1028"/>
                  </a:cubicBezTo>
                  <a:cubicBezTo>
                    <a:pt x="160" y="1009"/>
                    <a:pt x="160" y="1009"/>
                    <a:pt x="160" y="1009"/>
                  </a:cubicBezTo>
                  <a:cubicBezTo>
                    <a:pt x="158" y="1005"/>
                    <a:pt x="158" y="1005"/>
                    <a:pt x="158" y="1005"/>
                  </a:cubicBezTo>
                  <a:cubicBezTo>
                    <a:pt x="156" y="998"/>
                    <a:pt x="156" y="998"/>
                    <a:pt x="156" y="998"/>
                  </a:cubicBezTo>
                  <a:cubicBezTo>
                    <a:pt x="156" y="998"/>
                    <a:pt x="158" y="993"/>
                    <a:pt x="159" y="992"/>
                  </a:cubicBezTo>
                  <a:cubicBezTo>
                    <a:pt x="159" y="991"/>
                    <a:pt x="159" y="971"/>
                    <a:pt x="159" y="963"/>
                  </a:cubicBezTo>
                  <a:cubicBezTo>
                    <a:pt x="159" y="956"/>
                    <a:pt x="157" y="935"/>
                    <a:pt x="155" y="924"/>
                  </a:cubicBezTo>
                  <a:cubicBezTo>
                    <a:pt x="153" y="912"/>
                    <a:pt x="154" y="897"/>
                    <a:pt x="157" y="888"/>
                  </a:cubicBezTo>
                  <a:cubicBezTo>
                    <a:pt x="160" y="879"/>
                    <a:pt x="163" y="855"/>
                    <a:pt x="167" y="843"/>
                  </a:cubicBezTo>
                  <a:cubicBezTo>
                    <a:pt x="170" y="831"/>
                    <a:pt x="176" y="789"/>
                    <a:pt x="177" y="776"/>
                  </a:cubicBezTo>
                  <a:cubicBezTo>
                    <a:pt x="178" y="764"/>
                    <a:pt x="180" y="713"/>
                    <a:pt x="181" y="698"/>
                  </a:cubicBezTo>
                  <a:cubicBezTo>
                    <a:pt x="183" y="683"/>
                    <a:pt x="184" y="625"/>
                    <a:pt x="184" y="613"/>
                  </a:cubicBezTo>
                  <a:cubicBezTo>
                    <a:pt x="184" y="600"/>
                    <a:pt x="187" y="595"/>
                    <a:pt x="189" y="596"/>
                  </a:cubicBezTo>
                  <a:cubicBezTo>
                    <a:pt x="191" y="598"/>
                    <a:pt x="193" y="601"/>
                    <a:pt x="192" y="610"/>
                  </a:cubicBezTo>
                  <a:cubicBezTo>
                    <a:pt x="191" y="618"/>
                    <a:pt x="195" y="649"/>
                    <a:pt x="195" y="687"/>
                  </a:cubicBezTo>
                  <a:cubicBezTo>
                    <a:pt x="195" y="726"/>
                    <a:pt x="194" y="759"/>
                    <a:pt x="196" y="785"/>
                  </a:cubicBezTo>
                  <a:cubicBezTo>
                    <a:pt x="197" y="811"/>
                    <a:pt x="200" y="833"/>
                    <a:pt x="201" y="853"/>
                  </a:cubicBezTo>
                  <a:cubicBezTo>
                    <a:pt x="202" y="874"/>
                    <a:pt x="210" y="896"/>
                    <a:pt x="214" y="917"/>
                  </a:cubicBezTo>
                  <a:cubicBezTo>
                    <a:pt x="218" y="938"/>
                    <a:pt x="216" y="943"/>
                    <a:pt x="215" y="950"/>
                  </a:cubicBezTo>
                  <a:cubicBezTo>
                    <a:pt x="214" y="958"/>
                    <a:pt x="209" y="965"/>
                    <a:pt x="207" y="973"/>
                  </a:cubicBezTo>
                  <a:cubicBezTo>
                    <a:pt x="204" y="982"/>
                    <a:pt x="204" y="988"/>
                    <a:pt x="205" y="992"/>
                  </a:cubicBezTo>
                  <a:cubicBezTo>
                    <a:pt x="206" y="996"/>
                    <a:pt x="222" y="1000"/>
                    <a:pt x="222" y="1000"/>
                  </a:cubicBezTo>
                  <a:cubicBezTo>
                    <a:pt x="222" y="1004"/>
                    <a:pt x="222" y="1004"/>
                    <a:pt x="222" y="1004"/>
                  </a:cubicBezTo>
                  <a:cubicBezTo>
                    <a:pt x="222" y="1004"/>
                    <a:pt x="218" y="1005"/>
                    <a:pt x="217" y="1008"/>
                  </a:cubicBezTo>
                  <a:cubicBezTo>
                    <a:pt x="216" y="1010"/>
                    <a:pt x="218" y="1030"/>
                    <a:pt x="218" y="1031"/>
                  </a:cubicBezTo>
                  <a:cubicBezTo>
                    <a:pt x="219" y="1032"/>
                    <a:pt x="223" y="1036"/>
                    <a:pt x="224" y="1038"/>
                  </a:cubicBezTo>
                  <a:cubicBezTo>
                    <a:pt x="226" y="1040"/>
                    <a:pt x="232" y="1043"/>
                    <a:pt x="232" y="1043"/>
                  </a:cubicBezTo>
                  <a:cubicBezTo>
                    <a:pt x="231" y="1053"/>
                    <a:pt x="231" y="1053"/>
                    <a:pt x="231" y="1053"/>
                  </a:cubicBezTo>
                  <a:cubicBezTo>
                    <a:pt x="231" y="1053"/>
                    <a:pt x="231" y="1059"/>
                    <a:pt x="230" y="1064"/>
                  </a:cubicBezTo>
                  <a:cubicBezTo>
                    <a:pt x="228" y="1070"/>
                    <a:pt x="236" y="1075"/>
                    <a:pt x="240" y="1079"/>
                  </a:cubicBezTo>
                  <a:cubicBezTo>
                    <a:pt x="245" y="1083"/>
                    <a:pt x="260" y="1088"/>
                    <a:pt x="270" y="1088"/>
                  </a:cubicBezTo>
                  <a:cubicBezTo>
                    <a:pt x="279" y="1088"/>
                    <a:pt x="293" y="1083"/>
                    <a:pt x="293" y="1075"/>
                  </a:cubicBezTo>
                  <a:cubicBezTo>
                    <a:pt x="293" y="1066"/>
                    <a:pt x="293" y="1057"/>
                    <a:pt x="293" y="1057"/>
                  </a:cubicBezTo>
                  <a:cubicBezTo>
                    <a:pt x="293" y="1057"/>
                    <a:pt x="292" y="1050"/>
                    <a:pt x="288" y="1044"/>
                  </a:cubicBezTo>
                  <a:cubicBezTo>
                    <a:pt x="285" y="1039"/>
                    <a:pt x="278" y="1023"/>
                    <a:pt x="276" y="1018"/>
                  </a:cubicBezTo>
                  <a:cubicBezTo>
                    <a:pt x="274" y="1014"/>
                    <a:pt x="271" y="1006"/>
                    <a:pt x="271" y="1006"/>
                  </a:cubicBezTo>
                  <a:cubicBezTo>
                    <a:pt x="274" y="1006"/>
                    <a:pt x="274" y="1006"/>
                    <a:pt x="274" y="1006"/>
                  </a:cubicBezTo>
                  <a:cubicBezTo>
                    <a:pt x="274" y="1006"/>
                    <a:pt x="273" y="990"/>
                    <a:pt x="273" y="987"/>
                  </a:cubicBezTo>
                  <a:cubicBezTo>
                    <a:pt x="273" y="983"/>
                    <a:pt x="270" y="969"/>
                    <a:pt x="268" y="966"/>
                  </a:cubicBezTo>
                  <a:cubicBezTo>
                    <a:pt x="266" y="962"/>
                    <a:pt x="264" y="956"/>
                    <a:pt x="265" y="953"/>
                  </a:cubicBezTo>
                  <a:cubicBezTo>
                    <a:pt x="265" y="950"/>
                    <a:pt x="269" y="935"/>
                    <a:pt x="272" y="922"/>
                  </a:cubicBezTo>
                  <a:cubicBezTo>
                    <a:pt x="274" y="908"/>
                    <a:pt x="277" y="892"/>
                    <a:pt x="279" y="872"/>
                  </a:cubicBezTo>
                  <a:cubicBezTo>
                    <a:pt x="281" y="851"/>
                    <a:pt x="285" y="819"/>
                    <a:pt x="284" y="795"/>
                  </a:cubicBezTo>
                  <a:cubicBezTo>
                    <a:pt x="283" y="771"/>
                    <a:pt x="289" y="725"/>
                    <a:pt x="291" y="710"/>
                  </a:cubicBezTo>
                  <a:cubicBezTo>
                    <a:pt x="293" y="696"/>
                    <a:pt x="297" y="617"/>
                    <a:pt x="297" y="617"/>
                  </a:cubicBezTo>
                  <a:cubicBezTo>
                    <a:pt x="297" y="617"/>
                    <a:pt x="311" y="612"/>
                    <a:pt x="317" y="611"/>
                  </a:cubicBezTo>
                  <a:cubicBezTo>
                    <a:pt x="322" y="610"/>
                    <a:pt x="335" y="599"/>
                    <a:pt x="336" y="593"/>
                  </a:cubicBezTo>
                  <a:cubicBezTo>
                    <a:pt x="338" y="587"/>
                    <a:pt x="334" y="565"/>
                    <a:pt x="326" y="551"/>
                  </a:cubicBezTo>
                  <a:cubicBezTo>
                    <a:pt x="317" y="538"/>
                    <a:pt x="315" y="507"/>
                    <a:pt x="311" y="495"/>
                  </a:cubicBezTo>
                  <a:cubicBezTo>
                    <a:pt x="308" y="482"/>
                    <a:pt x="311" y="464"/>
                    <a:pt x="310" y="456"/>
                  </a:cubicBezTo>
                  <a:cubicBezTo>
                    <a:pt x="310" y="448"/>
                    <a:pt x="305" y="432"/>
                    <a:pt x="305" y="432"/>
                  </a:cubicBezTo>
                  <a:cubicBezTo>
                    <a:pt x="305" y="432"/>
                    <a:pt x="320" y="426"/>
                    <a:pt x="323" y="425"/>
                  </a:cubicBezTo>
                  <a:cubicBezTo>
                    <a:pt x="326" y="423"/>
                    <a:pt x="336" y="412"/>
                    <a:pt x="344" y="407"/>
                  </a:cubicBezTo>
                  <a:cubicBezTo>
                    <a:pt x="351" y="401"/>
                    <a:pt x="359" y="393"/>
                    <a:pt x="362" y="389"/>
                  </a:cubicBezTo>
                  <a:cubicBezTo>
                    <a:pt x="365" y="385"/>
                    <a:pt x="359" y="372"/>
                    <a:pt x="362" y="368"/>
                  </a:cubicBezTo>
                  <a:close/>
                  <a:moveTo>
                    <a:pt x="80" y="371"/>
                  </a:moveTo>
                  <a:cubicBezTo>
                    <a:pt x="69" y="368"/>
                    <a:pt x="69" y="368"/>
                    <a:pt x="69" y="368"/>
                  </a:cubicBezTo>
                  <a:cubicBezTo>
                    <a:pt x="69" y="368"/>
                    <a:pt x="72" y="354"/>
                    <a:pt x="73" y="349"/>
                  </a:cubicBezTo>
                  <a:cubicBezTo>
                    <a:pt x="73" y="345"/>
                    <a:pt x="70" y="344"/>
                    <a:pt x="70" y="339"/>
                  </a:cubicBezTo>
                  <a:cubicBezTo>
                    <a:pt x="70" y="334"/>
                    <a:pt x="80" y="324"/>
                    <a:pt x="80" y="324"/>
                  </a:cubicBezTo>
                  <a:cubicBezTo>
                    <a:pt x="87" y="325"/>
                    <a:pt x="87" y="325"/>
                    <a:pt x="87" y="325"/>
                  </a:cubicBezTo>
                  <a:lnTo>
                    <a:pt x="80" y="371"/>
                  </a:lnTo>
                  <a:close/>
                </a:path>
              </a:pathLst>
            </a:custGeom>
            <a:solidFill>
              <a:srgbClr val="0032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 name="Freeform 192"/>
            <p:cNvSpPr>
              <a:spLocks/>
            </p:cNvSpPr>
            <p:nvPr/>
          </p:nvSpPr>
          <p:spPr bwMode="gray">
            <a:xfrm>
              <a:off x="3619402" y="5054229"/>
              <a:ext cx="91735" cy="191426"/>
            </a:xfrm>
            <a:custGeom>
              <a:avLst/>
              <a:gdLst>
                <a:gd name="T0" fmla="*/ 2147483646 w 83"/>
                <a:gd name="T1" fmla="*/ 2147483646 h 173"/>
                <a:gd name="T2" fmla="*/ 2147483646 w 83"/>
                <a:gd name="T3" fmla="*/ 2147483646 h 173"/>
                <a:gd name="T4" fmla="*/ 2147483646 w 83"/>
                <a:gd name="T5" fmla="*/ 2147483646 h 173"/>
                <a:gd name="T6" fmla="*/ 2147483646 w 83"/>
                <a:gd name="T7" fmla="*/ 2147483646 h 173"/>
                <a:gd name="T8" fmla="*/ 2147483646 w 83"/>
                <a:gd name="T9" fmla="*/ 2147483646 h 173"/>
                <a:gd name="T10" fmla="*/ 2147483646 w 83"/>
                <a:gd name="T11" fmla="*/ 2147483646 h 173"/>
                <a:gd name="T12" fmla="*/ 2147483646 w 83"/>
                <a:gd name="T13" fmla="*/ 1355368003 h 173"/>
                <a:gd name="T14" fmla="*/ 2147483646 w 83"/>
                <a:gd name="T15" fmla="*/ 2147483646 h 173"/>
                <a:gd name="T16" fmla="*/ 2147483646 w 83"/>
                <a:gd name="T17" fmla="*/ 2147483646 h 173"/>
                <a:gd name="T18" fmla="*/ 2147483646 w 83"/>
                <a:gd name="T19" fmla="*/ 2147483646 h 173"/>
                <a:gd name="T20" fmla="*/ 2147483646 w 83"/>
                <a:gd name="T21" fmla="*/ 2147483646 h 173"/>
                <a:gd name="T22" fmla="*/ 2147483646 w 83"/>
                <a:gd name="T23" fmla="*/ 2147483646 h 173"/>
                <a:gd name="T24" fmla="*/ 2147483646 w 83"/>
                <a:gd name="T25" fmla="*/ 2147483646 h 173"/>
                <a:gd name="T26" fmla="*/ 2147483646 w 83"/>
                <a:gd name="T27" fmla="*/ 2147483646 h 173"/>
                <a:gd name="T28" fmla="*/ 2147483646 w 83"/>
                <a:gd name="T29" fmla="*/ 2147483646 h 173"/>
                <a:gd name="T30" fmla="*/ 2147483646 w 83"/>
                <a:gd name="T31" fmla="*/ 2147483646 h 173"/>
                <a:gd name="T32" fmla="*/ 2147483646 w 83"/>
                <a:gd name="T33" fmla="*/ 2147483646 h 173"/>
                <a:gd name="T34" fmla="*/ 2147483646 w 83"/>
                <a:gd name="T35" fmla="*/ 2147483646 h 173"/>
                <a:gd name="T36" fmla="*/ 2147483646 w 83"/>
                <a:gd name="T37" fmla="*/ 2147483646 h 173"/>
                <a:gd name="T38" fmla="*/ 2147483646 w 83"/>
                <a:gd name="T39" fmla="*/ 2147483646 h 173"/>
                <a:gd name="T40" fmla="*/ 2147483646 w 83"/>
                <a:gd name="T41" fmla="*/ 2147483646 h 173"/>
                <a:gd name="T42" fmla="*/ 2147483646 w 83"/>
                <a:gd name="T43" fmla="*/ 2147483646 h 173"/>
                <a:gd name="T44" fmla="*/ 2147483646 w 83"/>
                <a:gd name="T45" fmla="*/ 2147483646 h 173"/>
                <a:gd name="T46" fmla="*/ 2147483646 w 83"/>
                <a:gd name="T47" fmla="*/ 2147483646 h 1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3" h="173">
                  <a:moveTo>
                    <a:pt x="5" y="2"/>
                  </a:moveTo>
                  <a:cubicBezTo>
                    <a:pt x="6" y="8"/>
                    <a:pt x="14" y="21"/>
                    <a:pt x="18" y="25"/>
                  </a:cubicBezTo>
                  <a:cubicBezTo>
                    <a:pt x="22" y="28"/>
                    <a:pt x="30" y="36"/>
                    <a:pt x="34" y="37"/>
                  </a:cubicBezTo>
                  <a:cubicBezTo>
                    <a:pt x="37" y="37"/>
                    <a:pt x="42" y="39"/>
                    <a:pt x="45" y="38"/>
                  </a:cubicBezTo>
                  <a:cubicBezTo>
                    <a:pt x="49" y="37"/>
                    <a:pt x="58" y="34"/>
                    <a:pt x="61" y="30"/>
                  </a:cubicBezTo>
                  <a:cubicBezTo>
                    <a:pt x="64" y="27"/>
                    <a:pt x="68" y="21"/>
                    <a:pt x="70" y="18"/>
                  </a:cubicBezTo>
                  <a:cubicBezTo>
                    <a:pt x="71" y="14"/>
                    <a:pt x="78" y="1"/>
                    <a:pt x="78" y="1"/>
                  </a:cubicBezTo>
                  <a:cubicBezTo>
                    <a:pt x="78" y="1"/>
                    <a:pt x="81" y="0"/>
                    <a:pt x="82" y="3"/>
                  </a:cubicBezTo>
                  <a:cubicBezTo>
                    <a:pt x="83" y="6"/>
                    <a:pt x="82" y="13"/>
                    <a:pt x="81" y="21"/>
                  </a:cubicBezTo>
                  <a:cubicBezTo>
                    <a:pt x="80" y="29"/>
                    <a:pt x="75" y="45"/>
                    <a:pt x="73" y="52"/>
                  </a:cubicBezTo>
                  <a:cubicBezTo>
                    <a:pt x="71" y="59"/>
                    <a:pt x="67" y="69"/>
                    <a:pt x="67" y="69"/>
                  </a:cubicBezTo>
                  <a:cubicBezTo>
                    <a:pt x="57" y="60"/>
                    <a:pt x="57" y="60"/>
                    <a:pt x="57" y="60"/>
                  </a:cubicBezTo>
                  <a:cubicBezTo>
                    <a:pt x="57" y="60"/>
                    <a:pt x="64" y="71"/>
                    <a:pt x="65" y="72"/>
                  </a:cubicBezTo>
                  <a:cubicBezTo>
                    <a:pt x="65" y="74"/>
                    <a:pt x="54" y="109"/>
                    <a:pt x="54" y="109"/>
                  </a:cubicBezTo>
                  <a:cubicBezTo>
                    <a:pt x="54" y="109"/>
                    <a:pt x="34" y="156"/>
                    <a:pt x="32" y="165"/>
                  </a:cubicBezTo>
                  <a:cubicBezTo>
                    <a:pt x="31" y="173"/>
                    <a:pt x="21" y="171"/>
                    <a:pt x="19" y="164"/>
                  </a:cubicBezTo>
                  <a:cubicBezTo>
                    <a:pt x="18" y="157"/>
                    <a:pt x="11" y="126"/>
                    <a:pt x="11" y="126"/>
                  </a:cubicBezTo>
                  <a:cubicBezTo>
                    <a:pt x="11" y="126"/>
                    <a:pt x="6" y="94"/>
                    <a:pt x="6" y="88"/>
                  </a:cubicBezTo>
                  <a:cubicBezTo>
                    <a:pt x="6" y="82"/>
                    <a:pt x="6" y="71"/>
                    <a:pt x="6" y="71"/>
                  </a:cubicBezTo>
                  <a:cubicBezTo>
                    <a:pt x="17" y="61"/>
                    <a:pt x="17" y="61"/>
                    <a:pt x="17" y="61"/>
                  </a:cubicBezTo>
                  <a:cubicBezTo>
                    <a:pt x="5" y="61"/>
                    <a:pt x="5" y="61"/>
                    <a:pt x="5" y="61"/>
                  </a:cubicBezTo>
                  <a:cubicBezTo>
                    <a:pt x="5" y="61"/>
                    <a:pt x="3" y="41"/>
                    <a:pt x="2" y="31"/>
                  </a:cubicBezTo>
                  <a:cubicBezTo>
                    <a:pt x="1" y="21"/>
                    <a:pt x="0" y="5"/>
                    <a:pt x="2" y="3"/>
                  </a:cubicBezTo>
                  <a:cubicBezTo>
                    <a:pt x="3" y="2"/>
                    <a:pt x="5"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 name="Freeform 193"/>
            <p:cNvSpPr>
              <a:spLocks/>
            </p:cNvSpPr>
            <p:nvPr/>
          </p:nvSpPr>
          <p:spPr bwMode="gray">
            <a:xfrm>
              <a:off x="3634847" y="5094012"/>
              <a:ext cx="45400" cy="150707"/>
            </a:xfrm>
            <a:custGeom>
              <a:avLst/>
              <a:gdLst>
                <a:gd name="T0" fmla="*/ 2147483646 w 41"/>
                <a:gd name="T1" fmla="*/ 0 h 136"/>
                <a:gd name="T2" fmla="*/ 2147483646 w 41"/>
                <a:gd name="T3" fmla="*/ 2147483646 h 136"/>
                <a:gd name="T4" fmla="*/ 2147483646 w 41"/>
                <a:gd name="T5" fmla="*/ 2147483646 h 136"/>
                <a:gd name="T6" fmla="*/ 2147483646 w 41"/>
                <a:gd name="T7" fmla="*/ 2147483646 h 136"/>
                <a:gd name="T8" fmla="*/ 2147483646 w 41"/>
                <a:gd name="T9" fmla="*/ 2147483646 h 136"/>
                <a:gd name="T10" fmla="*/ 1357349268 w 41"/>
                <a:gd name="T11" fmla="*/ 2147483646 h 136"/>
                <a:gd name="T12" fmla="*/ 0 w 41"/>
                <a:gd name="T13" fmla="*/ 2147483646 h 136"/>
                <a:gd name="T14" fmla="*/ 2147483646 w 41"/>
                <a:gd name="T15" fmla="*/ 2147483646 h 136"/>
                <a:gd name="T16" fmla="*/ 2147483646 w 41"/>
                <a:gd name="T17" fmla="*/ 2147483646 h 136"/>
                <a:gd name="T18" fmla="*/ 2147483646 w 41"/>
                <a:gd name="T19" fmla="*/ 2147483646 h 136"/>
                <a:gd name="T20" fmla="*/ 2147483646 w 41"/>
                <a:gd name="T21" fmla="*/ 2147483646 h 136"/>
                <a:gd name="T22" fmla="*/ 2147483646 w 41"/>
                <a:gd name="T23" fmla="*/ 2147483646 h 136"/>
                <a:gd name="T24" fmla="*/ 2147483646 w 41"/>
                <a:gd name="T25" fmla="*/ 2147483646 h 136"/>
                <a:gd name="T26" fmla="*/ 2147483646 w 41"/>
                <a:gd name="T27" fmla="*/ 2147483646 h 136"/>
                <a:gd name="T28" fmla="*/ 2147483646 w 41"/>
                <a:gd name="T29" fmla="*/ 0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1" h="136">
                  <a:moveTo>
                    <a:pt x="26" y="0"/>
                  </a:moveTo>
                  <a:cubicBezTo>
                    <a:pt x="21" y="0"/>
                    <a:pt x="15" y="3"/>
                    <a:pt x="12" y="7"/>
                  </a:cubicBezTo>
                  <a:cubicBezTo>
                    <a:pt x="10" y="11"/>
                    <a:pt x="11" y="14"/>
                    <a:pt x="12" y="17"/>
                  </a:cubicBezTo>
                  <a:cubicBezTo>
                    <a:pt x="13" y="21"/>
                    <a:pt x="16" y="25"/>
                    <a:pt x="16" y="25"/>
                  </a:cubicBezTo>
                  <a:cubicBezTo>
                    <a:pt x="16" y="25"/>
                    <a:pt x="13" y="33"/>
                    <a:pt x="9" y="40"/>
                  </a:cubicBezTo>
                  <a:cubicBezTo>
                    <a:pt x="6" y="48"/>
                    <a:pt x="2" y="57"/>
                    <a:pt x="1" y="67"/>
                  </a:cubicBezTo>
                  <a:cubicBezTo>
                    <a:pt x="1" y="78"/>
                    <a:pt x="0" y="90"/>
                    <a:pt x="0" y="100"/>
                  </a:cubicBezTo>
                  <a:cubicBezTo>
                    <a:pt x="1" y="109"/>
                    <a:pt x="1" y="136"/>
                    <a:pt x="12" y="136"/>
                  </a:cubicBezTo>
                  <a:cubicBezTo>
                    <a:pt x="22" y="136"/>
                    <a:pt x="23" y="120"/>
                    <a:pt x="26" y="114"/>
                  </a:cubicBezTo>
                  <a:cubicBezTo>
                    <a:pt x="28" y="108"/>
                    <a:pt x="35" y="88"/>
                    <a:pt x="36" y="79"/>
                  </a:cubicBezTo>
                  <a:cubicBezTo>
                    <a:pt x="37" y="69"/>
                    <a:pt x="41" y="59"/>
                    <a:pt x="37" y="50"/>
                  </a:cubicBezTo>
                  <a:cubicBezTo>
                    <a:pt x="34" y="41"/>
                    <a:pt x="26" y="27"/>
                    <a:pt x="26" y="25"/>
                  </a:cubicBezTo>
                  <a:cubicBezTo>
                    <a:pt x="26" y="24"/>
                    <a:pt x="31" y="23"/>
                    <a:pt x="33" y="20"/>
                  </a:cubicBezTo>
                  <a:cubicBezTo>
                    <a:pt x="34" y="17"/>
                    <a:pt x="37" y="14"/>
                    <a:pt x="35" y="10"/>
                  </a:cubicBezTo>
                  <a:cubicBezTo>
                    <a:pt x="34" y="5"/>
                    <a:pt x="32" y="1"/>
                    <a:pt x="26"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 name="Freeform 194"/>
            <p:cNvSpPr>
              <a:spLocks/>
            </p:cNvSpPr>
            <p:nvPr/>
          </p:nvSpPr>
          <p:spPr bwMode="gray">
            <a:xfrm>
              <a:off x="3531880" y="5210084"/>
              <a:ext cx="301883" cy="173641"/>
            </a:xfrm>
            <a:custGeom>
              <a:avLst/>
              <a:gdLst>
                <a:gd name="T0" fmla="*/ 1352405983 w 273"/>
                <a:gd name="T1" fmla="*/ 2147483646 h 157"/>
                <a:gd name="T2" fmla="*/ 0 w 273"/>
                <a:gd name="T3" fmla="*/ 2147483646 h 157"/>
                <a:gd name="T4" fmla="*/ 2147483646 w 273"/>
                <a:gd name="T5" fmla="*/ 2147483646 h 157"/>
                <a:gd name="T6" fmla="*/ 2147483646 w 273"/>
                <a:gd name="T7" fmla="*/ 2147483646 h 157"/>
                <a:gd name="T8" fmla="*/ 2147483646 w 273"/>
                <a:gd name="T9" fmla="*/ 2147483646 h 157"/>
                <a:gd name="T10" fmla="*/ 2147483646 w 273"/>
                <a:gd name="T11" fmla="*/ 2147483646 h 157"/>
                <a:gd name="T12" fmla="*/ 2147483646 w 273"/>
                <a:gd name="T13" fmla="*/ 2147483646 h 157"/>
                <a:gd name="T14" fmla="*/ 2147483646 w 273"/>
                <a:gd name="T15" fmla="*/ 2147483646 h 157"/>
                <a:gd name="T16" fmla="*/ 2147483646 w 273"/>
                <a:gd name="T17" fmla="*/ 2147483646 h 157"/>
                <a:gd name="T18" fmla="*/ 2147483646 w 273"/>
                <a:gd name="T19" fmla="*/ 2147483646 h 157"/>
                <a:gd name="T20" fmla="*/ 2147483646 w 273"/>
                <a:gd name="T21" fmla="*/ 2147483646 h 157"/>
                <a:gd name="T22" fmla="*/ 2147483646 w 273"/>
                <a:gd name="T23" fmla="*/ 2147483646 h 157"/>
                <a:gd name="T24" fmla="*/ 2147483646 w 273"/>
                <a:gd name="T25" fmla="*/ 2147483646 h 157"/>
                <a:gd name="T26" fmla="*/ 2147483646 w 273"/>
                <a:gd name="T27" fmla="*/ 2147483646 h 157"/>
                <a:gd name="T28" fmla="*/ 2147483646 w 273"/>
                <a:gd name="T29" fmla="*/ 2147483646 h 157"/>
                <a:gd name="T30" fmla="*/ 2147483646 w 273"/>
                <a:gd name="T31" fmla="*/ 2147483646 h 157"/>
                <a:gd name="T32" fmla="*/ 1352405983 w 273"/>
                <a:gd name="T33" fmla="*/ 2147483646 h 1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157">
                  <a:moveTo>
                    <a:pt x="1" y="9"/>
                  </a:moveTo>
                  <a:cubicBezTo>
                    <a:pt x="0" y="34"/>
                    <a:pt x="0" y="34"/>
                    <a:pt x="0" y="34"/>
                  </a:cubicBezTo>
                  <a:cubicBezTo>
                    <a:pt x="13" y="39"/>
                    <a:pt x="13" y="39"/>
                    <a:pt x="13" y="39"/>
                  </a:cubicBezTo>
                  <a:cubicBezTo>
                    <a:pt x="8" y="105"/>
                    <a:pt x="8" y="105"/>
                    <a:pt x="8" y="105"/>
                  </a:cubicBezTo>
                  <a:cubicBezTo>
                    <a:pt x="18" y="112"/>
                    <a:pt x="18" y="112"/>
                    <a:pt x="18" y="112"/>
                  </a:cubicBezTo>
                  <a:cubicBezTo>
                    <a:pt x="26" y="117"/>
                    <a:pt x="26" y="117"/>
                    <a:pt x="26" y="117"/>
                  </a:cubicBezTo>
                  <a:cubicBezTo>
                    <a:pt x="31" y="124"/>
                    <a:pt x="31" y="124"/>
                    <a:pt x="31" y="124"/>
                  </a:cubicBezTo>
                  <a:cubicBezTo>
                    <a:pt x="134" y="157"/>
                    <a:pt x="134" y="157"/>
                    <a:pt x="134" y="157"/>
                  </a:cubicBezTo>
                  <a:cubicBezTo>
                    <a:pt x="134" y="157"/>
                    <a:pt x="147" y="143"/>
                    <a:pt x="165" y="132"/>
                  </a:cubicBezTo>
                  <a:cubicBezTo>
                    <a:pt x="182" y="120"/>
                    <a:pt x="222" y="88"/>
                    <a:pt x="222" y="88"/>
                  </a:cubicBezTo>
                  <a:cubicBezTo>
                    <a:pt x="236" y="62"/>
                    <a:pt x="236" y="62"/>
                    <a:pt x="236" y="62"/>
                  </a:cubicBezTo>
                  <a:cubicBezTo>
                    <a:pt x="236" y="62"/>
                    <a:pt x="272" y="7"/>
                    <a:pt x="273" y="2"/>
                  </a:cubicBezTo>
                  <a:cubicBezTo>
                    <a:pt x="273" y="2"/>
                    <a:pt x="273" y="0"/>
                    <a:pt x="267" y="2"/>
                  </a:cubicBezTo>
                  <a:cubicBezTo>
                    <a:pt x="261" y="5"/>
                    <a:pt x="232" y="17"/>
                    <a:pt x="219" y="24"/>
                  </a:cubicBezTo>
                  <a:cubicBezTo>
                    <a:pt x="206" y="31"/>
                    <a:pt x="174" y="49"/>
                    <a:pt x="163" y="62"/>
                  </a:cubicBezTo>
                  <a:cubicBezTo>
                    <a:pt x="163" y="62"/>
                    <a:pt x="110" y="29"/>
                    <a:pt x="12" y="11"/>
                  </a:cubicBezTo>
                  <a:lnTo>
                    <a:pt x="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 name="Freeform 195"/>
            <p:cNvSpPr>
              <a:spLocks/>
            </p:cNvSpPr>
            <p:nvPr/>
          </p:nvSpPr>
          <p:spPr bwMode="gray">
            <a:xfrm>
              <a:off x="3639060" y="5283098"/>
              <a:ext cx="111861" cy="92203"/>
            </a:xfrm>
            <a:custGeom>
              <a:avLst/>
              <a:gdLst>
                <a:gd name="T0" fmla="*/ 2147483646 w 101"/>
                <a:gd name="T1" fmla="*/ 2147483646 h 83"/>
                <a:gd name="T2" fmla="*/ 2147483646 w 101"/>
                <a:gd name="T3" fmla="*/ 2147483646 h 83"/>
                <a:gd name="T4" fmla="*/ 2147483646 w 101"/>
                <a:gd name="T5" fmla="*/ 2147483646 h 83"/>
                <a:gd name="T6" fmla="*/ 2147483646 w 101"/>
                <a:gd name="T7" fmla="*/ 2147483646 h 83"/>
                <a:gd name="T8" fmla="*/ 2147483646 w 101"/>
                <a:gd name="T9" fmla="*/ 0 h 83"/>
                <a:gd name="T10" fmla="*/ 2147483646 w 101"/>
                <a:gd name="T11" fmla="*/ 2147483646 h 83"/>
                <a:gd name="T12" fmla="*/ 2147483646 w 101"/>
                <a:gd name="T13" fmla="*/ 2147483646 h 83"/>
                <a:gd name="T14" fmla="*/ 2147483646 w 101"/>
                <a:gd name="T15" fmla="*/ 2147483646 h 83"/>
                <a:gd name="T16" fmla="*/ 2147483646 w 101"/>
                <a:gd name="T17" fmla="*/ 2147483646 h 83"/>
                <a:gd name="T18" fmla="*/ 2147483646 w 101"/>
                <a:gd name="T19" fmla="*/ 2147483646 h 83"/>
                <a:gd name="T20" fmla="*/ 2147483646 w 101"/>
                <a:gd name="T21" fmla="*/ 2147483646 h 83"/>
                <a:gd name="T22" fmla="*/ 2147483646 w 101"/>
                <a:gd name="T23" fmla="*/ 2147483646 h 83"/>
                <a:gd name="T24" fmla="*/ 2147483646 w 101"/>
                <a:gd name="T25" fmla="*/ 2147483646 h 83"/>
                <a:gd name="T26" fmla="*/ 2147483646 w 101"/>
                <a:gd name="T27" fmla="*/ 2147483646 h 83"/>
                <a:gd name="T28" fmla="*/ 2147483646 w 101"/>
                <a:gd name="T29" fmla="*/ 2147483646 h 83"/>
                <a:gd name="T30" fmla="*/ 1359108935 w 101"/>
                <a:gd name="T31" fmla="*/ 2147483646 h 83"/>
                <a:gd name="T32" fmla="*/ 2147483646 w 101"/>
                <a:gd name="T33" fmla="*/ 2147483646 h 83"/>
                <a:gd name="T34" fmla="*/ 2147483646 w 101"/>
                <a:gd name="T35" fmla="*/ 2147483646 h 83"/>
                <a:gd name="T36" fmla="*/ 2147483646 w 101"/>
                <a:gd name="T37" fmla="*/ 2147483646 h 83"/>
                <a:gd name="T38" fmla="*/ 2147483646 w 101"/>
                <a:gd name="T39" fmla="*/ 2147483646 h 83"/>
                <a:gd name="T40" fmla="*/ 2147483646 w 101"/>
                <a:gd name="T41" fmla="*/ 2147483646 h 83"/>
                <a:gd name="T42" fmla="*/ 2147483646 w 101"/>
                <a:gd name="T43" fmla="*/ 2147483646 h 83"/>
                <a:gd name="T44" fmla="*/ 2147483646 w 101"/>
                <a:gd name="T45" fmla="*/ 2147483646 h 83"/>
                <a:gd name="T46" fmla="*/ 2147483646 w 101"/>
                <a:gd name="T47" fmla="*/ 2147483646 h 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1" h="83">
                  <a:moveTo>
                    <a:pt x="98" y="80"/>
                  </a:moveTo>
                  <a:cubicBezTo>
                    <a:pt x="98" y="80"/>
                    <a:pt x="101" y="40"/>
                    <a:pt x="99" y="35"/>
                  </a:cubicBezTo>
                  <a:cubicBezTo>
                    <a:pt x="97" y="29"/>
                    <a:pt x="97" y="21"/>
                    <a:pt x="95" y="17"/>
                  </a:cubicBezTo>
                  <a:cubicBezTo>
                    <a:pt x="93" y="13"/>
                    <a:pt x="94" y="8"/>
                    <a:pt x="94" y="6"/>
                  </a:cubicBezTo>
                  <a:cubicBezTo>
                    <a:pt x="94" y="4"/>
                    <a:pt x="93" y="0"/>
                    <a:pt x="90" y="0"/>
                  </a:cubicBezTo>
                  <a:cubicBezTo>
                    <a:pt x="87" y="0"/>
                    <a:pt x="80" y="6"/>
                    <a:pt x="80" y="9"/>
                  </a:cubicBezTo>
                  <a:cubicBezTo>
                    <a:pt x="79" y="13"/>
                    <a:pt x="76" y="19"/>
                    <a:pt x="77" y="22"/>
                  </a:cubicBezTo>
                  <a:cubicBezTo>
                    <a:pt x="78" y="25"/>
                    <a:pt x="82" y="30"/>
                    <a:pt x="78" y="31"/>
                  </a:cubicBezTo>
                  <a:cubicBezTo>
                    <a:pt x="73" y="31"/>
                    <a:pt x="74" y="35"/>
                    <a:pt x="71" y="36"/>
                  </a:cubicBezTo>
                  <a:cubicBezTo>
                    <a:pt x="68" y="37"/>
                    <a:pt x="63" y="39"/>
                    <a:pt x="57" y="37"/>
                  </a:cubicBezTo>
                  <a:cubicBezTo>
                    <a:pt x="50" y="35"/>
                    <a:pt x="44" y="28"/>
                    <a:pt x="40" y="26"/>
                  </a:cubicBezTo>
                  <a:cubicBezTo>
                    <a:pt x="36" y="24"/>
                    <a:pt x="31" y="23"/>
                    <a:pt x="29" y="22"/>
                  </a:cubicBezTo>
                  <a:cubicBezTo>
                    <a:pt x="27" y="21"/>
                    <a:pt x="21" y="21"/>
                    <a:pt x="21" y="23"/>
                  </a:cubicBezTo>
                  <a:cubicBezTo>
                    <a:pt x="21" y="25"/>
                    <a:pt x="25" y="33"/>
                    <a:pt x="27" y="34"/>
                  </a:cubicBezTo>
                  <a:cubicBezTo>
                    <a:pt x="29" y="35"/>
                    <a:pt x="11" y="21"/>
                    <a:pt x="10" y="21"/>
                  </a:cubicBezTo>
                  <a:cubicBezTo>
                    <a:pt x="8" y="20"/>
                    <a:pt x="2" y="20"/>
                    <a:pt x="1" y="23"/>
                  </a:cubicBezTo>
                  <a:cubicBezTo>
                    <a:pt x="0" y="25"/>
                    <a:pt x="0" y="29"/>
                    <a:pt x="2" y="30"/>
                  </a:cubicBezTo>
                  <a:cubicBezTo>
                    <a:pt x="3" y="31"/>
                    <a:pt x="5" y="33"/>
                    <a:pt x="5" y="33"/>
                  </a:cubicBezTo>
                  <a:cubicBezTo>
                    <a:pt x="5" y="33"/>
                    <a:pt x="2" y="33"/>
                    <a:pt x="2" y="37"/>
                  </a:cubicBezTo>
                  <a:cubicBezTo>
                    <a:pt x="3" y="40"/>
                    <a:pt x="7" y="46"/>
                    <a:pt x="13" y="51"/>
                  </a:cubicBezTo>
                  <a:cubicBezTo>
                    <a:pt x="19" y="56"/>
                    <a:pt x="29" y="64"/>
                    <a:pt x="34" y="68"/>
                  </a:cubicBezTo>
                  <a:cubicBezTo>
                    <a:pt x="40" y="73"/>
                    <a:pt x="43" y="76"/>
                    <a:pt x="50" y="77"/>
                  </a:cubicBezTo>
                  <a:cubicBezTo>
                    <a:pt x="57" y="79"/>
                    <a:pt x="67" y="83"/>
                    <a:pt x="72" y="80"/>
                  </a:cubicBezTo>
                  <a:cubicBezTo>
                    <a:pt x="77" y="77"/>
                    <a:pt x="92" y="79"/>
                    <a:pt x="98" y="80"/>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pic>
        <p:nvPicPr>
          <p:cNvPr id="16" name="Picture 15"/>
          <p:cNvPicPr>
            <a:picLocks noChangeAspect="1"/>
          </p:cNvPicPr>
          <p:nvPr/>
        </p:nvPicPr>
        <p:blipFill>
          <a:blip r:embed="rId2" cstate="print"/>
          <a:stretch>
            <a:fillRect/>
          </a:stretch>
        </p:blipFill>
        <p:spPr>
          <a:xfrm>
            <a:off x="4100310" y="876518"/>
            <a:ext cx="1323975" cy="638175"/>
          </a:xfrm>
          <a:prstGeom prst="ellipse">
            <a:avLst/>
          </a:prstGeom>
        </p:spPr>
      </p:pic>
      <p:pic>
        <p:nvPicPr>
          <p:cNvPr id="18" name="Picture 17"/>
          <p:cNvPicPr>
            <a:picLocks noChangeAspect="1"/>
          </p:cNvPicPr>
          <p:nvPr/>
        </p:nvPicPr>
        <p:blipFill>
          <a:blip r:embed="rId3"/>
          <a:stretch>
            <a:fillRect/>
          </a:stretch>
        </p:blipFill>
        <p:spPr>
          <a:xfrm>
            <a:off x="3663734" y="2096991"/>
            <a:ext cx="1248298" cy="692317"/>
          </a:xfrm>
          <a:prstGeom prst="ellipse">
            <a:avLst/>
          </a:prstGeom>
        </p:spPr>
      </p:pic>
      <p:pic>
        <p:nvPicPr>
          <p:cNvPr id="19" name="Picture 18"/>
          <p:cNvPicPr>
            <a:picLocks noChangeAspect="1"/>
          </p:cNvPicPr>
          <p:nvPr/>
        </p:nvPicPr>
        <p:blipFill>
          <a:blip r:embed="rId4" cstate="print"/>
          <a:stretch>
            <a:fillRect/>
          </a:stretch>
        </p:blipFill>
        <p:spPr>
          <a:xfrm>
            <a:off x="3226920" y="3537546"/>
            <a:ext cx="1070194" cy="653659"/>
          </a:xfrm>
          <a:prstGeom prst="ellipse">
            <a:avLst/>
          </a:prstGeom>
        </p:spPr>
      </p:pic>
      <p:pic>
        <p:nvPicPr>
          <p:cNvPr id="21" name="Picture 20"/>
          <p:cNvPicPr>
            <a:picLocks noChangeAspect="1"/>
          </p:cNvPicPr>
          <p:nvPr/>
        </p:nvPicPr>
        <p:blipFill>
          <a:blip r:embed="rId5"/>
          <a:stretch>
            <a:fillRect/>
          </a:stretch>
        </p:blipFill>
        <p:spPr>
          <a:xfrm>
            <a:off x="2556672" y="4753141"/>
            <a:ext cx="1205345" cy="552648"/>
          </a:xfrm>
          <a:prstGeom prst="ellipse">
            <a:avLst/>
          </a:prstGeom>
        </p:spPr>
      </p:pic>
      <p:sp>
        <p:nvSpPr>
          <p:cNvPr id="26" name="Rectangle 25"/>
          <p:cNvSpPr/>
          <p:nvPr/>
        </p:nvSpPr>
        <p:spPr>
          <a:xfrm>
            <a:off x="7647709" y="562820"/>
            <a:ext cx="2590800" cy="1290637"/>
          </a:xfrm>
          <a:prstGeom prst="rect">
            <a:avLst/>
          </a:prstGeom>
          <a:solidFill>
            <a:schemeClr val="accent2">
              <a:lumMod val="60000"/>
              <a:lumOff val="40000"/>
            </a:schemeClr>
          </a:solidFill>
          <a:ln>
            <a:noFill/>
          </a:ln>
        </p:spPr>
        <p:txBody>
          <a:bodyPr lIns="457200" tIns="108000" rIns="108000" bIns="108000" anchor="ctr"/>
          <a:lstStyle/>
          <a:p>
            <a:endParaRPr lang="en-IN">
              <a:solidFill>
                <a:schemeClr val="tx1"/>
              </a:solidFill>
              <a:latin typeface="Calibri" pitchFamily="34" charset="0"/>
              <a:cs typeface="Arial" charset="0"/>
            </a:endParaRPr>
          </a:p>
        </p:txBody>
      </p:sp>
      <p:sp>
        <p:nvSpPr>
          <p:cNvPr id="27" name="Rectangle 26"/>
          <p:cNvSpPr/>
          <p:nvPr/>
        </p:nvSpPr>
        <p:spPr>
          <a:xfrm>
            <a:off x="10238509" y="562819"/>
            <a:ext cx="1953491" cy="1290637"/>
          </a:xfrm>
          <a:custGeom>
            <a:avLst/>
            <a:gdLst>
              <a:gd name="connsiteX0" fmla="*/ 0 w 1953491"/>
              <a:gd name="connsiteY0" fmla="*/ 0 h 1275646"/>
              <a:gd name="connsiteX1" fmla="*/ 1953491 w 1953491"/>
              <a:gd name="connsiteY1" fmla="*/ 0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288472 w 1953491"/>
              <a:gd name="connsiteY1" fmla="*/ 13855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953491 w 1953491"/>
              <a:gd name="connsiteY1" fmla="*/ 41242 h 1275646"/>
              <a:gd name="connsiteX2" fmla="*/ 1953491 w 1953491"/>
              <a:gd name="connsiteY2" fmla="*/ 1275646 h 1275646"/>
              <a:gd name="connsiteX3" fmla="*/ 0 w 1953491"/>
              <a:gd name="connsiteY3" fmla="*/ 1275646 h 1275646"/>
              <a:gd name="connsiteX4" fmla="*/ 0 w 1953491"/>
              <a:gd name="connsiteY4" fmla="*/ 0 h 127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491" h="1275646">
                <a:moveTo>
                  <a:pt x="0" y="0"/>
                </a:moveTo>
                <a:lnTo>
                  <a:pt x="1953491" y="41242"/>
                </a:lnTo>
                <a:lnTo>
                  <a:pt x="1953491" y="1275646"/>
                </a:lnTo>
                <a:lnTo>
                  <a:pt x="0" y="1275646"/>
                </a:lnTo>
                <a:lnTo>
                  <a:pt x="0" y="0"/>
                </a:lnTo>
                <a:close/>
              </a:path>
            </a:pathLst>
          </a:custGeom>
          <a:solidFill>
            <a:schemeClr val="accent2">
              <a:lumMod val="60000"/>
              <a:lumOff val="40000"/>
            </a:schemeClr>
          </a:solidFill>
          <a:ln>
            <a:noFill/>
          </a:ln>
        </p:spPr>
        <p:txBody>
          <a:bodyPr lIns="457200" tIns="108000" rIns="108000" bIns="108000" anchor="ctr"/>
          <a:lstStyle/>
          <a:p>
            <a:endParaRPr lang="en-IN">
              <a:solidFill>
                <a:schemeClr val="tx1"/>
              </a:solidFill>
              <a:latin typeface="Calibri" pitchFamily="34" charset="0"/>
              <a:cs typeface="Arial" charset="0"/>
            </a:endParaRPr>
          </a:p>
        </p:txBody>
      </p:sp>
      <p:sp>
        <p:nvSpPr>
          <p:cNvPr id="28" name="Rectangle 27"/>
          <p:cNvSpPr/>
          <p:nvPr/>
        </p:nvSpPr>
        <p:spPr>
          <a:xfrm>
            <a:off x="7393779" y="1902273"/>
            <a:ext cx="2844730" cy="1352279"/>
          </a:xfrm>
          <a:prstGeom prst="rect">
            <a:avLst/>
          </a:prstGeom>
          <a:solidFill>
            <a:srgbClr val="AF5E9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0" tIns="108000" rIns="108000" bIns="108000" anchor="ctr"/>
          <a:lstStyle/>
          <a:p>
            <a:endParaRPr lang="en-IN">
              <a:solidFill>
                <a:schemeClr val="tx1"/>
              </a:solidFill>
              <a:latin typeface="Calibri" pitchFamily="34" charset="0"/>
              <a:cs typeface="Arial" charset="0"/>
            </a:endParaRPr>
          </a:p>
        </p:txBody>
      </p:sp>
      <p:sp>
        <p:nvSpPr>
          <p:cNvPr id="29" name="Rectangle 26"/>
          <p:cNvSpPr/>
          <p:nvPr/>
        </p:nvSpPr>
        <p:spPr>
          <a:xfrm>
            <a:off x="10238509" y="1902271"/>
            <a:ext cx="1953491" cy="1337074"/>
          </a:xfrm>
          <a:custGeom>
            <a:avLst/>
            <a:gdLst>
              <a:gd name="connsiteX0" fmla="*/ 0 w 1953491"/>
              <a:gd name="connsiteY0" fmla="*/ 0 h 1275646"/>
              <a:gd name="connsiteX1" fmla="*/ 1953491 w 1953491"/>
              <a:gd name="connsiteY1" fmla="*/ 0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288472 w 1953491"/>
              <a:gd name="connsiteY1" fmla="*/ 13855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939635 w 1953491"/>
              <a:gd name="connsiteY1" fmla="*/ 13855 h 1275646"/>
              <a:gd name="connsiteX2" fmla="*/ 1953491 w 1953491"/>
              <a:gd name="connsiteY2" fmla="*/ 1275646 h 1275646"/>
              <a:gd name="connsiteX3" fmla="*/ 0 w 1953491"/>
              <a:gd name="connsiteY3" fmla="*/ 1275646 h 1275646"/>
              <a:gd name="connsiteX4" fmla="*/ 0 w 1953491"/>
              <a:gd name="connsiteY4" fmla="*/ 0 h 127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491" h="1275646">
                <a:moveTo>
                  <a:pt x="0" y="0"/>
                </a:moveTo>
                <a:lnTo>
                  <a:pt x="1939635" y="13855"/>
                </a:lnTo>
                <a:lnTo>
                  <a:pt x="1953491" y="1275646"/>
                </a:lnTo>
                <a:lnTo>
                  <a:pt x="0" y="1275646"/>
                </a:lnTo>
                <a:lnTo>
                  <a:pt x="0" y="0"/>
                </a:lnTo>
                <a:close/>
              </a:path>
            </a:pathLst>
          </a:custGeom>
          <a:solidFill>
            <a:srgbClr val="AF5E9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0" tIns="108000" rIns="108000" bIns="108000" anchor="ctr"/>
          <a:lstStyle/>
          <a:p>
            <a:endParaRPr lang="en-IN">
              <a:solidFill>
                <a:schemeClr val="tx1"/>
              </a:solidFill>
              <a:latin typeface="Calibri" pitchFamily="34" charset="0"/>
              <a:cs typeface="Arial" charset="0"/>
            </a:endParaRPr>
          </a:p>
        </p:txBody>
      </p:sp>
      <p:sp>
        <p:nvSpPr>
          <p:cNvPr id="30" name="Rectangle 29"/>
          <p:cNvSpPr/>
          <p:nvPr/>
        </p:nvSpPr>
        <p:spPr>
          <a:xfrm>
            <a:off x="7365793" y="3342005"/>
            <a:ext cx="2844730" cy="1139233"/>
          </a:xfrm>
          <a:prstGeom prst="rect">
            <a:avLst/>
          </a:prstGeom>
          <a:solidFill>
            <a:srgbClr val="B2D9F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0" tIns="108000" rIns="108000" bIns="108000" anchor="ctr"/>
          <a:lstStyle/>
          <a:p>
            <a:endParaRPr lang="en-IN">
              <a:solidFill>
                <a:schemeClr val="tx1"/>
              </a:solidFill>
              <a:latin typeface="Calibri" pitchFamily="34" charset="0"/>
              <a:cs typeface="Arial" charset="0"/>
            </a:endParaRPr>
          </a:p>
        </p:txBody>
      </p:sp>
      <p:sp>
        <p:nvSpPr>
          <p:cNvPr id="31" name="Rectangle 26"/>
          <p:cNvSpPr/>
          <p:nvPr/>
        </p:nvSpPr>
        <p:spPr>
          <a:xfrm>
            <a:off x="10201195" y="3342005"/>
            <a:ext cx="1990805" cy="1139233"/>
          </a:xfrm>
          <a:custGeom>
            <a:avLst/>
            <a:gdLst>
              <a:gd name="connsiteX0" fmla="*/ 0 w 1953491"/>
              <a:gd name="connsiteY0" fmla="*/ 0 h 1275646"/>
              <a:gd name="connsiteX1" fmla="*/ 1953491 w 1953491"/>
              <a:gd name="connsiteY1" fmla="*/ 0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288472 w 1953491"/>
              <a:gd name="connsiteY1" fmla="*/ 13855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953490 w 1953491"/>
              <a:gd name="connsiteY1" fmla="*/ 13855 h 1275646"/>
              <a:gd name="connsiteX2" fmla="*/ 1953491 w 1953491"/>
              <a:gd name="connsiteY2" fmla="*/ 1275646 h 1275646"/>
              <a:gd name="connsiteX3" fmla="*/ 0 w 1953491"/>
              <a:gd name="connsiteY3" fmla="*/ 1275646 h 1275646"/>
              <a:gd name="connsiteX4" fmla="*/ 0 w 1953491"/>
              <a:gd name="connsiteY4" fmla="*/ 0 h 127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491" h="1275646">
                <a:moveTo>
                  <a:pt x="0" y="0"/>
                </a:moveTo>
                <a:lnTo>
                  <a:pt x="1953490" y="13855"/>
                </a:lnTo>
                <a:cubicBezTo>
                  <a:pt x="1953490" y="434452"/>
                  <a:pt x="1953491" y="855049"/>
                  <a:pt x="1953491" y="1275646"/>
                </a:cubicBezTo>
                <a:lnTo>
                  <a:pt x="0" y="1275646"/>
                </a:lnTo>
                <a:lnTo>
                  <a:pt x="0" y="0"/>
                </a:lnTo>
                <a:close/>
              </a:path>
            </a:pathLst>
          </a:custGeom>
          <a:solidFill>
            <a:srgbClr val="B2D9F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0" tIns="108000" rIns="108000" bIns="108000" anchor="ctr"/>
          <a:lstStyle/>
          <a:p>
            <a:endParaRPr lang="en-IN">
              <a:solidFill>
                <a:schemeClr val="tx1"/>
              </a:solidFill>
              <a:latin typeface="Calibri" pitchFamily="34" charset="0"/>
              <a:cs typeface="Arial" charset="0"/>
            </a:endParaRPr>
          </a:p>
        </p:txBody>
      </p:sp>
      <p:sp>
        <p:nvSpPr>
          <p:cNvPr id="32" name="Rectangle 26"/>
          <p:cNvSpPr/>
          <p:nvPr/>
        </p:nvSpPr>
        <p:spPr>
          <a:xfrm>
            <a:off x="10151477" y="4549705"/>
            <a:ext cx="2041528" cy="1042148"/>
          </a:xfrm>
          <a:custGeom>
            <a:avLst/>
            <a:gdLst>
              <a:gd name="connsiteX0" fmla="*/ 0 w 1953491"/>
              <a:gd name="connsiteY0" fmla="*/ 0 h 1275646"/>
              <a:gd name="connsiteX1" fmla="*/ 1953491 w 1953491"/>
              <a:gd name="connsiteY1" fmla="*/ 0 h 1275646"/>
              <a:gd name="connsiteX2" fmla="*/ 1953491 w 1953491"/>
              <a:gd name="connsiteY2" fmla="*/ 1275646 h 1275646"/>
              <a:gd name="connsiteX3" fmla="*/ 0 w 1953491"/>
              <a:gd name="connsiteY3" fmla="*/ 1275646 h 1275646"/>
              <a:gd name="connsiteX4" fmla="*/ 0 w 1953491"/>
              <a:gd name="connsiteY4" fmla="*/ 0 h 1275646"/>
              <a:gd name="connsiteX0" fmla="*/ 0 w 1953491"/>
              <a:gd name="connsiteY0" fmla="*/ 0 h 1275646"/>
              <a:gd name="connsiteX1" fmla="*/ 1288472 w 1953491"/>
              <a:gd name="connsiteY1" fmla="*/ 13855 h 1275646"/>
              <a:gd name="connsiteX2" fmla="*/ 1953491 w 1953491"/>
              <a:gd name="connsiteY2" fmla="*/ 1275646 h 1275646"/>
              <a:gd name="connsiteX3" fmla="*/ 0 w 1953491"/>
              <a:gd name="connsiteY3" fmla="*/ 1275646 h 1275646"/>
              <a:gd name="connsiteX4" fmla="*/ 0 w 1953491"/>
              <a:gd name="connsiteY4" fmla="*/ 0 h 1275646"/>
              <a:gd name="connsiteX0" fmla="*/ 0 w 2078181"/>
              <a:gd name="connsiteY0" fmla="*/ 0 h 1275646"/>
              <a:gd name="connsiteX1" fmla="*/ 2078181 w 2078181"/>
              <a:gd name="connsiteY1" fmla="*/ 13855 h 1275646"/>
              <a:gd name="connsiteX2" fmla="*/ 1953491 w 2078181"/>
              <a:gd name="connsiteY2" fmla="*/ 1275646 h 1275646"/>
              <a:gd name="connsiteX3" fmla="*/ 0 w 2078181"/>
              <a:gd name="connsiteY3" fmla="*/ 1275646 h 1275646"/>
              <a:gd name="connsiteX4" fmla="*/ 0 w 2078181"/>
              <a:gd name="connsiteY4" fmla="*/ 0 h 1275646"/>
              <a:gd name="connsiteX0" fmla="*/ 0 w 2078181"/>
              <a:gd name="connsiteY0" fmla="*/ 0 h 1275646"/>
              <a:gd name="connsiteX1" fmla="*/ 2078181 w 2078181"/>
              <a:gd name="connsiteY1" fmla="*/ 13855 h 1275646"/>
              <a:gd name="connsiteX2" fmla="*/ 2022763 w 2078181"/>
              <a:gd name="connsiteY2" fmla="*/ 1275646 h 1275646"/>
              <a:gd name="connsiteX3" fmla="*/ 0 w 2078181"/>
              <a:gd name="connsiteY3" fmla="*/ 1275646 h 1275646"/>
              <a:gd name="connsiteX4" fmla="*/ 0 w 2078181"/>
              <a:gd name="connsiteY4" fmla="*/ 0 h 1275646"/>
              <a:gd name="connsiteX0" fmla="*/ 0 w 2079204"/>
              <a:gd name="connsiteY0" fmla="*/ 0 h 1275646"/>
              <a:gd name="connsiteX1" fmla="*/ 2078181 w 2079204"/>
              <a:gd name="connsiteY1" fmla="*/ 13855 h 1275646"/>
              <a:gd name="connsiteX2" fmla="*/ 2079204 w 2079204"/>
              <a:gd name="connsiteY2" fmla="*/ 1275646 h 1275646"/>
              <a:gd name="connsiteX3" fmla="*/ 0 w 2079204"/>
              <a:gd name="connsiteY3" fmla="*/ 1275646 h 1275646"/>
              <a:gd name="connsiteX4" fmla="*/ 0 w 2079204"/>
              <a:gd name="connsiteY4" fmla="*/ 0 h 1275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204" h="1275646">
                <a:moveTo>
                  <a:pt x="0" y="0"/>
                </a:moveTo>
                <a:lnTo>
                  <a:pt x="2078181" y="13855"/>
                </a:lnTo>
                <a:lnTo>
                  <a:pt x="2079204" y="1275646"/>
                </a:lnTo>
                <a:lnTo>
                  <a:pt x="0" y="1275646"/>
                </a:lnTo>
                <a:lnTo>
                  <a:pt x="0" y="0"/>
                </a:lnTo>
                <a:close/>
              </a:path>
            </a:pathLst>
          </a:custGeom>
          <a:solidFill>
            <a:schemeClr val="accent3">
              <a:lumMod val="60000"/>
              <a:lumOff val="40000"/>
            </a:schemeClr>
          </a:solidFill>
          <a:ln>
            <a:noFill/>
          </a:ln>
        </p:spPr>
        <p:txBody>
          <a:bodyPr lIns="457200" tIns="108000" rIns="108000" bIns="108000" anchor="ctr"/>
          <a:lstStyle/>
          <a:p>
            <a:endParaRPr lang="en-IN">
              <a:solidFill>
                <a:schemeClr val="tx1"/>
              </a:solidFill>
              <a:latin typeface="Calibri" pitchFamily="34" charset="0"/>
              <a:cs typeface="Arial" charset="0"/>
            </a:endParaRPr>
          </a:p>
        </p:txBody>
      </p:sp>
      <p:sp>
        <p:nvSpPr>
          <p:cNvPr id="33" name="Rectangle 32"/>
          <p:cNvSpPr/>
          <p:nvPr/>
        </p:nvSpPr>
        <p:spPr>
          <a:xfrm>
            <a:off x="7277613" y="4552239"/>
            <a:ext cx="2946400" cy="1039614"/>
          </a:xfrm>
          <a:prstGeom prst="rect">
            <a:avLst/>
          </a:prstGeom>
          <a:solidFill>
            <a:schemeClr val="accent3">
              <a:lumMod val="60000"/>
              <a:lumOff val="40000"/>
            </a:schemeClr>
          </a:solidFill>
          <a:ln>
            <a:noFill/>
          </a:ln>
        </p:spPr>
        <p:txBody>
          <a:bodyPr lIns="457200" tIns="108000" rIns="108000" bIns="108000" anchor="ctr"/>
          <a:lstStyle/>
          <a:p>
            <a:endParaRPr lang="en-IN">
              <a:solidFill>
                <a:schemeClr val="tx1"/>
              </a:solidFill>
              <a:latin typeface="Calibri" pitchFamily="34" charset="0"/>
              <a:cs typeface="Arial" charset="0"/>
            </a:endParaRPr>
          </a:p>
        </p:txBody>
      </p:sp>
      <p:sp>
        <p:nvSpPr>
          <p:cNvPr id="34" name="TextBox 33"/>
          <p:cNvSpPr txBox="1"/>
          <p:nvPr/>
        </p:nvSpPr>
        <p:spPr>
          <a:xfrm>
            <a:off x="5263547" y="769756"/>
            <a:ext cx="2810111" cy="861774"/>
          </a:xfrm>
          <a:prstGeom prst="rect">
            <a:avLst/>
          </a:prstGeom>
          <a:noFill/>
        </p:spPr>
        <p:txBody>
          <a:bodyPr wrap="square" rtlCol="0">
            <a:spAutoFit/>
          </a:bodyPr>
          <a:lstStyle/>
          <a:p>
            <a:pPr lvl="0">
              <a:buFont typeface="Arial" pitchFamily="34" charset="0"/>
              <a:buChar char="•"/>
            </a:pPr>
            <a:r>
              <a:rPr lang="en-US" sz="1400" dirty="0" smtClean="0">
                <a:latin typeface="Arial" pitchFamily="34" charset="0"/>
                <a:cs typeface="Arial" pitchFamily="34" charset="0"/>
              </a:rPr>
              <a:t> </a:t>
            </a:r>
            <a:r>
              <a:rPr lang="en-US" sz="1200" dirty="0" smtClean="0">
                <a:latin typeface="Cambria" panose="02040503050406030204" pitchFamily="18" charset="0"/>
                <a:cs typeface="Arial" pitchFamily="34" charset="0"/>
              </a:rPr>
              <a:t>Cardiovascular &amp; Hypertension</a:t>
            </a:r>
          </a:p>
          <a:p>
            <a:pPr lvl="0">
              <a:buFont typeface="Arial" pitchFamily="34" charset="0"/>
              <a:buChar char="•"/>
            </a:pPr>
            <a:r>
              <a:rPr lang="en-US" sz="1200" dirty="0">
                <a:latin typeface="Cambria" panose="02040503050406030204" pitchFamily="18" charset="0"/>
                <a:cs typeface="Arial" pitchFamily="34" charset="0"/>
              </a:rPr>
              <a:t> </a:t>
            </a:r>
            <a:r>
              <a:rPr lang="en-US" sz="1200" dirty="0" smtClean="0">
                <a:latin typeface="Cambria" panose="02040503050406030204" pitchFamily="18" charset="0"/>
                <a:cs typeface="Arial" pitchFamily="34" charset="0"/>
              </a:rPr>
              <a:t>Unsatisfactory taste of low</a:t>
            </a:r>
          </a:p>
          <a:p>
            <a:pPr lvl="0"/>
            <a:r>
              <a:rPr lang="en-US" sz="1200" dirty="0">
                <a:latin typeface="Cambria" panose="02040503050406030204" pitchFamily="18" charset="0"/>
                <a:cs typeface="Arial" pitchFamily="34" charset="0"/>
              </a:rPr>
              <a:t> </a:t>
            </a:r>
            <a:r>
              <a:rPr lang="en-US" sz="1200" dirty="0" smtClean="0">
                <a:latin typeface="Cambria" panose="02040503050406030204" pitchFamily="18" charset="0"/>
                <a:cs typeface="Arial" pitchFamily="34" charset="0"/>
              </a:rPr>
              <a:t>  sodium salts</a:t>
            </a:r>
          </a:p>
          <a:p>
            <a:pPr lvl="0">
              <a:buFont typeface="Arial" pitchFamily="34" charset="0"/>
              <a:buChar char="•"/>
            </a:pPr>
            <a:r>
              <a:rPr lang="en-US" sz="1200" dirty="0">
                <a:latin typeface="Cambria" panose="02040503050406030204" pitchFamily="18" charset="0"/>
                <a:cs typeface="Arial" pitchFamily="34" charset="0"/>
              </a:rPr>
              <a:t> </a:t>
            </a:r>
            <a:r>
              <a:rPr lang="en-US" sz="1200" dirty="0" smtClean="0">
                <a:latin typeface="Cambria" panose="02040503050406030204" pitchFamily="18" charset="0"/>
                <a:cs typeface="Arial" pitchFamily="34" charset="0"/>
              </a:rPr>
              <a:t>Costly production method </a:t>
            </a:r>
          </a:p>
        </p:txBody>
      </p:sp>
      <p:sp>
        <p:nvSpPr>
          <p:cNvPr id="37" name="TextBox 36"/>
          <p:cNvSpPr txBox="1"/>
          <p:nvPr/>
        </p:nvSpPr>
        <p:spPr>
          <a:xfrm>
            <a:off x="4999065" y="2144658"/>
            <a:ext cx="2307681" cy="830997"/>
          </a:xfrm>
          <a:prstGeom prst="rect">
            <a:avLst/>
          </a:prstGeom>
          <a:noFill/>
        </p:spPr>
        <p:txBody>
          <a:bodyPr wrap="square" rtlCol="0">
            <a:spAutoFit/>
          </a:bodyPr>
          <a:lstStyle/>
          <a:p>
            <a:pPr>
              <a:buFont typeface="Arial" pitchFamily="34" charset="0"/>
              <a:buChar char="•"/>
            </a:pPr>
            <a:r>
              <a:rPr lang="en-US" sz="1200" dirty="0" smtClean="0">
                <a:solidFill>
                  <a:schemeClr val="bg1"/>
                </a:solidFill>
                <a:latin typeface="Cambria" panose="02040503050406030204" pitchFamily="18" charset="0"/>
              </a:rPr>
              <a:t> </a:t>
            </a:r>
            <a:r>
              <a:rPr lang="en-IN" sz="1200" dirty="0" smtClean="0">
                <a:solidFill>
                  <a:schemeClr val="bg1"/>
                </a:solidFill>
                <a:latin typeface="Cambria" panose="02040503050406030204" pitchFamily="18" charset="0"/>
                <a:cs typeface="Arial" panose="020B0604020202020204" pitchFamily="34" charset="0"/>
              </a:rPr>
              <a:t>Bland </a:t>
            </a:r>
            <a:r>
              <a:rPr lang="en-IN" sz="1200" dirty="0">
                <a:solidFill>
                  <a:schemeClr val="bg1"/>
                </a:solidFill>
                <a:latin typeface="Cambria" panose="02040503050406030204" pitchFamily="18" charset="0"/>
                <a:cs typeface="Arial" panose="020B0604020202020204" pitchFamily="34" charset="0"/>
              </a:rPr>
              <a:t>taste, </a:t>
            </a:r>
            <a:r>
              <a:rPr lang="en-IN" sz="1200" dirty="0" err="1" smtClean="0">
                <a:solidFill>
                  <a:schemeClr val="bg1"/>
                </a:solidFill>
                <a:latin typeface="Cambria" panose="02040503050406030204" pitchFamily="18" charset="0"/>
                <a:cs typeface="Arial" panose="020B0604020202020204" pitchFamily="34" charset="0"/>
              </a:rPr>
              <a:t>light-colored</a:t>
            </a:r>
            <a:r>
              <a:rPr lang="en-IN" sz="1200" dirty="0" smtClean="0">
                <a:solidFill>
                  <a:schemeClr val="bg1"/>
                </a:solidFill>
                <a:latin typeface="Cambria" panose="02040503050406030204" pitchFamily="18" charset="0"/>
                <a:cs typeface="Arial" panose="020B0604020202020204" pitchFamily="34" charset="0"/>
              </a:rPr>
              <a:t> crust</a:t>
            </a:r>
          </a:p>
          <a:p>
            <a:pPr>
              <a:buFont typeface="Arial" pitchFamily="34" charset="0"/>
              <a:buChar char="•"/>
            </a:pPr>
            <a:r>
              <a:rPr lang="en-US" sz="1200" dirty="0" smtClean="0">
                <a:solidFill>
                  <a:schemeClr val="bg1"/>
                </a:solidFill>
                <a:latin typeface="Cambria" panose="02040503050406030204" pitchFamily="18" charset="0"/>
                <a:cs typeface="Arial" panose="020B0604020202020204" pitchFamily="34" charset="0"/>
              </a:rPr>
              <a:t>  </a:t>
            </a:r>
            <a:r>
              <a:rPr lang="en-IN" sz="1200" dirty="0" smtClean="0">
                <a:solidFill>
                  <a:schemeClr val="bg1"/>
                </a:solidFill>
                <a:latin typeface="Cambria" panose="02040503050406030204" pitchFamily="18" charset="0"/>
                <a:cs typeface="Arial" panose="020B0604020202020204" pitchFamily="34" charset="0"/>
              </a:rPr>
              <a:t>Volume </a:t>
            </a:r>
            <a:r>
              <a:rPr lang="en-IN" sz="1200" dirty="0">
                <a:solidFill>
                  <a:schemeClr val="bg1"/>
                </a:solidFill>
                <a:latin typeface="Cambria" panose="02040503050406030204" pitchFamily="18" charset="0"/>
                <a:cs typeface="Arial" panose="020B0604020202020204" pitchFamily="34" charset="0"/>
              </a:rPr>
              <a:t>loss </a:t>
            </a:r>
            <a:r>
              <a:rPr lang="en-IN" sz="1200" dirty="0" smtClean="0">
                <a:solidFill>
                  <a:schemeClr val="bg1"/>
                </a:solidFill>
                <a:latin typeface="Cambria" panose="02040503050406030204" pitchFamily="18" charset="0"/>
                <a:cs typeface="Arial" panose="020B0604020202020204" pitchFamily="34" charset="0"/>
              </a:rPr>
              <a:t>&amp; degradation </a:t>
            </a:r>
            <a:r>
              <a:rPr lang="en-IN" sz="1200" dirty="0">
                <a:solidFill>
                  <a:schemeClr val="bg1"/>
                </a:solidFill>
                <a:latin typeface="Cambria" panose="02040503050406030204" pitchFamily="18" charset="0"/>
                <a:cs typeface="Arial" panose="020B0604020202020204" pitchFamily="34" charset="0"/>
              </a:rPr>
              <a:t>of </a:t>
            </a:r>
            <a:r>
              <a:rPr lang="en-IN" sz="1200" dirty="0" smtClean="0">
                <a:solidFill>
                  <a:schemeClr val="bg1"/>
                </a:solidFill>
                <a:latin typeface="Cambria" panose="02040503050406030204" pitchFamily="18" charset="0"/>
                <a:cs typeface="Arial" panose="020B0604020202020204" pitchFamily="34" charset="0"/>
              </a:rPr>
              <a:t>appearance</a:t>
            </a:r>
          </a:p>
          <a:p>
            <a:pPr>
              <a:buFont typeface="Arial" pitchFamily="34" charset="0"/>
              <a:buChar char="•"/>
            </a:pPr>
            <a:r>
              <a:rPr lang="en-US" sz="1200" dirty="0" smtClean="0">
                <a:solidFill>
                  <a:schemeClr val="bg1"/>
                </a:solidFill>
                <a:latin typeface="Cambria" panose="02040503050406030204" pitchFamily="18" charset="0"/>
                <a:cs typeface="Arial" panose="020B0604020202020204" pitchFamily="34" charset="0"/>
              </a:rPr>
              <a:t> Stickiness</a:t>
            </a:r>
            <a:r>
              <a:rPr lang="en-US" sz="1200" dirty="0">
                <a:solidFill>
                  <a:schemeClr val="bg1"/>
                </a:solidFill>
                <a:latin typeface="Cambria" panose="02040503050406030204" pitchFamily="18" charset="0"/>
                <a:cs typeface="Arial" panose="020B0604020202020204" pitchFamily="34" charset="0"/>
              </a:rPr>
              <a:t>, excessive scalability</a:t>
            </a:r>
          </a:p>
        </p:txBody>
      </p:sp>
      <p:sp>
        <p:nvSpPr>
          <p:cNvPr id="38" name="TextBox 37"/>
          <p:cNvSpPr txBox="1"/>
          <p:nvPr/>
        </p:nvSpPr>
        <p:spPr>
          <a:xfrm>
            <a:off x="4498547" y="3615936"/>
            <a:ext cx="2644258" cy="646331"/>
          </a:xfrm>
          <a:prstGeom prst="rect">
            <a:avLst/>
          </a:prstGeom>
          <a:noFill/>
        </p:spPr>
        <p:txBody>
          <a:bodyPr wrap="square" rtlCol="0">
            <a:spAutoFit/>
          </a:bodyPr>
          <a:lstStyle/>
          <a:p>
            <a:pPr>
              <a:buFont typeface="Arial" pitchFamily="34" charset="0"/>
              <a:buChar char="•"/>
            </a:pPr>
            <a:r>
              <a:rPr lang="en-US" sz="1200" b="1" dirty="0" smtClean="0">
                <a:latin typeface="Cambria" panose="02040503050406030204" pitchFamily="18" charset="0"/>
                <a:cs typeface="Arial" panose="020B0604020202020204" pitchFamily="34" charset="0"/>
              </a:rPr>
              <a:t> </a:t>
            </a:r>
            <a:r>
              <a:rPr lang="en-US" sz="1200" dirty="0" smtClean="0">
                <a:latin typeface="Cambria" panose="02040503050406030204" pitchFamily="18" charset="0"/>
                <a:cs typeface="Arial" panose="020B0604020202020204" pitchFamily="34" charset="0"/>
              </a:rPr>
              <a:t>Low baking performance and bitter taste of the other </a:t>
            </a:r>
            <a:r>
              <a:rPr lang="en-US" sz="1200" dirty="0">
                <a:latin typeface="Cambria" panose="02040503050406030204" pitchFamily="18" charset="0"/>
                <a:cs typeface="Arial" panose="020B0604020202020204" pitchFamily="34" charset="0"/>
              </a:rPr>
              <a:t>l</a:t>
            </a:r>
            <a:r>
              <a:rPr lang="en-US" sz="1200" dirty="0" smtClean="0">
                <a:latin typeface="Cambria" panose="02040503050406030204" pitchFamily="18" charset="0"/>
                <a:cs typeface="Arial" panose="020B0604020202020204" pitchFamily="34" charset="0"/>
              </a:rPr>
              <a:t>ow sodium salts.</a:t>
            </a:r>
            <a:endParaRPr lang="en-US" sz="1200" dirty="0">
              <a:latin typeface="Cambria" panose="02040503050406030204" pitchFamily="18" charset="0"/>
              <a:cs typeface="Arial" panose="020B0604020202020204" pitchFamily="34" charset="0"/>
            </a:endParaRPr>
          </a:p>
          <a:p>
            <a:pPr>
              <a:buFont typeface="Arial" pitchFamily="34" charset="0"/>
              <a:buChar char="•"/>
            </a:pPr>
            <a:r>
              <a:rPr lang="en-US" sz="1200" b="1" dirty="0" smtClean="0">
                <a:latin typeface="Cambria" panose="02040503050406030204" pitchFamily="18" charset="0"/>
                <a:cs typeface="Arial" panose="020B0604020202020204" pitchFamily="34" charset="0"/>
              </a:rPr>
              <a:t> </a:t>
            </a:r>
            <a:r>
              <a:rPr lang="en-US" sz="1200" dirty="0" smtClean="0">
                <a:latin typeface="Cambria" panose="02040503050406030204" pitchFamily="18" charset="0"/>
                <a:cs typeface="Arial" panose="020B0604020202020204" pitchFamily="34" charset="0"/>
              </a:rPr>
              <a:t>Hypertension </a:t>
            </a:r>
            <a:endParaRPr lang="en-US" sz="1200" dirty="0">
              <a:latin typeface="Cambria" panose="02040503050406030204" pitchFamily="18" charset="0"/>
              <a:cs typeface="Arial" panose="020B0604020202020204" pitchFamily="34" charset="0"/>
            </a:endParaRPr>
          </a:p>
        </p:txBody>
      </p:sp>
      <p:sp>
        <p:nvSpPr>
          <p:cNvPr id="39" name="TextBox 38"/>
          <p:cNvSpPr txBox="1"/>
          <p:nvPr/>
        </p:nvSpPr>
        <p:spPr>
          <a:xfrm>
            <a:off x="4267179" y="4792922"/>
            <a:ext cx="2540000" cy="461665"/>
          </a:xfrm>
          <a:prstGeom prst="rect">
            <a:avLst/>
          </a:prstGeom>
          <a:noFill/>
        </p:spPr>
        <p:txBody>
          <a:bodyPr wrap="square" rtlCol="0">
            <a:spAutoFit/>
          </a:bodyPr>
          <a:lstStyle/>
          <a:p>
            <a:pPr>
              <a:buFont typeface="Arial" pitchFamily="34" charset="0"/>
              <a:buChar char="•"/>
            </a:pPr>
            <a:r>
              <a:rPr lang="en-US" sz="1200" b="1" dirty="0" smtClean="0">
                <a:latin typeface="Cambria" panose="02040503050406030204" pitchFamily="18" charset="0"/>
                <a:cs typeface="Arial" panose="020B0604020202020204" pitchFamily="34" charset="0"/>
              </a:rPr>
              <a:t> </a:t>
            </a:r>
            <a:r>
              <a:rPr lang="en-US" sz="1200" dirty="0" smtClean="0">
                <a:latin typeface="Cambria" panose="02040503050406030204" pitchFamily="18" charset="0"/>
                <a:cs typeface="Arial" panose="020B0604020202020204" pitchFamily="34" charset="0"/>
              </a:rPr>
              <a:t>Off flavors and taste</a:t>
            </a:r>
            <a:endParaRPr lang="en-US" sz="1200" dirty="0">
              <a:latin typeface="Cambria" panose="02040503050406030204" pitchFamily="18" charset="0"/>
              <a:cs typeface="Arial" panose="020B0604020202020204" pitchFamily="34" charset="0"/>
            </a:endParaRPr>
          </a:p>
          <a:p>
            <a:pPr>
              <a:buFont typeface="Arial" pitchFamily="34" charset="0"/>
              <a:buChar char="•"/>
            </a:pPr>
            <a:r>
              <a:rPr lang="en-US" sz="1200" b="1" dirty="0" smtClean="0">
                <a:latin typeface="Cambria" panose="02040503050406030204" pitchFamily="18" charset="0"/>
                <a:cs typeface="Arial" panose="020B0604020202020204" pitchFamily="34" charset="0"/>
              </a:rPr>
              <a:t> </a:t>
            </a:r>
            <a:r>
              <a:rPr lang="en-US" sz="1200" dirty="0" smtClean="0">
                <a:latin typeface="Cambria" panose="02040503050406030204" pitchFamily="18" charset="0"/>
                <a:cs typeface="Arial" panose="020B0604020202020204" pitchFamily="34" charset="0"/>
              </a:rPr>
              <a:t>Inferior texture</a:t>
            </a:r>
            <a:endParaRPr lang="en-US" sz="1200" dirty="0">
              <a:latin typeface="Cambria" panose="02040503050406030204" pitchFamily="18" charset="0"/>
              <a:cs typeface="Arial" panose="020B0604020202020204" pitchFamily="34" charset="0"/>
            </a:endParaRPr>
          </a:p>
        </p:txBody>
      </p:sp>
      <p:sp>
        <p:nvSpPr>
          <p:cNvPr id="40" name="TextBox 39"/>
          <p:cNvSpPr txBox="1"/>
          <p:nvPr/>
        </p:nvSpPr>
        <p:spPr>
          <a:xfrm>
            <a:off x="7472321" y="987302"/>
            <a:ext cx="2391750" cy="461665"/>
          </a:xfrm>
          <a:prstGeom prst="rect">
            <a:avLst/>
          </a:prstGeom>
          <a:noFill/>
        </p:spPr>
        <p:txBody>
          <a:bodyPr wrap="square" rtlCol="0">
            <a:spAutoFit/>
          </a:bodyPr>
          <a:lstStyle/>
          <a:p>
            <a:pPr lvl="0">
              <a:buFont typeface="Arial" pitchFamily="34" charset="0"/>
              <a:buChar char="•"/>
            </a:pPr>
            <a:r>
              <a:rPr lang="en-US" sz="1000" kern="0" dirty="0" smtClean="0">
                <a:solidFill>
                  <a:sysClr val="windowText" lastClr="000000"/>
                </a:solidFill>
                <a:latin typeface="Cambria" panose="02040503050406030204" pitchFamily="18" charset="0"/>
                <a:cs typeface="Arial" pitchFamily="34" charset="0"/>
              </a:rPr>
              <a:t> </a:t>
            </a:r>
            <a:r>
              <a:rPr lang="en-US" sz="1200" kern="0" dirty="0" smtClean="0">
                <a:solidFill>
                  <a:sysClr val="windowText" lastClr="000000"/>
                </a:solidFill>
                <a:latin typeface="Cambria" panose="02040503050406030204" pitchFamily="18" charset="0"/>
                <a:cs typeface="Arial" pitchFamily="34" charset="0"/>
              </a:rPr>
              <a:t>Use of substitutes like salt modifier</a:t>
            </a:r>
            <a:r>
              <a:rPr lang="en-US" sz="1200" i="1" kern="0" dirty="0" smtClean="0">
                <a:solidFill>
                  <a:sysClr val="windowText" lastClr="000000"/>
                </a:solidFill>
                <a:latin typeface="Cambria" panose="02040503050406030204" pitchFamily="18" charset="0"/>
                <a:cs typeface="Arial" pitchFamily="34" charset="0"/>
              </a:rPr>
              <a:t>, </a:t>
            </a:r>
            <a:r>
              <a:rPr lang="en-US" sz="1200" dirty="0" smtClean="0">
                <a:latin typeface="Cambria" panose="02040503050406030204" pitchFamily="18" charset="0"/>
                <a:cs typeface="Arial" pitchFamily="34" charset="0"/>
              </a:rPr>
              <a:t>Salty Taste enhancer</a:t>
            </a:r>
            <a:endParaRPr lang="en-US" sz="1200" dirty="0" smtClean="0">
              <a:latin typeface="Cambria" panose="02040503050406030204" pitchFamily="18" charset="0"/>
            </a:endParaRPr>
          </a:p>
        </p:txBody>
      </p:sp>
      <p:sp>
        <p:nvSpPr>
          <p:cNvPr id="41" name="TextBox 40"/>
          <p:cNvSpPr txBox="1"/>
          <p:nvPr/>
        </p:nvSpPr>
        <p:spPr>
          <a:xfrm>
            <a:off x="7324071" y="2210070"/>
            <a:ext cx="2540000" cy="646331"/>
          </a:xfrm>
          <a:prstGeom prst="rect">
            <a:avLst/>
          </a:prstGeom>
          <a:noFill/>
        </p:spPr>
        <p:txBody>
          <a:bodyPr wrap="square" rtlCol="0">
            <a:spAutoFit/>
          </a:bodyPr>
          <a:lstStyle/>
          <a:p>
            <a:pPr lvl="0">
              <a:buFont typeface="Arial" pitchFamily="34" charset="0"/>
              <a:buChar char="•"/>
            </a:pPr>
            <a:r>
              <a:rPr lang="en-US" sz="1200" b="1" kern="0" dirty="0" smtClean="0">
                <a:solidFill>
                  <a:schemeClr val="bg1"/>
                </a:solidFill>
                <a:latin typeface="Cambria" panose="02040503050406030204" pitchFamily="18" charset="0"/>
                <a:cs typeface="Arial" pitchFamily="34" charset="0"/>
              </a:rPr>
              <a:t> </a:t>
            </a:r>
            <a:r>
              <a:rPr lang="en-US" sz="1200" kern="0" dirty="0" smtClean="0">
                <a:solidFill>
                  <a:schemeClr val="bg1"/>
                </a:solidFill>
                <a:latin typeface="Cambria" panose="02040503050406030204" pitchFamily="18" charset="0"/>
                <a:cs typeface="Arial" pitchFamily="34" charset="0"/>
              </a:rPr>
              <a:t>Replaced </a:t>
            </a:r>
            <a:r>
              <a:rPr lang="en-US" sz="1200" kern="0" dirty="0" err="1" smtClean="0">
                <a:solidFill>
                  <a:schemeClr val="bg1"/>
                </a:solidFill>
                <a:latin typeface="Cambria" panose="02040503050406030204" pitchFamily="18" charset="0"/>
                <a:cs typeface="Arial" pitchFamily="34" charset="0"/>
              </a:rPr>
              <a:t>NaCl</a:t>
            </a:r>
            <a:r>
              <a:rPr lang="en-US" sz="1200" kern="0" dirty="0" smtClean="0">
                <a:solidFill>
                  <a:schemeClr val="bg1"/>
                </a:solidFill>
                <a:latin typeface="Cambria" panose="02040503050406030204" pitchFamily="18" charset="0"/>
                <a:cs typeface="Arial" pitchFamily="34" charset="0"/>
              </a:rPr>
              <a:t> salt with potassium and ammonium salt</a:t>
            </a:r>
          </a:p>
          <a:p>
            <a:pPr lvl="0">
              <a:buFont typeface="Arial" pitchFamily="34" charset="0"/>
              <a:buChar char="•"/>
            </a:pPr>
            <a:r>
              <a:rPr lang="en-US" sz="1200" kern="0" dirty="0" smtClean="0">
                <a:solidFill>
                  <a:schemeClr val="bg1"/>
                </a:solidFill>
                <a:latin typeface="Cambria" panose="02040503050406030204" pitchFamily="18" charset="0"/>
                <a:cs typeface="Arial" pitchFamily="34" charset="0"/>
              </a:rPr>
              <a:t> Use of Salt Substitute</a:t>
            </a:r>
          </a:p>
        </p:txBody>
      </p:sp>
      <p:sp>
        <p:nvSpPr>
          <p:cNvPr id="42" name="TextBox 41"/>
          <p:cNvSpPr txBox="1"/>
          <p:nvPr/>
        </p:nvSpPr>
        <p:spPr>
          <a:xfrm>
            <a:off x="7277613" y="3429051"/>
            <a:ext cx="2946400" cy="830997"/>
          </a:xfrm>
          <a:prstGeom prst="rect">
            <a:avLst/>
          </a:prstGeom>
          <a:noFill/>
        </p:spPr>
        <p:txBody>
          <a:bodyPr wrap="square" rtlCol="0">
            <a:spAutoFit/>
          </a:bodyPr>
          <a:lstStyle/>
          <a:p>
            <a:pPr>
              <a:buFont typeface="Arial" pitchFamily="34" charset="0"/>
              <a:buChar char="•"/>
            </a:pPr>
            <a:r>
              <a:rPr lang="en-US" sz="1200" b="1" dirty="0" smtClean="0">
                <a:latin typeface="Cambria" panose="02040503050406030204" pitchFamily="18" charset="0"/>
              </a:rPr>
              <a:t> </a:t>
            </a:r>
            <a:r>
              <a:rPr lang="en-US" sz="1200" dirty="0" smtClean="0">
                <a:latin typeface="Cambria" panose="02040503050406030204" pitchFamily="18" charset="0"/>
                <a:cs typeface="Arial" panose="020B0604020202020204" pitchFamily="34" charset="0"/>
              </a:rPr>
              <a:t>Reduced salt composition</a:t>
            </a:r>
          </a:p>
          <a:p>
            <a:pPr>
              <a:buFont typeface="Arial" pitchFamily="34" charset="0"/>
              <a:buChar char="•"/>
            </a:pPr>
            <a:r>
              <a:rPr lang="en-US" sz="1200" dirty="0" smtClean="0">
                <a:latin typeface="Cambria" panose="02040503050406030204" pitchFamily="18" charset="0"/>
                <a:cs typeface="Arial" panose="020B0604020202020204" pitchFamily="34" charset="0"/>
              </a:rPr>
              <a:t> Additional low sodium salts like S. </a:t>
            </a:r>
            <a:r>
              <a:rPr lang="en-US" sz="1200" dirty="0" err="1" smtClean="0">
                <a:latin typeface="Cambria" panose="02040503050406030204" pitchFamily="18" charset="0"/>
                <a:cs typeface="Arial" panose="020B0604020202020204" pitchFamily="34" charset="0"/>
              </a:rPr>
              <a:t>herbacea</a:t>
            </a:r>
            <a:r>
              <a:rPr lang="en-US" sz="1200" dirty="0" smtClean="0">
                <a:latin typeface="Cambria" panose="02040503050406030204" pitchFamily="18" charset="0"/>
                <a:cs typeface="Arial" panose="020B0604020202020204" pitchFamily="34" charset="0"/>
              </a:rPr>
              <a:t> (saltwort), L. japonica (sea tangle), L. </a:t>
            </a:r>
            <a:r>
              <a:rPr lang="en-US" sz="1200" dirty="0" err="1" smtClean="0">
                <a:latin typeface="Cambria" panose="02040503050406030204" pitchFamily="18" charset="0"/>
                <a:cs typeface="Arial" panose="020B0604020202020204" pitchFamily="34" charset="0"/>
              </a:rPr>
              <a:t>chinensis</a:t>
            </a:r>
            <a:r>
              <a:rPr lang="en-US" sz="1200" dirty="0" smtClean="0">
                <a:latin typeface="Cambria" panose="02040503050406030204" pitchFamily="18" charset="0"/>
                <a:cs typeface="Arial" panose="020B0604020202020204" pitchFamily="34" charset="0"/>
              </a:rPr>
              <a:t> (</a:t>
            </a:r>
            <a:r>
              <a:rPr lang="en-US" sz="1200" dirty="0" err="1" smtClean="0">
                <a:latin typeface="Cambria" panose="02040503050406030204" pitchFamily="18" charset="0"/>
                <a:cs typeface="Arial" panose="020B0604020202020204" pitchFamily="34" charset="0"/>
              </a:rPr>
              <a:t>kukoshi</a:t>
            </a:r>
            <a:r>
              <a:rPr lang="en-US" sz="1200" dirty="0" smtClean="0">
                <a:latin typeface="Cambria" panose="02040503050406030204" pitchFamily="18" charset="0"/>
              </a:rPr>
              <a:t>)</a:t>
            </a:r>
          </a:p>
        </p:txBody>
      </p:sp>
      <p:sp>
        <p:nvSpPr>
          <p:cNvPr id="43" name="TextBox 42"/>
          <p:cNvSpPr txBox="1"/>
          <p:nvPr/>
        </p:nvSpPr>
        <p:spPr>
          <a:xfrm>
            <a:off x="7306746" y="4644529"/>
            <a:ext cx="2357992" cy="830997"/>
          </a:xfrm>
          <a:prstGeom prst="rect">
            <a:avLst/>
          </a:prstGeom>
          <a:noFill/>
        </p:spPr>
        <p:txBody>
          <a:bodyPr wrap="square" rtlCol="0">
            <a:spAutoFit/>
          </a:bodyPr>
          <a:lstStyle/>
          <a:p>
            <a:pPr>
              <a:buFont typeface="Arial" pitchFamily="34" charset="0"/>
              <a:buChar char="•"/>
            </a:pPr>
            <a:r>
              <a:rPr lang="en-US" sz="1200" b="1" dirty="0">
                <a:latin typeface="Cambria" panose="02040503050406030204" pitchFamily="18" charset="0"/>
              </a:rPr>
              <a:t> </a:t>
            </a:r>
            <a:r>
              <a:rPr lang="en-US" sz="1200" b="1" dirty="0" smtClean="0">
                <a:latin typeface="Cambria" panose="02040503050406030204" pitchFamily="18" charset="0"/>
              </a:rPr>
              <a:t>A</a:t>
            </a:r>
            <a:r>
              <a:rPr lang="en-IN" sz="1200" dirty="0" err="1" smtClean="0">
                <a:latin typeface="Cambria" panose="02040503050406030204" pitchFamily="18" charset="0"/>
                <a:cs typeface="Arial" panose="020B0604020202020204" pitchFamily="34" charset="0"/>
              </a:rPr>
              <a:t>pplying</a:t>
            </a:r>
            <a:r>
              <a:rPr lang="en-IN" sz="1200" dirty="0" smtClean="0">
                <a:latin typeface="Cambria" panose="02040503050406030204" pitchFamily="18" charset="0"/>
                <a:cs typeface="Arial" panose="020B0604020202020204" pitchFamily="34" charset="0"/>
              </a:rPr>
              <a:t> </a:t>
            </a:r>
            <a:r>
              <a:rPr lang="en-IN" sz="1200" dirty="0">
                <a:latin typeface="Cambria" panose="02040503050406030204" pitchFamily="18" charset="0"/>
                <a:cs typeface="Arial" panose="020B0604020202020204" pitchFamily="34" charset="0"/>
              </a:rPr>
              <a:t>powder particles comprising a starch-based material and a salty </a:t>
            </a:r>
            <a:r>
              <a:rPr lang="en-IN" sz="1200" dirty="0" err="1" smtClean="0">
                <a:latin typeface="Cambria" panose="02040503050406030204" pitchFamily="18" charset="0"/>
                <a:cs typeface="Arial" panose="020B0604020202020204" pitchFamily="34" charset="0"/>
              </a:rPr>
              <a:t>tasteant</a:t>
            </a:r>
            <a:r>
              <a:rPr lang="en-IN" sz="1200" dirty="0" smtClean="0">
                <a:latin typeface="Cambria" panose="02040503050406030204" pitchFamily="18" charset="0"/>
                <a:cs typeface="Arial" panose="020B0604020202020204" pitchFamily="34" charset="0"/>
              </a:rPr>
              <a:t> </a:t>
            </a:r>
            <a:r>
              <a:rPr lang="en-IN" sz="1200" dirty="0">
                <a:latin typeface="Cambria" panose="02040503050406030204" pitchFamily="18" charset="0"/>
                <a:cs typeface="Arial" panose="020B0604020202020204" pitchFamily="34" charset="0"/>
              </a:rPr>
              <a:t>to a </a:t>
            </a:r>
            <a:r>
              <a:rPr lang="en-IN" sz="1200" dirty="0" smtClean="0">
                <a:latin typeface="Cambria" panose="02040503050406030204" pitchFamily="18" charset="0"/>
                <a:cs typeface="Arial" panose="020B0604020202020204" pitchFamily="34" charset="0"/>
              </a:rPr>
              <a:t>surface.</a:t>
            </a:r>
            <a:endParaRPr lang="en-US" sz="1200" dirty="0" smtClean="0">
              <a:latin typeface="Cambria" panose="02040503050406030204" pitchFamily="18" charset="0"/>
            </a:endParaRPr>
          </a:p>
        </p:txBody>
      </p:sp>
      <p:pic>
        <p:nvPicPr>
          <p:cNvPr id="48" name="Picture 47"/>
          <p:cNvPicPr>
            <a:picLocks noChangeAspect="1"/>
          </p:cNvPicPr>
          <p:nvPr/>
        </p:nvPicPr>
        <p:blipFill>
          <a:blip r:embed="rId6" cstate="print"/>
          <a:stretch>
            <a:fillRect/>
          </a:stretch>
        </p:blipFill>
        <p:spPr>
          <a:xfrm>
            <a:off x="9986645" y="754604"/>
            <a:ext cx="889164" cy="705280"/>
          </a:xfrm>
          <a:prstGeom prst="rect">
            <a:avLst/>
          </a:prstGeom>
        </p:spPr>
      </p:pic>
      <p:pic>
        <p:nvPicPr>
          <p:cNvPr id="49" name="Picture 48"/>
          <p:cNvPicPr>
            <a:picLocks noChangeAspect="1"/>
          </p:cNvPicPr>
          <p:nvPr/>
        </p:nvPicPr>
        <p:blipFill>
          <a:blip r:embed="rId7" cstate="print"/>
          <a:stretch>
            <a:fillRect/>
          </a:stretch>
        </p:blipFill>
        <p:spPr>
          <a:xfrm>
            <a:off x="10997696" y="769753"/>
            <a:ext cx="936236" cy="700089"/>
          </a:xfrm>
          <a:prstGeom prst="rect">
            <a:avLst/>
          </a:prstGeom>
        </p:spPr>
      </p:pic>
      <p:pic>
        <p:nvPicPr>
          <p:cNvPr id="52" name="Picture 4" descr="Related image"/>
          <p:cNvPicPr>
            <a:picLocks noChangeAspect="1" noChangeArrowheads="1"/>
          </p:cNvPicPr>
          <p:nvPr/>
        </p:nvPicPr>
        <p:blipFill>
          <a:blip r:embed="rId8" cstate="print"/>
          <a:srcRect/>
          <a:stretch>
            <a:fillRect/>
          </a:stretch>
        </p:blipFill>
        <p:spPr bwMode="auto">
          <a:xfrm>
            <a:off x="9818272" y="2170943"/>
            <a:ext cx="1106311" cy="678873"/>
          </a:xfrm>
          <a:prstGeom prst="rect">
            <a:avLst/>
          </a:prstGeom>
          <a:ln>
            <a:noFill/>
          </a:ln>
          <a:effectLst>
            <a:softEdge rad="112500"/>
          </a:effectLst>
        </p:spPr>
      </p:pic>
      <p:pic>
        <p:nvPicPr>
          <p:cNvPr id="53" name="Picture 52"/>
          <p:cNvPicPr>
            <a:picLocks noChangeAspect="1"/>
          </p:cNvPicPr>
          <p:nvPr/>
        </p:nvPicPr>
        <p:blipFill>
          <a:blip r:embed="rId6" cstate="print"/>
          <a:stretch>
            <a:fillRect/>
          </a:stretch>
        </p:blipFill>
        <p:spPr>
          <a:xfrm>
            <a:off x="10974542" y="2183330"/>
            <a:ext cx="986451" cy="646580"/>
          </a:xfrm>
          <a:prstGeom prst="rect">
            <a:avLst/>
          </a:prstGeom>
        </p:spPr>
      </p:pic>
      <p:sp>
        <p:nvSpPr>
          <p:cNvPr id="56" name="TextBox 55"/>
          <p:cNvSpPr txBox="1"/>
          <p:nvPr/>
        </p:nvSpPr>
        <p:spPr>
          <a:xfrm>
            <a:off x="9782519" y="2819826"/>
            <a:ext cx="2336800" cy="323165"/>
          </a:xfrm>
          <a:prstGeom prst="rect">
            <a:avLst/>
          </a:prstGeom>
          <a:noFill/>
        </p:spPr>
        <p:txBody>
          <a:bodyPr wrap="square" rtlCol="0">
            <a:spAutoFit/>
          </a:bodyPr>
          <a:lstStyle/>
          <a:p>
            <a:r>
              <a:rPr lang="en-US" sz="1500" b="1" dirty="0" smtClean="0">
                <a:solidFill>
                  <a:schemeClr val="bg1"/>
                </a:solidFill>
              </a:rPr>
              <a:t>        Buns               Bread</a:t>
            </a:r>
            <a:endParaRPr lang="en-US" sz="1500" b="1" dirty="0">
              <a:solidFill>
                <a:schemeClr val="bg1"/>
              </a:solidFill>
            </a:endParaRPr>
          </a:p>
        </p:txBody>
      </p:sp>
      <p:sp>
        <p:nvSpPr>
          <p:cNvPr id="57" name="TextBox 56"/>
          <p:cNvSpPr txBox="1"/>
          <p:nvPr/>
        </p:nvSpPr>
        <p:spPr>
          <a:xfrm>
            <a:off x="9529815" y="1466188"/>
            <a:ext cx="2600708" cy="323165"/>
          </a:xfrm>
          <a:prstGeom prst="rect">
            <a:avLst/>
          </a:prstGeom>
          <a:noFill/>
        </p:spPr>
        <p:txBody>
          <a:bodyPr wrap="square" rtlCol="0">
            <a:spAutoFit/>
          </a:bodyPr>
          <a:lstStyle/>
          <a:p>
            <a:r>
              <a:rPr lang="en-US" sz="1500" b="1" dirty="0" smtClean="0">
                <a:solidFill>
                  <a:schemeClr val="bg1"/>
                </a:solidFill>
              </a:rPr>
              <a:t>          Bread          Baked Foods</a:t>
            </a:r>
            <a:endParaRPr lang="en-US" sz="1500" b="1" dirty="0">
              <a:solidFill>
                <a:schemeClr val="bg1"/>
              </a:solidFill>
            </a:endParaRPr>
          </a:p>
        </p:txBody>
      </p:sp>
      <p:sp>
        <p:nvSpPr>
          <p:cNvPr id="58" name="TextBox 57"/>
          <p:cNvSpPr txBox="1"/>
          <p:nvPr/>
        </p:nvSpPr>
        <p:spPr>
          <a:xfrm>
            <a:off x="9818272" y="3978052"/>
            <a:ext cx="2635395" cy="323165"/>
          </a:xfrm>
          <a:prstGeom prst="rect">
            <a:avLst/>
          </a:prstGeom>
          <a:noFill/>
        </p:spPr>
        <p:txBody>
          <a:bodyPr wrap="square" rtlCol="0">
            <a:spAutoFit/>
          </a:bodyPr>
          <a:lstStyle/>
          <a:p>
            <a:r>
              <a:rPr lang="en-US" sz="1500" b="1" dirty="0" smtClean="0"/>
              <a:t>    Biscuits    bread   Pies</a:t>
            </a:r>
            <a:endParaRPr lang="en-US" sz="1500" b="1" dirty="0"/>
          </a:p>
        </p:txBody>
      </p:sp>
      <p:pic>
        <p:nvPicPr>
          <p:cNvPr id="59" name="Picture 8" descr="Image result for biscuit"/>
          <p:cNvPicPr>
            <a:picLocks noChangeAspect="1" noChangeArrowheads="1"/>
          </p:cNvPicPr>
          <p:nvPr/>
        </p:nvPicPr>
        <p:blipFill>
          <a:blip r:embed="rId9" cstate="print"/>
          <a:srcRect/>
          <a:stretch>
            <a:fillRect/>
          </a:stretch>
        </p:blipFill>
        <p:spPr bwMode="auto">
          <a:xfrm>
            <a:off x="9823430" y="3477876"/>
            <a:ext cx="654923" cy="558848"/>
          </a:xfrm>
          <a:prstGeom prst="rect">
            <a:avLst/>
          </a:prstGeom>
          <a:noFill/>
        </p:spPr>
      </p:pic>
      <p:pic>
        <p:nvPicPr>
          <p:cNvPr id="60" name="Picture 59"/>
          <p:cNvPicPr>
            <a:picLocks noChangeAspect="1"/>
          </p:cNvPicPr>
          <p:nvPr/>
        </p:nvPicPr>
        <p:blipFill>
          <a:blip r:embed="rId6" cstate="print"/>
          <a:stretch>
            <a:fillRect/>
          </a:stretch>
        </p:blipFill>
        <p:spPr>
          <a:xfrm>
            <a:off x="10661076" y="3448976"/>
            <a:ext cx="569585" cy="551728"/>
          </a:xfrm>
          <a:prstGeom prst="rect">
            <a:avLst/>
          </a:prstGeom>
        </p:spPr>
      </p:pic>
      <p:pic>
        <p:nvPicPr>
          <p:cNvPr id="61" name="Picture 60"/>
          <p:cNvPicPr>
            <a:picLocks noChangeAspect="1"/>
          </p:cNvPicPr>
          <p:nvPr/>
        </p:nvPicPr>
        <p:blipFill>
          <a:blip r:embed="rId10" cstate="print"/>
          <a:stretch>
            <a:fillRect/>
          </a:stretch>
        </p:blipFill>
        <p:spPr>
          <a:xfrm>
            <a:off x="11438555" y="3462669"/>
            <a:ext cx="559481" cy="558848"/>
          </a:xfrm>
          <a:prstGeom prst="rect">
            <a:avLst/>
          </a:prstGeom>
        </p:spPr>
      </p:pic>
      <p:pic>
        <p:nvPicPr>
          <p:cNvPr id="62" name="Picture 61"/>
          <p:cNvPicPr>
            <a:picLocks noChangeAspect="1"/>
          </p:cNvPicPr>
          <p:nvPr/>
        </p:nvPicPr>
        <p:blipFill>
          <a:blip r:embed="rId11" cstate="print"/>
          <a:stretch>
            <a:fillRect/>
          </a:stretch>
        </p:blipFill>
        <p:spPr>
          <a:xfrm>
            <a:off x="9986645" y="4715395"/>
            <a:ext cx="937938" cy="629687"/>
          </a:xfrm>
          <a:prstGeom prst="rect">
            <a:avLst/>
          </a:prstGeom>
        </p:spPr>
      </p:pic>
      <p:pic>
        <p:nvPicPr>
          <p:cNvPr id="63" name="Picture 62"/>
          <p:cNvPicPr>
            <a:picLocks noChangeAspect="1"/>
          </p:cNvPicPr>
          <p:nvPr/>
        </p:nvPicPr>
        <p:blipFill>
          <a:blip r:embed="rId12" cstate="print"/>
          <a:stretch>
            <a:fillRect/>
          </a:stretch>
        </p:blipFill>
        <p:spPr>
          <a:xfrm>
            <a:off x="11082493" y="4759890"/>
            <a:ext cx="835323" cy="563199"/>
          </a:xfrm>
          <a:prstGeom prst="rect">
            <a:avLst/>
          </a:prstGeom>
        </p:spPr>
      </p:pic>
      <p:sp>
        <p:nvSpPr>
          <p:cNvPr id="64" name="TextBox 63"/>
          <p:cNvSpPr txBox="1"/>
          <p:nvPr/>
        </p:nvSpPr>
        <p:spPr>
          <a:xfrm>
            <a:off x="10261898" y="399069"/>
            <a:ext cx="1473737" cy="306467"/>
          </a:xfrm>
          <a:prstGeom prst="roundRect">
            <a:avLst/>
          </a:prstGeom>
          <a:solidFill>
            <a:srgbClr val="E6B9B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b="1" dirty="0" smtClean="0">
                <a:latin typeface="Arial" panose="020B0604020202020204" pitchFamily="34" charset="0"/>
                <a:cs typeface="Arial" panose="020B0604020202020204" pitchFamily="34" charset="0"/>
              </a:rPr>
              <a:t>Products in Use</a:t>
            </a:r>
            <a:endParaRPr lang="en-US" sz="1200" b="1" dirty="0">
              <a:latin typeface="Arial" panose="020B0604020202020204" pitchFamily="34" charset="0"/>
              <a:cs typeface="Arial" panose="020B0604020202020204" pitchFamily="34" charset="0"/>
            </a:endParaRPr>
          </a:p>
        </p:txBody>
      </p:sp>
      <p:sp>
        <p:nvSpPr>
          <p:cNvPr id="65" name="TextBox 64"/>
          <p:cNvSpPr txBox="1"/>
          <p:nvPr/>
        </p:nvSpPr>
        <p:spPr>
          <a:xfrm>
            <a:off x="7679394" y="401629"/>
            <a:ext cx="1836819" cy="306467"/>
          </a:xfrm>
          <a:prstGeom prst="roundRect">
            <a:avLst/>
          </a:prstGeom>
          <a:solidFill>
            <a:srgbClr val="E6B9B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200" b="1" dirty="0" smtClean="0">
                <a:latin typeface="Arial" panose="020B0604020202020204" pitchFamily="34" charset="0"/>
                <a:cs typeface="Arial" panose="020B0604020202020204" pitchFamily="34" charset="0"/>
              </a:rPr>
              <a:t>Solutions Provided</a:t>
            </a:r>
            <a:endParaRPr lang="en-US" sz="1200" b="1" dirty="0">
              <a:latin typeface="Arial" panose="020B0604020202020204" pitchFamily="34" charset="0"/>
              <a:cs typeface="Arial" panose="020B0604020202020204" pitchFamily="34" charset="0"/>
            </a:endParaRPr>
          </a:p>
        </p:txBody>
      </p:sp>
      <p:sp>
        <p:nvSpPr>
          <p:cNvPr id="66" name="TextBox 65"/>
          <p:cNvSpPr txBox="1"/>
          <p:nvPr/>
        </p:nvSpPr>
        <p:spPr>
          <a:xfrm>
            <a:off x="5495496" y="399069"/>
            <a:ext cx="1836819" cy="306467"/>
          </a:xfrm>
          <a:prstGeom prst="roundRect">
            <a:avLst/>
          </a:prstGeom>
          <a:solidFill>
            <a:srgbClr val="E6B9B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200" b="1" dirty="0" smtClean="0">
                <a:latin typeface="Arial" panose="020B0604020202020204" pitchFamily="34" charset="0"/>
                <a:cs typeface="Arial" panose="020B0604020202020204" pitchFamily="34" charset="0"/>
              </a:rPr>
              <a:t>Problems Focused</a:t>
            </a:r>
            <a:endParaRPr lang="en-US" sz="1200" b="1" dirty="0">
              <a:latin typeface="Arial" panose="020B0604020202020204" pitchFamily="34" charset="0"/>
              <a:cs typeface="Arial" panose="020B0604020202020204" pitchFamily="34" charset="0"/>
            </a:endParaRPr>
          </a:p>
        </p:txBody>
      </p:sp>
      <p:sp>
        <p:nvSpPr>
          <p:cNvPr id="67" name="TextBox 65"/>
          <p:cNvSpPr txBox="1">
            <a:spLocks noChangeArrowheads="1"/>
          </p:cNvSpPr>
          <p:nvPr/>
        </p:nvSpPr>
        <p:spPr bwMode="auto">
          <a:xfrm>
            <a:off x="2439000" y="5934775"/>
            <a:ext cx="7162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1200" b="1" dirty="0" smtClean="0">
                <a:solidFill>
                  <a:srgbClr val="000000"/>
                </a:solidFill>
              </a:rPr>
              <a:t>Top Assignees+ Problem Focused + Solutions Provided </a:t>
            </a:r>
            <a:r>
              <a:rPr lang="en-IN" altLang="en-US" sz="1200" b="1" dirty="0">
                <a:solidFill>
                  <a:srgbClr val="000000"/>
                </a:solidFill>
              </a:rPr>
              <a:t>+ </a:t>
            </a:r>
            <a:r>
              <a:rPr lang="en-IN" altLang="en-US" sz="1200" b="1" dirty="0" smtClean="0">
                <a:solidFill>
                  <a:srgbClr val="000000"/>
                </a:solidFill>
              </a:rPr>
              <a:t>Products in Use</a:t>
            </a:r>
            <a:endParaRPr lang="en-IN" altLang="en-US" sz="1200" b="1" dirty="0">
              <a:solidFill>
                <a:srgbClr val="000000"/>
              </a:solidFill>
            </a:endParaRPr>
          </a:p>
        </p:txBody>
      </p:sp>
      <p:sp>
        <p:nvSpPr>
          <p:cNvPr id="72" name="TextBox 71"/>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Leading Assignee- Salt Reduction- Problems &amp; Solutions</a:t>
            </a:r>
          </a:p>
        </p:txBody>
      </p:sp>
    </p:spTree>
    <p:extLst>
      <p:ext uri="{BB962C8B-B14F-4D97-AF65-F5344CB8AC3E}">
        <p14:creationId xmlns:p14="http://schemas.microsoft.com/office/powerpoint/2010/main" val="4014350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reeform 28"/>
          <p:cNvSpPr>
            <a:spLocks/>
          </p:cNvSpPr>
          <p:nvPr/>
        </p:nvSpPr>
        <p:spPr bwMode="auto">
          <a:xfrm>
            <a:off x="4063580" y="5115743"/>
            <a:ext cx="1560375" cy="398333"/>
          </a:xfrm>
          <a:custGeom>
            <a:avLst/>
            <a:gdLst>
              <a:gd name="T0" fmla="*/ 0 w 1657"/>
              <a:gd name="T1" fmla="*/ 423 h 423"/>
              <a:gd name="T2" fmla="*/ 1302 w 1657"/>
              <a:gd name="T3" fmla="*/ 0 h 423"/>
              <a:gd name="T4" fmla="*/ 1657 w 1657"/>
              <a:gd name="T5" fmla="*/ 0 h 423"/>
              <a:gd name="T6" fmla="*/ 876 w 1657"/>
              <a:gd name="T7" fmla="*/ 423 h 423"/>
              <a:gd name="T8" fmla="*/ 0 w 1657"/>
              <a:gd name="T9" fmla="*/ 423 h 423"/>
            </a:gdLst>
            <a:ahLst/>
            <a:cxnLst>
              <a:cxn ang="0">
                <a:pos x="T0" y="T1"/>
              </a:cxn>
              <a:cxn ang="0">
                <a:pos x="T2" y="T3"/>
              </a:cxn>
              <a:cxn ang="0">
                <a:pos x="T4" y="T5"/>
              </a:cxn>
              <a:cxn ang="0">
                <a:pos x="T6" y="T7"/>
              </a:cxn>
              <a:cxn ang="0">
                <a:pos x="T8" y="T9"/>
              </a:cxn>
            </a:cxnLst>
            <a:rect l="0" t="0" r="r" b="b"/>
            <a:pathLst>
              <a:path w="1657" h="423">
                <a:moveTo>
                  <a:pt x="0" y="423"/>
                </a:moveTo>
                <a:lnTo>
                  <a:pt x="1302" y="0"/>
                </a:lnTo>
                <a:lnTo>
                  <a:pt x="1657" y="0"/>
                </a:lnTo>
                <a:lnTo>
                  <a:pt x="876" y="423"/>
                </a:lnTo>
                <a:lnTo>
                  <a:pt x="0" y="423"/>
                </a:lnTo>
                <a:close/>
              </a:path>
            </a:pathLst>
          </a:custGeom>
          <a:solidFill>
            <a:schemeClr val="tx2">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9"/>
          <p:cNvSpPr>
            <a:spLocks/>
          </p:cNvSpPr>
          <p:nvPr/>
        </p:nvSpPr>
        <p:spPr bwMode="auto">
          <a:xfrm>
            <a:off x="5661623" y="5115743"/>
            <a:ext cx="841869" cy="398333"/>
          </a:xfrm>
          <a:custGeom>
            <a:avLst/>
            <a:gdLst>
              <a:gd name="T0" fmla="*/ 894 w 894"/>
              <a:gd name="T1" fmla="*/ 423 h 423"/>
              <a:gd name="T2" fmla="*/ 634 w 894"/>
              <a:gd name="T3" fmla="*/ 0 h 423"/>
              <a:gd name="T4" fmla="*/ 260 w 894"/>
              <a:gd name="T5" fmla="*/ 0 h 423"/>
              <a:gd name="T6" fmla="*/ 0 w 894"/>
              <a:gd name="T7" fmla="*/ 423 h 423"/>
              <a:gd name="T8" fmla="*/ 894 w 894"/>
              <a:gd name="T9" fmla="*/ 423 h 423"/>
            </a:gdLst>
            <a:ahLst/>
            <a:cxnLst>
              <a:cxn ang="0">
                <a:pos x="T0" y="T1"/>
              </a:cxn>
              <a:cxn ang="0">
                <a:pos x="T2" y="T3"/>
              </a:cxn>
              <a:cxn ang="0">
                <a:pos x="T4" y="T5"/>
              </a:cxn>
              <a:cxn ang="0">
                <a:pos x="T6" y="T7"/>
              </a:cxn>
              <a:cxn ang="0">
                <a:pos x="T8" y="T9"/>
              </a:cxn>
            </a:cxnLst>
            <a:rect l="0" t="0" r="r" b="b"/>
            <a:pathLst>
              <a:path w="894" h="423">
                <a:moveTo>
                  <a:pt x="894" y="423"/>
                </a:moveTo>
                <a:lnTo>
                  <a:pt x="634" y="0"/>
                </a:lnTo>
                <a:lnTo>
                  <a:pt x="260" y="0"/>
                </a:lnTo>
                <a:lnTo>
                  <a:pt x="0" y="423"/>
                </a:lnTo>
                <a:lnTo>
                  <a:pt x="894" y="423"/>
                </a:lnTo>
                <a:close/>
              </a:path>
            </a:pathLst>
          </a:custGeom>
          <a:solidFill>
            <a:schemeClr val="accent3">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31"/>
          <p:cNvSpPr>
            <a:spLocks/>
          </p:cNvSpPr>
          <p:nvPr/>
        </p:nvSpPr>
        <p:spPr bwMode="auto">
          <a:xfrm>
            <a:off x="4870606" y="5115743"/>
            <a:ext cx="1053748" cy="398333"/>
          </a:xfrm>
          <a:custGeom>
            <a:avLst/>
            <a:gdLst>
              <a:gd name="T0" fmla="*/ 859 w 1119"/>
              <a:gd name="T1" fmla="*/ 423 h 423"/>
              <a:gd name="T2" fmla="*/ 1119 w 1119"/>
              <a:gd name="T3" fmla="*/ 0 h 423"/>
              <a:gd name="T4" fmla="*/ 781 w 1119"/>
              <a:gd name="T5" fmla="*/ 0 h 423"/>
              <a:gd name="T6" fmla="*/ 0 w 1119"/>
              <a:gd name="T7" fmla="*/ 423 h 423"/>
              <a:gd name="T8" fmla="*/ 859 w 1119"/>
              <a:gd name="T9" fmla="*/ 423 h 423"/>
            </a:gdLst>
            <a:ahLst/>
            <a:cxnLst>
              <a:cxn ang="0">
                <a:pos x="T0" y="T1"/>
              </a:cxn>
              <a:cxn ang="0">
                <a:pos x="T2" y="T3"/>
              </a:cxn>
              <a:cxn ang="0">
                <a:pos x="T4" y="T5"/>
              </a:cxn>
              <a:cxn ang="0">
                <a:pos x="T6" y="T7"/>
              </a:cxn>
              <a:cxn ang="0">
                <a:pos x="T8" y="T9"/>
              </a:cxn>
            </a:cxnLst>
            <a:rect l="0" t="0" r="r" b="b"/>
            <a:pathLst>
              <a:path w="1119" h="423">
                <a:moveTo>
                  <a:pt x="859" y="423"/>
                </a:moveTo>
                <a:lnTo>
                  <a:pt x="1119" y="0"/>
                </a:lnTo>
                <a:lnTo>
                  <a:pt x="781" y="0"/>
                </a:lnTo>
                <a:lnTo>
                  <a:pt x="0" y="423"/>
                </a:lnTo>
                <a:lnTo>
                  <a:pt x="859" y="423"/>
                </a:lnTo>
                <a:close/>
              </a:path>
            </a:pathLst>
          </a:custGeom>
          <a:solidFill>
            <a:schemeClr val="accent1">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33"/>
          <p:cNvSpPr>
            <a:spLocks/>
          </p:cNvSpPr>
          <p:nvPr/>
        </p:nvSpPr>
        <p:spPr bwMode="auto">
          <a:xfrm>
            <a:off x="4856481" y="4500456"/>
            <a:ext cx="739696" cy="621878"/>
          </a:xfrm>
          <a:custGeom>
            <a:avLst/>
            <a:gdLst>
              <a:gd name="T0" fmla="*/ 337 w 337"/>
              <a:gd name="T1" fmla="*/ 359 h 359"/>
              <a:gd name="T2" fmla="*/ 193 w 337"/>
              <a:gd name="T3" fmla="*/ 359 h 359"/>
              <a:gd name="T4" fmla="*/ 193 w 337"/>
              <a:gd name="T5" fmla="*/ 144 h 359"/>
              <a:gd name="T6" fmla="*/ 0 w 337"/>
              <a:gd name="T7" fmla="*/ 144 h 359"/>
              <a:gd name="T8" fmla="*/ 0 w 337"/>
              <a:gd name="T9" fmla="*/ 0 h 359"/>
              <a:gd name="T10" fmla="*/ 196 w 337"/>
              <a:gd name="T11" fmla="*/ 0 h 359"/>
              <a:gd name="T12" fmla="*/ 337 w 337"/>
              <a:gd name="T13" fmla="*/ 142 h 359"/>
              <a:gd name="T14" fmla="*/ 337 w 337"/>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59">
                <a:moveTo>
                  <a:pt x="337" y="359"/>
                </a:moveTo>
                <a:cubicBezTo>
                  <a:pt x="193" y="359"/>
                  <a:pt x="193" y="359"/>
                  <a:pt x="193" y="359"/>
                </a:cubicBezTo>
                <a:cubicBezTo>
                  <a:pt x="193" y="144"/>
                  <a:pt x="193" y="144"/>
                  <a:pt x="193" y="144"/>
                </a:cubicBezTo>
                <a:cubicBezTo>
                  <a:pt x="0" y="144"/>
                  <a:pt x="0" y="144"/>
                  <a:pt x="0" y="144"/>
                </a:cubicBezTo>
                <a:cubicBezTo>
                  <a:pt x="0" y="0"/>
                  <a:pt x="0" y="0"/>
                  <a:pt x="0" y="0"/>
                </a:cubicBezTo>
                <a:cubicBezTo>
                  <a:pt x="196" y="0"/>
                  <a:pt x="196" y="0"/>
                  <a:pt x="196" y="0"/>
                </a:cubicBezTo>
                <a:cubicBezTo>
                  <a:pt x="274" y="0"/>
                  <a:pt x="337" y="64"/>
                  <a:pt x="337" y="142"/>
                </a:cubicBezTo>
                <a:lnTo>
                  <a:pt x="337" y="359"/>
                </a:lnTo>
                <a:close/>
              </a:path>
            </a:pathLst>
          </a:custGeom>
          <a:solidFill>
            <a:schemeClr val="tx2"/>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35"/>
          <p:cNvSpPr>
            <a:spLocks/>
          </p:cNvSpPr>
          <p:nvPr/>
        </p:nvSpPr>
        <p:spPr bwMode="auto">
          <a:xfrm>
            <a:off x="4845220" y="3210861"/>
            <a:ext cx="1081018" cy="1911473"/>
          </a:xfrm>
          <a:custGeom>
            <a:avLst/>
            <a:gdLst>
              <a:gd name="T0" fmla="*/ 480 w 480"/>
              <a:gd name="T1" fmla="*/ 986 h 986"/>
              <a:gd name="T2" fmla="*/ 336 w 480"/>
              <a:gd name="T3" fmla="*/ 986 h 986"/>
              <a:gd name="T4" fmla="*/ 336 w 480"/>
              <a:gd name="T5" fmla="*/ 144 h 986"/>
              <a:gd name="T6" fmla="*/ 0 w 480"/>
              <a:gd name="T7" fmla="*/ 144 h 986"/>
              <a:gd name="T8" fmla="*/ 0 w 480"/>
              <a:gd name="T9" fmla="*/ 0 h 986"/>
              <a:gd name="T10" fmla="*/ 338 w 480"/>
              <a:gd name="T11" fmla="*/ 0 h 986"/>
              <a:gd name="T12" fmla="*/ 480 w 480"/>
              <a:gd name="T13" fmla="*/ 142 h 986"/>
              <a:gd name="T14" fmla="*/ 480 w 480"/>
              <a:gd name="T15" fmla="*/ 986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986">
                <a:moveTo>
                  <a:pt x="480" y="986"/>
                </a:moveTo>
                <a:cubicBezTo>
                  <a:pt x="336" y="986"/>
                  <a:pt x="336" y="986"/>
                  <a:pt x="336" y="986"/>
                </a:cubicBezTo>
                <a:cubicBezTo>
                  <a:pt x="336" y="144"/>
                  <a:pt x="336" y="144"/>
                  <a:pt x="336" y="144"/>
                </a:cubicBezTo>
                <a:cubicBezTo>
                  <a:pt x="0" y="144"/>
                  <a:pt x="0" y="144"/>
                  <a:pt x="0" y="144"/>
                </a:cubicBezTo>
                <a:cubicBezTo>
                  <a:pt x="0" y="0"/>
                  <a:pt x="0" y="0"/>
                  <a:pt x="0" y="0"/>
                </a:cubicBezTo>
                <a:cubicBezTo>
                  <a:pt x="338" y="0"/>
                  <a:pt x="338" y="0"/>
                  <a:pt x="338" y="0"/>
                </a:cubicBezTo>
                <a:cubicBezTo>
                  <a:pt x="416" y="0"/>
                  <a:pt x="480" y="64"/>
                  <a:pt x="480" y="142"/>
                </a:cubicBezTo>
                <a:lnTo>
                  <a:pt x="480" y="986"/>
                </a:ln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36"/>
          <p:cNvSpPr>
            <a:spLocks/>
          </p:cNvSpPr>
          <p:nvPr/>
        </p:nvSpPr>
        <p:spPr bwMode="auto">
          <a:xfrm>
            <a:off x="4856480" y="2000240"/>
            <a:ext cx="1386164" cy="3122094"/>
          </a:xfrm>
          <a:custGeom>
            <a:avLst/>
            <a:gdLst>
              <a:gd name="T0" fmla="*/ 622 w 622"/>
              <a:gd name="T1" fmla="*/ 1577 h 1577"/>
              <a:gd name="T2" fmla="*/ 478 w 622"/>
              <a:gd name="T3" fmla="*/ 1577 h 1577"/>
              <a:gd name="T4" fmla="*/ 478 w 622"/>
              <a:gd name="T5" fmla="*/ 144 h 1577"/>
              <a:gd name="T6" fmla="*/ 0 w 622"/>
              <a:gd name="T7" fmla="*/ 144 h 1577"/>
              <a:gd name="T8" fmla="*/ 0 w 622"/>
              <a:gd name="T9" fmla="*/ 0 h 1577"/>
              <a:gd name="T10" fmla="*/ 480 w 622"/>
              <a:gd name="T11" fmla="*/ 0 h 1577"/>
              <a:gd name="T12" fmla="*/ 622 w 622"/>
              <a:gd name="T13" fmla="*/ 142 h 1577"/>
              <a:gd name="T14" fmla="*/ 622 w 622"/>
              <a:gd name="T15" fmla="*/ 1577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2" h="1577">
                <a:moveTo>
                  <a:pt x="622" y="1577"/>
                </a:moveTo>
                <a:cubicBezTo>
                  <a:pt x="478" y="1577"/>
                  <a:pt x="478" y="1577"/>
                  <a:pt x="478" y="1577"/>
                </a:cubicBezTo>
                <a:cubicBezTo>
                  <a:pt x="478" y="144"/>
                  <a:pt x="478" y="144"/>
                  <a:pt x="478" y="144"/>
                </a:cubicBezTo>
                <a:cubicBezTo>
                  <a:pt x="0" y="144"/>
                  <a:pt x="0" y="144"/>
                  <a:pt x="0" y="144"/>
                </a:cubicBezTo>
                <a:cubicBezTo>
                  <a:pt x="0" y="0"/>
                  <a:pt x="0" y="0"/>
                  <a:pt x="0" y="0"/>
                </a:cubicBezTo>
                <a:cubicBezTo>
                  <a:pt x="480" y="0"/>
                  <a:pt x="480" y="0"/>
                  <a:pt x="480" y="0"/>
                </a:cubicBezTo>
                <a:cubicBezTo>
                  <a:pt x="558" y="0"/>
                  <a:pt x="622" y="64"/>
                  <a:pt x="622" y="142"/>
                </a:cubicBezTo>
                <a:lnTo>
                  <a:pt x="622" y="1577"/>
                </a:ln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Rectangle 38"/>
          <p:cNvSpPr>
            <a:spLocks noChangeArrowheads="1"/>
          </p:cNvSpPr>
          <p:nvPr/>
        </p:nvSpPr>
        <p:spPr bwMode="auto">
          <a:xfrm>
            <a:off x="4063580" y="5514076"/>
            <a:ext cx="824918" cy="915320"/>
          </a:xfrm>
          <a:prstGeom prst="rect">
            <a:avLst/>
          </a:prstGeom>
          <a:solidFill>
            <a:schemeClr val="tx2"/>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00" name="Rectangle 39"/>
          <p:cNvSpPr>
            <a:spLocks noChangeArrowheads="1"/>
          </p:cNvSpPr>
          <p:nvPr/>
        </p:nvSpPr>
        <p:spPr bwMode="auto">
          <a:xfrm>
            <a:off x="5661623" y="5514076"/>
            <a:ext cx="841869" cy="915320"/>
          </a:xfrm>
          <a:prstGeom prst="rect">
            <a:avLst/>
          </a:prstGeom>
          <a:solidFill>
            <a:schemeClr val="accent3"/>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02" name="Rectangle 46"/>
          <p:cNvSpPr>
            <a:spLocks noChangeArrowheads="1"/>
          </p:cNvSpPr>
          <p:nvPr/>
        </p:nvSpPr>
        <p:spPr bwMode="auto">
          <a:xfrm>
            <a:off x="4870606" y="5514076"/>
            <a:ext cx="808908" cy="915320"/>
          </a:xfrm>
          <a:prstGeom prst="rect">
            <a:avLst/>
          </a:prstGeom>
          <a:solidFill>
            <a:schemeClr val="accent1"/>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91" name="Freeform 30"/>
          <p:cNvSpPr>
            <a:spLocks/>
          </p:cNvSpPr>
          <p:nvPr/>
        </p:nvSpPr>
        <p:spPr bwMode="auto">
          <a:xfrm>
            <a:off x="6881818" y="5115743"/>
            <a:ext cx="1560375" cy="398333"/>
          </a:xfrm>
          <a:custGeom>
            <a:avLst/>
            <a:gdLst>
              <a:gd name="T0" fmla="*/ 1657 w 1657"/>
              <a:gd name="T1" fmla="*/ 423 h 423"/>
              <a:gd name="T2" fmla="*/ 355 w 1657"/>
              <a:gd name="T3" fmla="*/ 0 h 423"/>
              <a:gd name="T4" fmla="*/ 0 w 1657"/>
              <a:gd name="T5" fmla="*/ 0 h 423"/>
              <a:gd name="T6" fmla="*/ 781 w 1657"/>
              <a:gd name="T7" fmla="*/ 423 h 423"/>
              <a:gd name="T8" fmla="*/ 1657 w 1657"/>
              <a:gd name="T9" fmla="*/ 423 h 423"/>
            </a:gdLst>
            <a:ahLst/>
            <a:cxnLst>
              <a:cxn ang="0">
                <a:pos x="T0" y="T1"/>
              </a:cxn>
              <a:cxn ang="0">
                <a:pos x="T2" y="T3"/>
              </a:cxn>
              <a:cxn ang="0">
                <a:pos x="T4" y="T5"/>
              </a:cxn>
              <a:cxn ang="0">
                <a:pos x="T6" y="T7"/>
              </a:cxn>
              <a:cxn ang="0">
                <a:pos x="T8" y="T9"/>
              </a:cxn>
            </a:cxnLst>
            <a:rect l="0" t="0" r="r" b="b"/>
            <a:pathLst>
              <a:path w="1657" h="423">
                <a:moveTo>
                  <a:pt x="1657" y="423"/>
                </a:moveTo>
                <a:lnTo>
                  <a:pt x="355" y="0"/>
                </a:lnTo>
                <a:lnTo>
                  <a:pt x="0" y="0"/>
                </a:lnTo>
                <a:lnTo>
                  <a:pt x="781" y="423"/>
                </a:lnTo>
                <a:lnTo>
                  <a:pt x="1657" y="423"/>
                </a:lnTo>
                <a:close/>
              </a:path>
            </a:pathLst>
          </a:custGeom>
          <a:solidFill>
            <a:schemeClr val="accent6">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34"/>
          <p:cNvSpPr>
            <a:spLocks/>
          </p:cNvSpPr>
          <p:nvPr/>
        </p:nvSpPr>
        <p:spPr bwMode="auto">
          <a:xfrm>
            <a:off x="6914288" y="4325815"/>
            <a:ext cx="733136" cy="927168"/>
          </a:xfrm>
          <a:custGeom>
            <a:avLst/>
            <a:gdLst>
              <a:gd name="T0" fmla="*/ 144 w 338"/>
              <a:gd name="T1" fmla="*/ 584 h 584"/>
              <a:gd name="T2" fmla="*/ 0 w 338"/>
              <a:gd name="T3" fmla="*/ 584 h 584"/>
              <a:gd name="T4" fmla="*/ 0 w 338"/>
              <a:gd name="T5" fmla="*/ 142 h 584"/>
              <a:gd name="T6" fmla="*/ 142 w 338"/>
              <a:gd name="T7" fmla="*/ 0 h 584"/>
              <a:gd name="T8" fmla="*/ 338 w 338"/>
              <a:gd name="T9" fmla="*/ 0 h 584"/>
              <a:gd name="T10" fmla="*/ 338 w 338"/>
              <a:gd name="T11" fmla="*/ 144 h 584"/>
              <a:gd name="T12" fmla="*/ 144 w 338"/>
              <a:gd name="T13" fmla="*/ 144 h 584"/>
              <a:gd name="T14" fmla="*/ 144 w 338"/>
              <a:gd name="T15" fmla="*/ 584 h 5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584">
                <a:moveTo>
                  <a:pt x="144" y="584"/>
                </a:moveTo>
                <a:cubicBezTo>
                  <a:pt x="0" y="584"/>
                  <a:pt x="0" y="584"/>
                  <a:pt x="0" y="584"/>
                </a:cubicBezTo>
                <a:cubicBezTo>
                  <a:pt x="0" y="142"/>
                  <a:pt x="0" y="142"/>
                  <a:pt x="0" y="142"/>
                </a:cubicBezTo>
                <a:cubicBezTo>
                  <a:pt x="0" y="64"/>
                  <a:pt x="63" y="0"/>
                  <a:pt x="142" y="0"/>
                </a:cubicBezTo>
                <a:cubicBezTo>
                  <a:pt x="338" y="0"/>
                  <a:pt x="338" y="0"/>
                  <a:pt x="338" y="0"/>
                </a:cubicBezTo>
                <a:cubicBezTo>
                  <a:pt x="338" y="144"/>
                  <a:pt x="338" y="144"/>
                  <a:pt x="338" y="144"/>
                </a:cubicBezTo>
                <a:cubicBezTo>
                  <a:pt x="144" y="144"/>
                  <a:pt x="144" y="144"/>
                  <a:pt x="144" y="144"/>
                </a:cubicBezTo>
                <a:lnTo>
                  <a:pt x="144" y="584"/>
                </a:lnTo>
                <a:close/>
              </a:path>
            </a:pathLst>
          </a:custGeom>
          <a:solidFill>
            <a:schemeClr val="accent6"/>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Rectangle 40"/>
          <p:cNvSpPr>
            <a:spLocks noChangeArrowheads="1"/>
          </p:cNvSpPr>
          <p:nvPr/>
        </p:nvSpPr>
        <p:spPr bwMode="auto">
          <a:xfrm>
            <a:off x="7771412" y="5514076"/>
            <a:ext cx="682042" cy="915320"/>
          </a:xfrm>
          <a:prstGeom prst="rect">
            <a:avLst/>
          </a:prstGeom>
          <a:solidFill>
            <a:schemeClr val="accent6"/>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93" name="Freeform 32"/>
          <p:cNvSpPr>
            <a:spLocks/>
          </p:cNvSpPr>
          <p:nvPr/>
        </p:nvSpPr>
        <p:spPr bwMode="auto">
          <a:xfrm>
            <a:off x="6527018" y="5115743"/>
            <a:ext cx="1334619" cy="398333"/>
          </a:xfrm>
          <a:custGeom>
            <a:avLst/>
            <a:gdLst>
              <a:gd name="T0" fmla="*/ 1117 w 1117"/>
              <a:gd name="T1" fmla="*/ 423 h 423"/>
              <a:gd name="T2" fmla="*/ 336 w 1117"/>
              <a:gd name="T3" fmla="*/ 0 h 423"/>
              <a:gd name="T4" fmla="*/ 0 w 1117"/>
              <a:gd name="T5" fmla="*/ 0 h 423"/>
              <a:gd name="T6" fmla="*/ 260 w 1117"/>
              <a:gd name="T7" fmla="*/ 423 h 423"/>
              <a:gd name="T8" fmla="*/ 1117 w 1117"/>
              <a:gd name="T9" fmla="*/ 423 h 423"/>
            </a:gdLst>
            <a:ahLst/>
            <a:cxnLst>
              <a:cxn ang="0">
                <a:pos x="T0" y="T1"/>
              </a:cxn>
              <a:cxn ang="0">
                <a:pos x="T2" y="T3"/>
              </a:cxn>
              <a:cxn ang="0">
                <a:pos x="T4" y="T5"/>
              </a:cxn>
              <a:cxn ang="0">
                <a:pos x="T6" y="T7"/>
              </a:cxn>
              <a:cxn ang="0">
                <a:pos x="T8" y="T9"/>
              </a:cxn>
            </a:cxnLst>
            <a:rect l="0" t="0" r="r" b="b"/>
            <a:pathLst>
              <a:path w="1117" h="423">
                <a:moveTo>
                  <a:pt x="1117" y="423"/>
                </a:moveTo>
                <a:lnTo>
                  <a:pt x="336" y="0"/>
                </a:lnTo>
                <a:lnTo>
                  <a:pt x="0" y="0"/>
                </a:lnTo>
                <a:lnTo>
                  <a:pt x="260" y="423"/>
                </a:lnTo>
                <a:lnTo>
                  <a:pt x="1117" y="423"/>
                </a:ln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7"/>
          <p:cNvSpPr>
            <a:spLocks/>
          </p:cNvSpPr>
          <p:nvPr/>
        </p:nvSpPr>
        <p:spPr bwMode="auto">
          <a:xfrm>
            <a:off x="6524628" y="2966756"/>
            <a:ext cx="1337009" cy="2155578"/>
          </a:xfrm>
          <a:custGeom>
            <a:avLst/>
            <a:gdLst>
              <a:gd name="T0" fmla="*/ 144 w 480"/>
              <a:gd name="T1" fmla="*/ 1237 h 1237"/>
              <a:gd name="T2" fmla="*/ 0 w 480"/>
              <a:gd name="T3" fmla="*/ 1237 h 1237"/>
              <a:gd name="T4" fmla="*/ 0 w 480"/>
              <a:gd name="T5" fmla="*/ 142 h 1237"/>
              <a:gd name="T6" fmla="*/ 141 w 480"/>
              <a:gd name="T7" fmla="*/ 0 h 1237"/>
              <a:gd name="T8" fmla="*/ 480 w 480"/>
              <a:gd name="T9" fmla="*/ 0 h 1237"/>
              <a:gd name="T10" fmla="*/ 480 w 480"/>
              <a:gd name="T11" fmla="*/ 144 h 1237"/>
              <a:gd name="T12" fmla="*/ 144 w 480"/>
              <a:gd name="T13" fmla="*/ 144 h 1237"/>
              <a:gd name="T14" fmla="*/ 144 w 480"/>
              <a:gd name="T15" fmla="*/ 1237 h 1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1237">
                <a:moveTo>
                  <a:pt x="144" y="1237"/>
                </a:moveTo>
                <a:cubicBezTo>
                  <a:pt x="0" y="1237"/>
                  <a:pt x="0" y="1237"/>
                  <a:pt x="0" y="1237"/>
                </a:cubicBezTo>
                <a:cubicBezTo>
                  <a:pt x="0" y="142"/>
                  <a:pt x="0" y="142"/>
                  <a:pt x="0" y="142"/>
                </a:cubicBezTo>
                <a:cubicBezTo>
                  <a:pt x="0" y="64"/>
                  <a:pt x="63" y="0"/>
                  <a:pt x="141" y="0"/>
                </a:cubicBezTo>
                <a:cubicBezTo>
                  <a:pt x="480" y="0"/>
                  <a:pt x="480" y="0"/>
                  <a:pt x="480" y="0"/>
                </a:cubicBezTo>
                <a:cubicBezTo>
                  <a:pt x="480" y="144"/>
                  <a:pt x="480" y="144"/>
                  <a:pt x="480" y="144"/>
                </a:cubicBezTo>
                <a:cubicBezTo>
                  <a:pt x="144" y="144"/>
                  <a:pt x="144" y="144"/>
                  <a:pt x="144" y="144"/>
                </a:cubicBezTo>
                <a:lnTo>
                  <a:pt x="144" y="1237"/>
                </a:ln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Rectangle 47"/>
          <p:cNvSpPr>
            <a:spLocks noChangeArrowheads="1"/>
          </p:cNvSpPr>
          <p:nvPr/>
        </p:nvSpPr>
        <p:spPr bwMode="auto">
          <a:xfrm>
            <a:off x="6837672" y="5514076"/>
            <a:ext cx="1023965" cy="915320"/>
          </a:xfrm>
          <a:prstGeom prst="rect">
            <a:avLst/>
          </a:prstGeom>
          <a:solidFill>
            <a:schemeClr val="accent1"/>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26" name="Freeform 32"/>
          <p:cNvSpPr>
            <a:spLocks/>
          </p:cNvSpPr>
          <p:nvPr/>
        </p:nvSpPr>
        <p:spPr bwMode="auto">
          <a:xfrm>
            <a:off x="6240760" y="5115743"/>
            <a:ext cx="1051864" cy="398333"/>
          </a:xfrm>
          <a:custGeom>
            <a:avLst/>
            <a:gdLst>
              <a:gd name="T0" fmla="*/ 1117 w 1117"/>
              <a:gd name="T1" fmla="*/ 423 h 423"/>
              <a:gd name="T2" fmla="*/ 336 w 1117"/>
              <a:gd name="T3" fmla="*/ 0 h 423"/>
              <a:gd name="T4" fmla="*/ 0 w 1117"/>
              <a:gd name="T5" fmla="*/ 0 h 423"/>
              <a:gd name="T6" fmla="*/ 260 w 1117"/>
              <a:gd name="T7" fmla="*/ 423 h 423"/>
              <a:gd name="T8" fmla="*/ 1117 w 1117"/>
              <a:gd name="T9" fmla="*/ 423 h 423"/>
            </a:gdLst>
            <a:ahLst/>
            <a:cxnLst>
              <a:cxn ang="0">
                <a:pos x="T0" y="T1"/>
              </a:cxn>
              <a:cxn ang="0">
                <a:pos x="T2" y="T3"/>
              </a:cxn>
              <a:cxn ang="0">
                <a:pos x="T4" y="T5"/>
              </a:cxn>
              <a:cxn ang="0">
                <a:pos x="T6" y="T7"/>
              </a:cxn>
              <a:cxn ang="0">
                <a:pos x="T8" y="T9"/>
              </a:cxn>
            </a:cxnLst>
            <a:rect l="0" t="0" r="r" b="b"/>
            <a:pathLst>
              <a:path w="1117" h="423">
                <a:moveTo>
                  <a:pt x="1117" y="423"/>
                </a:moveTo>
                <a:lnTo>
                  <a:pt x="336" y="0"/>
                </a:lnTo>
                <a:lnTo>
                  <a:pt x="0" y="0"/>
                </a:lnTo>
                <a:lnTo>
                  <a:pt x="260" y="423"/>
                </a:lnTo>
                <a:lnTo>
                  <a:pt x="1117" y="423"/>
                </a:lnTo>
                <a:close/>
              </a:path>
            </a:pathLst>
          </a:custGeom>
          <a:solidFill>
            <a:schemeClr val="accent5">
              <a:lumMod val="7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37"/>
          <p:cNvSpPr>
            <a:spLocks/>
          </p:cNvSpPr>
          <p:nvPr/>
        </p:nvSpPr>
        <p:spPr bwMode="auto">
          <a:xfrm>
            <a:off x="6238877" y="1496292"/>
            <a:ext cx="1025484" cy="3626044"/>
          </a:xfrm>
          <a:custGeom>
            <a:avLst/>
            <a:gdLst>
              <a:gd name="T0" fmla="*/ 144 w 480"/>
              <a:gd name="T1" fmla="*/ 1237 h 1237"/>
              <a:gd name="T2" fmla="*/ 0 w 480"/>
              <a:gd name="T3" fmla="*/ 1237 h 1237"/>
              <a:gd name="T4" fmla="*/ 0 w 480"/>
              <a:gd name="T5" fmla="*/ 142 h 1237"/>
              <a:gd name="T6" fmla="*/ 141 w 480"/>
              <a:gd name="T7" fmla="*/ 0 h 1237"/>
              <a:gd name="T8" fmla="*/ 480 w 480"/>
              <a:gd name="T9" fmla="*/ 0 h 1237"/>
              <a:gd name="T10" fmla="*/ 480 w 480"/>
              <a:gd name="T11" fmla="*/ 144 h 1237"/>
              <a:gd name="T12" fmla="*/ 144 w 480"/>
              <a:gd name="T13" fmla="*/ 144 h 1237"/>
              <a:gd name="T14" fmla="*/ 144 w 480"/>
              <a:gd name="T15" fmla="*/ 1237 h 1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1237">
                <a:moveTo>
                  <a:pt x="144" y="1237"/>
                </a:moveTo>
                <a:cubicBezTo>
                  <a:pt x="0" y="1237"/>
                  <a:pt x="0" y="1237"/>
                  <a:pt x="0" y="1237"/>
                </a:cubicBezTo>
                <a:cubicBezTo>
                  <a:pt x="0" y="142"/>
                  <a:pt x="0" y="142"/>
                  <a:pt x="0" y="142"/>
                </a:cubicBezTo>
                <a:cubicBezTo>
                  <a:pt x="0" y="64"/>
                  <a:pt x="63" y="0"/>
                  <a:pt x="141" y="0"/>
                </a:cubicBezTo>
                <a:cubicBezTo>
                  <a:pt x="480" y="0"/>
                  <a:pt x="480" y="0"/>
                  <a:pt x="480" y="0"/>
                </a:cubicBezTo>
                <a:cubicBezTo>
                  <a:pt x="480" y="144"/>
                  <a:pt x="480" y="144"/>
                  <a:pt x="480" y="144"/>
                </a:cubicBezTo>
                <a:cubicBezTo>
                  <a:pt x="144" y="144"/>
                  <a:pt x="144" y="144"/>
                  <a:pt x="144" y="144"/>
                </a:cubicBezTo>
                <a:lnTo>
                  <a:pt x="144" y="1237"/>
                </a:lnTo>
                <a:close/>
              </a:path>
            </a:pathLst>
          </a:custGeom>
          <a:solidFill>
            <a:schemeClr val="accent5"/>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Rectangle 47"/>
          <p:cNvSpPr>
            <a:spLocks noChangeArrowheads="1"/>
          </p:cNvSpPr>
          <p:nvPr/>
        </p:nvSpPr>
        <p:spPr bwMode="auto">
          <a:xfrm>
            <a:off x="6485598" y="5514076"/>
            <a:ext cx="807026" cy="915320"/>
          </a:xfrm>
          <a:prstGeom prst="rect">
            <a:avLst/>
          </a:prstGeom>
          <a:solidFill>
            <a:schemeClr val="accent5"/>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rgbClr val="FFFFFF"/>
              </a:solidFill>
              <a:latin typeface="Poppins SemiBold" panose="02000000000000000000" pitchFamily="2" charset="0"/>
              <a:cs typeface="Poppins SemiBold" panose="02000000000000000000" pitchFamily="2" charset="0"/>
            </a:endParaRPr>
          </a:p>
        </p:txBody>
      </p:sp>
      <p:sp>
        <p:nvSpPr>
          <p:cNvPr id="129" name="TextBox 128"/>
          <p:cNvSpPr txBox="1"/>
          <p:nvPr/>
        </p:nvSpPr>
        <p:spPr>
          <a:xfrm>
            <a:off x="177444" y="576277"/>
            <a:ext cx="3673700" cy="2349579"/>
          </a:xfrm>
          <a:prstGeom prst="roundRect">
            <a:avLst/>
          </a:prstGeom>
          <a:noFill/>
          <a:ln>
            <a:solidFill>
              <a:schemeClr val="accent3">
                <a:lumMod val="75000"/>
              </a:schemeClr>
            </a:solidFill>
          </a:ln>
        </p:spPr>
        <p:txBody>
          <a:bodyPr wrap="square" rtlCol="0">
            <a:spAutoFit/>
          </a:bodyPr>
          <a:lstStyle/>
          <a:p>
            <a:r>
              <a:rPr lang="en-IN" sz="1200" b="1" dirty="0" smtClean="0">
                <a:latin typeface="Cambria" panose="02040503050406030204" pitchFamily="18" charset="0"/>
                <a:hlinkClick r:id="rId2" tooltip="Click To Open"/>
              </a:rPr>
              <a:t>PELL </a:t>
            </a:r>
            <a:r>
              <a:rPr lang="en-IN" sz="1200" b="1" dirty="0">
                <a:latin typeface="Cambria" panose="02040503050406030204" pitchFamily="18" charset="0"/>
                <a:hlinkClick r:id="rId2" tooltip="Click To Open"/>
              </a:rPr>
              <a:t>K™ Low Sodium Baking </a:t>
            </a:r>
            <a:r>
              <a:rPr lang="en-IN" sz="1200" b="1" dirty="0" smtClean="0">
                <a:latin typeface="Cambria" panose="02040503050406030204" pitchFamily="18" charset="0"/>
                <a:hlinkClick r:id="rId2" tooltip="Click To Open"/>
              </a:rPr>
              <a:t>Powders &amp; Sodium Bicarbonate</a:t>
            </a:r>
            <a:r>
              <a:rPr lang="en-IN" sz="1200" dirty="0" smtClean="0">
                <a:latin typeface="Cambria" panose="02040503050406030204" pitchFamily="18" charset="0"/>
                <a:hlinkClick r:id="rId2" tooltip="Click To Open"/>
              </a:rPr>
              <a:t>.</a:t>
            </a:r>
            <a:endParaRPr lang="en-IN" sz="1200" dirty="0" smtClean="0">
              <a:latin typeface="Cambria" panose="02040503050406030204" pitchFamily="18" charset="0"/>
            </a:endParaRPr>
          </a:p>
          <a:p>
            <a:r>
              <a:rPr lang="en-US" sz="1200" b="1" dirty="0" smtClean="0">
                <a:latin typeface="Cambria" panose="02040503050406030204" pitchFamily="18" charset="0"/>
              </a:rPr>
              <a:t>Advantage:</a:t>
            </a:r>
            <a:endParaRPr lang="en-IN" sz="1200" b="1" dirty="0" smtClean="0">
              <a:latin typeface="Cambria" panose="02040503050406030204" pitchFamily="18" charset="0"/>
            </a:endParaRPr>
          </a:p>
          <a:p>
            <a:r>
              <a:rPr lang="en-IN" sz="1200" dirty="0" smtClean="0">
                <a:latin typeface="Cambria" panose="02040503050406030204" pitchFamily="18" charset="0"/>
              </a:rPr>
              <a:t>1</a:t>
            </a:r>
            <a:r>
              <a:rPr lang="en-IN" sz="1200" dirty="0">
                <a:latin typeface="Cambria" panose="02040503050406030204" pitchFamily="18" charset="0"/>
              </a:rPr>
              <a:t>. Reduce sodium whilst maintaining taste, texture and quality</a:t>
            </a:r>
          </a:p>
          <a:p>
            <a:r>
              <a:rPr lang="en-IN" sz="1200" dirty="0">
                <a:latin typeface="Cambria" panose="02040503050406030204" pitchFamily="18" charset="0"/>
              </a:rPr>
              <a:t>2. Increases potassium to improve mineral balance for healthier baked cakes</a:t>
            </a:r>
          </a:p>
          <a:p>
            <a:r>
              <a:rPr lang="en-IN" sz="1200" dirty="0">
                <a:latin typeface="Cambria" panose="02040503050406030204" pitchFamily="18" charset="0"/>
              </a:rPr>
              <a:t>3. Maximises product volume by optimising gas release during mixing, holding and baking stage</a:t>
            </a:r>
          </a:p>
          <a:p>
            <a:r>
              <a:rPr lang="en-IN" sz="1200" dirty="0">
                <a:latin typeface="Cambria" panose="02040503050406030204" pitchFamily="18" charset="0"/>
              </a:rPr>
              <a:t>4</a:t>
            </a:r>
            <a:r>
              <a:rPr lang="en-IN" sz="1200" dirty="0" smtClean="0">
                <a:latin typeface="Cambria" panose="02040503050406030204" pitchFamily="18" charset="0"/>
              </a:rPr>
              <a:t>. </a:t>
            </a:r>
            <a:r>
              <a:rPr lang="en-IN" sz="1200" dirty="0">
                <a:latin typeface="Cambria" panose="02040503050406030204" pitchFamily="18" charset="0"/>
              </a:rPr>
              <a:t>Customised blends to suit your bakery needs, optimised for your </a:t>
            </a:r>
            <a:r>
              <a:rPr lang="en-IN" sz="1200" dirty="0" smtClean="0">
                <a:latin typeface="Cambria" panose="02040503050406030204" pitchFamily="18" charset="0"/>
              </a:rPr>
              <a:t>products.</a:t>
            </a:r>
            <a:endParaRPr lang="en-IN" sz="1200" dirty="0">
              <a:latin typeface="Cambria" panose="02040503050406030204" pitchFamily="18" charset="0"/>
            </a:endParaRPr>
          </a:p>
        </p:txBody>
      </p:sp>
      <p:pic>
        <p:nvPicPr>
          <p:cNvPr id="2" name="Picture 1"/>
          <p:cNvPicPr>
            <a:picLocks noChangeAspect="1"/>
          </p:cNvPicPr>
          <p:nvPr/>
        </p:nvPicPr>
        <p:blipFill>
          <a:blip r:embed="rId3"/>
          <a:stretch>
            <a:fillRect/>
          </a:stretch>
        </p:blipFill>
        <p:spPr>
          <a:xfrm>
            <a:off x="4208351" y="1443695"/>
            <a:ext cx="680147" cy="974265"/>
          </a:xfrm>
          <a:prstGeom prst="roundRect">
            <a:avLst/>
          </a:prstGeom>
        </p:spPr>
      </p:pic>
      <p:sp>
        <p:nvSpPr>
          <p:cNvPr id="3" name="TextBox 2"/>
          <p:cNvSpPr txBox="1"/>
          <p:nvPr/>
        </p:nvSpPr>
        <p:spPr>
          <a:xfrm>
            <a:off x="3851143" y="1132703"/>
            <a:ext cx="1985247"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KUDOS BLENDS</a:t>
            </a:r>
            <a:endParaRPr lang="en-IN" sz="1600" dirty="0">
              <a:solidFill>
                <a:schemeClr val="accent2">
                  <a:lumMod val="75000"/>
                </a:schemeClr>
              </a:solidFill>
              <a:latin typeface="Cambria" panose="02040503050406030204" pitchFamily="18" charset="0"/>
            </a:endParaRPr>
          </a:p>
        </p:txBody>
      </p:sp>
      <p:sp>
        <p:nvSpPr>
          <p:cNvPr id="36" name="TextBox 35"/>
          <p:cNvSpPr txBox="1"/>
          <p:nvPr/>
        </p:nvSpPr>
        <p:spPr>
          <a:xfrm>
            <a:off x="3610929" y="2694693"/>
            <a:ext cx="1985247"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HAIN PURE FOODS</a:t>
            </a:r>
            <a:endParaRPr lang="en-IN" sz="1600" dirty="0">
              <a:solidFill>
                <a:schemeClr val="accent2">
                  <a:lumMod val="75000"/>
                </a:schemeClr>
              </a:solidFill>
              <a:latin typeface="Cambria" panose="02040503050406030204" pitchFamily="18" charset="0"/>
            </a:endParaRPr>
          </a:p>
        </p:txBody>
      </p:sp>
      <p:pic>
        <p:nvPicPr>
          <p:cNvPr id="37" name="Picture 36"/>
          <p:cNvPicPr>
            <a:picLocks noChangeAspect="1" noChangeArrowheads="1"/>
          </p:cNvPicPr>
          <p:nvPr/>
        </p:nvPicPr>
        <p:blipFill>
          <a:blip r:embed="rId4" cstate="print"/>
          <a:srcRect/>
          <a:stretch>
            <a:fillRect/>
          </a:stretch>
        </p:blipFill>
        <p:spPr bwMode="auto">
          <a:xfrm>
            <a:off x="4180517" y="2966756"/>
            <a:ext cx="647700" cy="886451"/>
          </a:xfrm>
          <a:prstGeom prst="roundRect">
            <a:avLst/>
          </a:prstGeom>
          <a:noFill/>
          <a:ln w="1">
            <a:noFill/>
            <a:miter lim="800000"/>
            <a:headEnd/>
            <a:tailEnd type="none" w="med" len="med"/>
          </a:ln>
          <a:effectLst/>
        </p:spPr>
      </p:pic>
      <p:sp>
        <p:nvSpPr>
          <p:cNvPr id="38" name="TextBox 37"/>
          <p:cNvSpPr txBox="1"/>
          <p:nvPr/>
        </p:nvSpPr>
        <p:spPr>
          <a:xfrm>
            <a:off x="296584" y="3154562"/>
            <a:ext cx="3187672" cy="919401"/>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5" tooltip="Click To Open"/>
              </a:rPr>
              <a:t>Hain Featherweight Baking </a:t>
            </a:r>
            <a:r>
              <a:rPr lang="en-IN" sz="1200" b="1" dirty="0" smtClean="0">
                <a:latin typeface="Cambria" panose="02040503050406030204" pitchFamily="18" charset="0"/>
                <a:hlinkClick r:id="rId5" tooltip="Click To Open"/>
              </a:rPr>
              <a:t>Powder</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Reduce sodium whilst maintaining taste, texture and </a:t>
            </a:r>
            <a:r>
              <a:rPr lang="en-IN" sz="1200" dirty="0" smtClean="0">
                <a:latin typeface="Cambria" panose="02040503050406030204" pitchFamily="18" charset="0"/>
              </a:rPr>
              <a:t>quality</a:t>
            </a:r>
            <a:endParaRPr lang="en-US" sz="1200" b="1" dirty="0" smtClean="0">
              <a:latin typeface="Cambria" panose="02040503050406030204" pitchFamily="18" charset="0"/>
            </a:endParaRPr>
          </a:p>
        </p:txBody>
      </p:sp>
      <p:pic>
        <p:nvPicPr>
          <p:cNvPr id="40" name="Picture 39"/>
          <p:cNvPicPr>
            <a:picLocks noChangeAspect="1" noChangeArrowheads="1"/>
          </p:cNvPicPr>
          <p:nvPr/>
        </p:nvPicPr>
        <p:blipFill>
          <a:blip r:embed="rId6" cstate="print"/>
          <a:srcRect/>
          <a:stretch>
            <a:fillRect/>
          </a:stretch>
        </p:blipFill>
        <p:spPr bwMode="auto">
          <a:xfrm>
            <a:off x="7157211" y="1241182"/>
            <a:ext cx="831889" cy="896298"/>
          </a:xfrm>
          <a:prstGeom prst="roundRect">
            <a:avLst/>
          </a:prstGeom>
          <a:noFill/>
          <a:ln w="1">
            <a:noFill/>
            <a:miter lim="800000"/>
            <a:headEnd/>
            <a:tailEnd type="none" w="med" len="med"/>
          </a:ln>
          <a:effectLst/>
        </p:spPr>
      </p:pic>
      <p:sp>
        <p:nvSpPr>
          <p:cNvPr id="41" name="TextBox 40"/>
          <p:cNvSpPr txBox="1"/>
          <p:nvPr/>
        </p:nvSpPr>
        <p:spPr>
          <a:xfrm>
            <a:off x="7158545" y="826733"/>
            <a:ext cx="1985247"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ENER-G</a:t>
            </a:r>
            <a:endParaRPr lang="en-IN" sz="1600" dirty="0">
              <a:solidFill>
                <a:schemeClr val="accent2">
                  <a:lumMod val="75000"/>
                </a:schemeClr>
              </a:solidFill>
              <a:latin typeface="Cambria" panose="02040503050406030204" pitchFamily="18" charset="0"/>
            </a:endParaRPr>
          </a:p>
        </p:txBody>
      </p:sp>
      <p:sp>
        <p:nvSpPr>
          <p:cNvPr id="42" name="TextBox 41"/>
          <p:cNvSpPr txBox="1"/>
          <p:nvPr/>
        </p:nvSpPr>
        <p:spPr>
          <a:xfrm>
            <a:off x="8479776" y="1142235"/>
            <a:ext cx="3415881" cy="1328023"/>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7" tooltip="Click To Open"/>
              </a:rPr>
              <a:t>Ener-G Baking SODA </a:t>
            </a:r>
            <a:r>
              <a:rPr lang="en-IN" sz="1200" b="1" dirty="0" smtClean="0">
                <a:latin typeface="Cambria" panose="02040503050406030204" pitchFamily="18" charset="0"/>
                <a:hlinkClick r:id="rId7" tooltip="Click To Open"/>
              </a:rPr>
              <a:t>Substitute</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a:t>
            </a:r>
            <a:r>
              <a:rPr lang="en-IN" sz="1200" dirty="0" smtClean="0">
                <a:latin typeface="Cambria" panose="02040503050406030204" pitchFamily="18" charset="0"/>
              </a:rPr>
              <a:t>Good for individuals </a:t>
            </a:r>
            <a:r>
              <a:rPr lang="en-IN" sz="1200" dirty="0">
                <a:latin typeface="Cambria" panose="02040503050406030204" pitchFamily="18" charset="0"/>
              </a:rPr>
              <a:t>on Kidney Dialysis who must avoid sodium </a:t>
            </a:r>
            <a:r>
              <a:rPr lang="en-IN" sz="1200" dirty="0" smtClean="0">
                <a:latin typeface="Cambria" panose="02040503050406030204" pitchFamily="18" charset="0"/>
              </a:rPr>
              <a:t>salts.</a:t>
            </a:r>
          </a:p>
          <a:p>
            <a:r>
              <a:rPr lang="en-US" sz="1200" b="1" dirty="0" smtClean="0">
                <a:latin typeface="Cambria" panose="02040503050406030204" pitchFamily="18" charset="0"/>
              </a:rPr>
              <a:t>2. </a:t>
            </a:r>
            <a:r>
              <a:rPr lang="en-IN" sz="1200" dirty="0" smtClean="0">
                <a:latin typeface="Cambria" panose="02040503050406030204" pitchFamily="18" charset="0"/>
              </a:rPr>
              <a:t>Create </a:t>
            </a:r>
            <a:r>
              <a:rPr lang="en-IN" sz="1200" dirty="0">
                <a:latin typeface="Cambria" panose="02040503050406030204" pitchFamily="18" charset="0"/>
              </a:rPr>
              <a:t>the necessary gas for breads, cakes, muffins etc. to rise</a:t>
            </a:r>
            <a:endParaRPr lang="en-US" sz="1200" dirty="0" smtClean="0">
              <a:latin typeface="Cambria" panose="02040503050406030204" pitchFamily="18" charset="0"/>
            </a:endParaRPr>
          </a:p>
        </p:txBody>
      </p:sp>
      <p:sp>
        <p:nvSpPr>
          <p:cNvPr id="44" name="TextBox 43"/>
          <p:cNvSpPr txBox="1"/>
          <p:nvPr/>
        </p:nvSpPr>
        <p:spPr>
          <a:xfrm>
            <a:off x="8545259" y="2749832"/>
            <a:ext cx="3415881" cy="919401"/>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8" tooltip="Click To Open"/>
              </a:rPr>
              <a:t>Whole Grain Unsalted Melba </a:t>
            </a:r>
            <a:r>
              <a:rPr lang="en-IN" sz="1200" b="1" dirty="0" smtClean="0">
                <a:latin typeface="Cambria" panose="02040503050406030204" pitchFamily="18" charset="0"/>
                <a:hlinkClick r:id="rId8" tooltip="Click To Open"/>
              </a:rPr>
              <a:t>Toast</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No Sodium, No fat, no cholesterol, and great taste</a:t>
            </a:r>
            <a:endParaRPr lang="en-US" sz="1200" dirty="0" smtClean="0">
              <a:latin typeface="Cambria" panose="02040503050406030204" pitchFamily="18" charset="0"/>
            </a:endParaRPr>
          </a:p>
        </p:txBody>
      </p:sp>
      <p:pic>
        <p:nvPicPr>
          <p:cNvPr id="45" name="fancybox-img" descr="Old London ®  Salt Free Whole Grain Melba Toast"/>
          <p:cNvPicPr>
            <a:picLocks noChangeAspect="1" noChangeArrowheads="1"/>
          </p:cNvPicPr>
          <p:nvPr/>
        </p:nvPicPr>
        <p:blipFill rotWithShape="1">
          <a:blip r:embed="rId9" cstate="print"/>
          <a:srcRect l="16394" r="16650"/>
          <a:stretch/>
        </p:blipFill>
        <p:spPr bwMode="auto">
          <a:xfrm>
            <a:off x="7573155" y="2528781"/>
            <a:ext cx="803564" cy="1200150"/>
          </a:xfrm>
          <a:prstGeom prst="rect">
            <a:avLst/>
          </a:prstGeom>
          <a:noFill/>
        </p:spPr>
      </p:pic>
      <p:sp>
        <p:nvSpPr>
          <p:cNvPr id="46" name="TextBox 45"/>
          <p:cNvSpPr txBox="1"/>
          <p:nvPr/>
        </p:nvSpPr>
        <p:spPr>
          <a:xfrm>
            <a:off x="6948736" y="2356139"/>
            <a:ext cx="2147316"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OLD LONDON FOODS</a:t>
            </a:r>
            <a:endParaRPr lang="en-IN" sz="1600" dirty="0">
              <a:solidFill>
                <a:schemeClr val="accent2">
                  <a:lumMod val="75000"/>
                </a:schemeClr>
              </a:solidFill>
              <a:latin typeface="Cambria" panose="02040503050406030204" pitchFamily="18" charset="0"/>
            </a:endParaRPr>
          </a:p>
        </p:txBody>
      </p:sp>
      <p:sp>
        <p:nvSpPr>
          <p:cNvPr id="47" name="TextBox 46"/>
          <p:cNvSpPr txBox="1"/>
          <p:nvPr/>
        </p:nvSpPr>
        <p:spPr>
          <a:xfrm>
            <a:off x="410457" y="4524981"/>
            <a:ext cx="3415881" cy="1328023"/>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10" tooltip="Click To Open"/>
              </a:rPr>
              <a:t>Salt for </a:t>
            </a:r>
            <a:r>
              <a:rPr lang="en-IN" sz="1200" b="1" dirty="0" smtClean="0">
                <a:latin typeface="Cambria" panose="02040503050406030204" pitchFamily="18" charset="0"/>
                <a:hlinkClick r:id="rId10" tooltip="Click To Open"/>
              </a:rPr>
              <a:t>Life</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Sea Salt and Potassium Salt Blend has 75% less sodium vs. regular salt and replaces it with Potassium Salt, a necessary and often under-consumed nutrient</a:t>
            </a:r>
            <a:endParaRPr lang="en-US" sz="1200" dirty="0" smtClean="0">
              <a:latin typeface="Cambria" panose="02040503050406030204" pitchFamily="18" charset="0"/>
            </a:endParaRPr>
          </a:p>
        </p:txBody>
      </p:sp>
      <p:pic>
        <p:nvPicPr>
          <p:cNvPr id="50" name="Picture 49" descr="https://nuteksalt.com/assets/build/images/pages/for-your-home/salt-bottle-web-small.png"/>
          <p:cNvPicPr>
            <a:picLocks noChangeAspect="1" noChangeArrowheads="1"/>
          </p:cNvPicPr>
          <p:nvPr/>
        </p:nvPicPr>
        <p:blipFill>
          <a:blip r:embed="rId11"/>
          <a:srcRect/>
          <a:stretch>
            <a:fillRect/>
          </a:stretch>
        </p:blipFill>
        <p:spPr bwMode="auto">
          <a:xfrm>
            <a:off x="4450570" y="4336311"/>
            <a:ext cx="466725" cy="846433"/>
          </a:xfrm>
          <a:prstGeom prst="rect">
            <a:avLst/>
          </a:prstGeom>
          <a:noFill/>
        </p:spPr>
      </p:pic>
      <p:sp>
        <p:nvSpPr>
          <p:cNvPr id="51" name="TextBox 50"/>
          <p:cNvSpPr txBox="1"/>
          <p:nvPr/>
        </p:nvSpPr>
        <p:spPr>
          <a:xfrm>
            <a:off x="3824333" y="3987261"/>
            <a:ext cx="1985247"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NUTEK SALT</a:t>
            </a:r>
            <a:endParaRPr lang="en-IN" sz="1600" dirty="0">
              <a:solidFill>
                <a:schemeClr val="accent2">
                  <a:lumMod val="75000"/>
                </a:schemeClr>
              </a:solidFill>
              <a:latin typeface="Cambria" panose="02040503050406030204" pitchFamily="18" charset="0"/>
            </a:endParaRPr>
          </a:p>
        </p:txBody>
      </p:sp>
      <p:sp>
        <p:nvSpPr>
          <p:cNvPr id="52" name="TextBox 51"/>
          <p:cNvSpPr txBox="1"/>
          <p:nvPr/>
        </p:nvSpPr>
        <p:spPr>
          <a:xfrm>
            <a:off x="8614740" y="4233999"/>
            <a:ext cx="3346400" cy="1123712"/>
          </a:xfrm>
          <a:prstGeom prst="roundRect">
            <a:avLst/>
          </a:prstGeom>
          <a:noFill/>
          <a:ln>
            <a:solidFill>
              <a:schemeClr val="tx2">
                <a:lumMod val="60000"/>
                <a:lumOff val="40000"/>
              </a:schemeClr>
            </a:solidFill>
          </a:ln>
        </p:spPr>
        <p:txBody>
          <a:bodyPr wrap="square" rtlCol="0">
            <a:spAutoFit/>
          </a:bodyPr>
          <a:lstStyle/>
          <a:p>
            <a:r>
              <a:rPr lang="en-IN" sz="1200" b="1" dirty="0">
                <a:latin typeface="Cambria" panose="02040503050406030204" pitchFamily="18" charset="0"/>
                <a:hlinkClick r:id="rId12" tooltip="Click To Open"/>
              </a:rPr>
              <a:t>Rumford Baking Powder, Reduced </a:t>
            </a:r>
            <a:r>
              <a:rPr lang="en-IN" sz="1200" b="1" dirty="0" smtClean="0">
                <a:latin typeface="Cambria" panose="02040503050406030204" pitchFamily="18" charset="0"/>
                <a:hlinkClick r:id="rId12" tooltip="Click To Open"/>
              </a:rPr>
              <a:t>Sodium</a:t>
            </a:r>
            <a:endParaRPr lang="en-IN" sz="1200" b="1" dirty="0" smtClean="0">
              <a:latin typeface="Cambria" panose="02040503050406030204" pitchFamily="18" charset="0"/>
            </a:endParaRPr>
          </a:p>
          <a:p>
            <a:r>
              <a:rPr lang="en-US" sz="1200" b="1" dirty="0" smtClean="0">
                <a:latin typeface="Cambria" panose="02040503050406030204" pitchFamily="18" charset="0"/>
              </a:rPr>
              <a:t>Advantage:</a:t>
            </a:r>
          </a:p>
          <a:p>
            <a:r>
              <a:rPr lang="en-IN" sz="1200" dirty="0">
                <a:latin typeface="Cambria" panose="02040503050406030204" pitchFamily="18" charset="0"/>
              </a:rPr>
              <a:t>1. </a:t>
            </a:r>
            <a:r>
              <a:rPr lang="en-IN" sz="1200" dirty="0" smtClean="0">
                <a:latin typeface="Cambria" panose="02040503050406030204" pitchFamily="18" charset="0"/>
              </a:rPr>
              <a:t>Reduced-sodium </a:t>
            </a:r>
            <a:r>
              <a:rPr lang="en-IN" sz="1200" dirty="0">
                <a:latin typeface="Cambria" panose="02040503050406030204" pitchFamily="18" charset="0"/>
              </a:rPr>
              <a:t>baking powder that’s guaranteed to produce light and fluffy cakes, breads, pancakes and more</a:t>
            </a:r>
            <a:endParaRPr lang="en-US" sz="1200" dirty="0" smtClean="0">
              <a:latin typeface="Cambria" panose="02040503050406030204" pitchFamily="18" charset="0"/>
            </a:endParaRPr>
          </a:p>
        </p:txBody>
      </p:sp>
      <p:pic>
        <p:nvPicPr>
          <p:cNvPr id="53" name="landingImage" descr="Rumford Baking Powder, Reduced Sodium, 4 oz"/>
          <p:cNvPicPr>
            <a:picLocks noChangeAspect="1" noChangeArrowheads="1"/>
          </p:cNvPicPr>
          <p:nvPr/>
        </p:nvPicPr>
        <p:blipFill>
          <a:blip r:embed="rId13" cstate="print"/>
          <a:srcRect l="990" t="12871" b="14851"/>
          <a:stretch>
            <a:fillRect/>
          </a:stretch>
        </p:blipFill>
        <p:spPr bwMode="auto">
          <a:xfrm>
            <a:off x="7575967" y="4120671"/>
            <a:ext cx="952500" cy="695325"/>
          </a:xfrm>
          <a:prstGeom prst="rect">
            <a:avLst/>
          </a:prstGeom>
          <a:noFill/>
        </p:spPr>
      </p:pic>
      <p:sp>
        <p:nvSpPr>
          <p:cNvPr id="54" name="TextBox 53"/>
          <p:cNvSpPr txBox="1"/>
          <p:nvPr/>
        </p:nvSpPr>
        <p:spPr>
          <a:xfrm>
            <a:off x="7242405" y="3895445"/>
            <a:ext cx="2147316" cy="338554"/>
          </a:xfrm>
          <a:prstGeom prst="rect">
            <a:avLst/>
          </a:prstGeom>
          <a:noFill/>
        </p:spPr>
        <p:txBody>
          <a:bodyPr wrap="square" rtlCol="0">
            <a:spAutoFit/>
          </a:bodyPr>
          <a:lstStyle/>
          <a:p>
            <a:r>
              <a:rPr lang="en-US" sz="1600" dirty="0" smtClean="0">
                <a:solidFill>
                  <a:schemeClr val="accent2">
                    <a:lumMod val="75000"/>
                  </a:schemeClr>
                </a:solidFill>
                <a:latin typeface="Cambria" panose="02040503050406030204" pitchFamily="18" charset="0"/>
              </a:rPr>
              <a:t>CLABBER GIRL</a:t>
            </a:r>
            <a:endParaRPr lang="en-IN" sz="1600" dirty="0">
              <a:solidFill>
                <a:schemeClr val="accent2">
                  <a:lumMod val="75000"/>
                </a:schemeClr>
              </a:solidFill>
              <a:latin typeface="Cambria" panose="02040503050406030204" pitchFamily="18" charset="0"/>
            </a:endParaRPr>
          </a:p>
        </p:txBody>
      </p:sp>
      <p:sp>
        <p:nvSpPr>
          <p:cNvPr id="55" name="TextBox 54"/>
          <p:cNvSpPr txBox="1">
            <a:spLocks noChangeArrowheads="1"/>
          </p:cNvSpPr>
          <p:nvPr/>
        </p:nvSpPr>
        <p:spPr bwMode="auto">
          <a:xfrm>
            <a:off x="28252" y="-8872"/>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Reduced Salt Products</a:t>
            </a:r>
          </a:p>
        </p:txBody>
      </p:sp>
      <p:sp>
        <p:nvSpPr>
          <p:cNvPr id="4" name="Rounded Rectangle 3"/>
          <p:cNvSpPr/>
          <p:nvPr/>
        </p:nvSpPr>
        <p:spPr>
          <a:xfrm>
            <a:off x="4515159" y="495446"/>
            <a:ext cx="2834495" cy="391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Cambria" panose="02040503050406030204" pitchFamily="18" charset="0"/>
              </a:rPr>
              <a:t>Products  Range</a:t>
            </a:r>
            <a:endParaRPr lang="en-IN" sz="2200" dirty="0">
              <a:latin typeface="Cambria" panose="02040503050406030204" pitchFamily="18" charset="0"/>
            </a:endParaRPr>
          </a:p>
        </p:txBody>
      </p:sp>
    </p:spTree>
    <p:extLst>
      <p:ext uri="{BB962C8B-B14F-4D97-AF65-F5344CB8AC3E}">
        <p14:creationId xmlns:p14="http://schemas.microsoft.com/office/powerpoint/2010/main" val="1818280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Recommendations by World Health </a:t>
            </a:r>
            <a:r>
              <a:rPr lang="en-US" altLang="en-US" sz="2000" dirty="0" err="1" smtClean="0">
                <a:latin typeface="Cambria" panose="02040503050406030204" pitchFamily="18" charset="0"/>
              </a:rPr>
              <a:t>Organisation</a:t>
            </a:r>
            <a:r>
              <a:rPr lang="en-US" altLang="en-US" sz="2000" dirty="0" smtClean="0">
                <a:latin typeface="Cambria" panose="02040503050406030204" pitchFamily="18" charset="0"/>
              </a:rPr>
              <a:t>(WHO)</a:t>
            </a:r>
          </a:p>
        </p:txBody>
      </p:sp>
      <p:sp>
        <p:nvSpPr>
          <p:cNvPr id="4" name="Oval 3"/>
          <p:cNvSpPr/>
          <p:nvPr/>
        </p:nvSpPr>
        <p:spPr>
          <a:xfrm>
            <a:off x="4025225" y="1705755"/>
            <a:ext cx="4141550" cy="4141550"/>
          </a:xfrm>
          <a:prstGeom prst="ellipse">
            <a:avLst/>
          </a:prstGeom>
          <a:no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4025225" y="1705755"/>
            <a:ext cx="4141550" cy="4141550"/>
          </a:xfrm>
          <a:prstGeom prst="ellipse">
            <a:avLst/>
          </a:prstGeom>
          <a:no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337"/>
          <p:cNvSpPr>
            <a:spLocks/>
          </p:cNvSpPr>
          <p:nvPr/>
        </p:nvSpPr>
        <p:spPr bwMode="auto">
          <a:xfrm>
            <a:off x="4851229" y="2087139"/>
            <a:ext cx="1392851" cy="1129232"/>
          </a:xfrm>
          <a:custGeom>
            <a:avLst/>
            <a:gdLst>
              <a:gd name="T0" fmla="*/ 354 w 354"/>
              <a:gd name="T1" fmla="*/ 213 h 287"/>
              <a:gd name="T2" fmla="*/ 324 w 354"/>
              <a:gd name="T3" fmla="*/ 211 h 287"/>
              <a:gd name="T4" fmla="*/ 153 w 354"/>
              <a:gd name="T5" fmla="*/ 287 h 287"/>
              <a:gd name="T6" fmla="*/ 58 w 354"/>
              <a:gd name="T7" fmla="*/ 264 h 287"/>
              <a:gd name="T8" fmla="*/ 40 w 354"/>
              <a:gd name="T9" fmla="*/ 265 h 287"/>
              <a:gd name="T10" fmla="*/ 69 w 354"/>
              <a:gd name="T11" fmla="*/ 0 h 287"/>
              <a:gd name="T12" fmla="*/ 329 w 354"/>
              <a:gd name="T13" fmla="*/ 131 h 287"/>
              <a:gd name="T14" fmla="*/ 354 w 354"/>
              <a:gd name="T15" fmla="*/ 213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87">
                <a:moveTo>
                  <a:pt x="354" y="213"/>
                </a:moveTo>
                <a:cubicBezTo>
                  <a:pt x="344" y="211"/>
                  <a:pt x="334" y="211"/>
                  <a:pt x="324" y="211"/>
                </a:cubicBezTo>
                <a:cubicBezTo>
                  <a:pt x="256" y="211"/>
                  <a:pt x="195" y="240"/>
                  <a:pt x="153" y="287"/>
                </a:cubicBezTo>
                <a:cubicBezTo>
                  <a:pt x="124" y="273"/>
                  <a:pt x="92" y="264"/>
                  <a:pt x="58" y="264"/>
                </a:cubicBezTo>
                <a:cubicBezTo>
                  <a:pt x="52" y="264"/>
                  <a:pt x="46" y="264"/>
                  <a:pt x="40" y="265"/>
                </a:cubicBezTo>
                <a:cubicBezTo>
                  <a:pt x="0" y="160"/>
                  <a:pt x="57" y="28"/>
                  <a:pt x="69" y="0"/>
                </a:cubicBezTo>
                <a:cubicBezTo>
                  <a:pt x="102" y="3"/>
                  <a:pt x="267" y="23"/>
                  <a:pt x="329" y="131"/>
                </a:cubicBezTo>
                <a:cubicBezTo>
                  <a:pt x="344" y="156"/>
                  <a:pt x="352" y="184"/>
                  <a:pt x="354" y="21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pc="-30" dirty="0"/>
          </a:p>
        </p:txBody>
      </p:sp>
      <p:sp>
        <p:nvSpPr>
          <p:cNvPr id="7" name="Oval 343"/>
          <p:cNvSpPr>
            <a:spLocks noChangeArrowheads="1"/>
          </p:cNvSpPr>
          <p:nvPr/>
        </p:nvSpPr>
        <p:spPr bwMode="auto">
          <a:xfrm>
            <a:off x="4654435" y="1646464"/>
            <a:ext cx="885284" cy="885284"/>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a:t>
            </a:r>
            <a:endParaRPr lang="ru-RU" sz="2400" dirty="0">
              <a:solidFill>
                <a:schemeClr val="bg1"/>
              </a:solidFill>
            </a:endParaRPr>
          </a:p>
        </p:txBody>
      </p:sp>
      <p:sp>
        <p:nvSpPr>
          <p:cNvPr id="8" name="Freeform 338"/>
          <p:cNvSpPr>
            <a:spLocks/>
          </p:cNvSpPr>
          <p:nvPr/>
        </p:nvSpPr>
        <p:spPr bwMode="auto">
          <a:xfrm>
            <a:off x="4123327" y="3192763"/>
            <a:ext cx="1282681" cy="1251205"/>
          </a:xfrm>
          <a:custGeom>
            <a:avLst/>
            <a:gdLst>
              <a:gd name="T0" fmla="*/ 279 w 326"/>
              <a:gd name="T1" fmla="*/ 160 h 318"/>
              <a:gd name="T2" fmla="*/ 290 w 326"/>
              <a:gd name="T3" fmla="*/ 231 h 318"/>
              <a:gd name="T4" fmla="*/ 223 w 326"/>
              <a:gd name="T5" fmla="*/ 302 h 318"/>
              <a:gd name="T6" fmla="*/ 214 w 326"/>
              <a:gd name="T7" fmla="*/ 318 h 318"/>
              <a:gd name="T8" fmla="*/ 0 w 326"/>
              <a:gd name="T9" fmla="*/ 160 h 318"/>
              <a:gd name="T10" fmla="*/ 243 w 326"/>
              <a:gd name="T11" fmla="*/ 0 h 318"/>
              <a:gd name="T12" fmla="*/ 326 w 326"/>
              <a:gd name="T13" fmla="*/ 20 h 318"/>
              <a:gd name="T14" fmla="*/ 279 w 326"/>
              <a:gd name="T15" fmla="*/ 160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318">
                <a:moveTo>
                  <a:pt x="279" y="160"/>
                </a:moveTo>
                <a:cubicBezTo>
                  <a:pt x="279" y="185"/>
                  <a:pt x="282" y="209"/>
                  <a:pt x="290" y="231"/>
                </a:cubicBezTo>
                <a:cubicBezTo>
                  <a:pt x="263" y="249"/>
                  <a:pt x="240" y="273"/>
                  <a:pt x="223" y="302"/>
                </a:cubicBezTo>
                <a:cubicBezTo>
                  <a:pt x="220" y="307"/>
                  <a:pt x="217" y="312"/>
                  <a:pt x="214" y="318"/>
                </a:cubicBezTo>
                <a:cubicBezTo>
                  <a:pt x="103" y="300"/>
                  <a:pt x="17" y="185"/>
                  <a:pt x="0" y="160"/>
                </a:cubicBezTo>
                <a:cubicBezTo>
                  <a:pt x="19" y="133"/>
                  <a:pt x="118" y="0"/>
                  <a:pt x="243" y="0"/>
                </a:cubicBezTo>
                <a:cubicBezTo>
                  <a:pt x="272" y="0"/>
                  <a:pt x="300" y="8"/>
                  <a:pt x="326" y="20"/>
                </a:cubicBezTo>
                <a:cubicBezTo>
                  <a:pt x="296" y="58"/>
                  <a:pt x="279" y="107"/>
                  <a:pt x="279" y="1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pc="-30" dirty="0"/>
          </a:p>
        </p:txBody>
      </p:sp>
      <p:sp>
        <p:nvSpPr>
          <p:cNvPr id="9" name="Oval 346"/>
          <p:cNvSpPr>
            <a:spLocks noChangeArrowheads="1"/>
          </p:cNvSpPr>
          <p:nvPr/>
        </p:nvSpPr>
        <p:spPr bwMode="auto">
          <a:xfrm>
            <a:off x="3655216" y="3381797"/>
            <a:ext cx="881007" cy="881006"/>
          </a:xfrm>
          <a:prstGeom prst="ellipse">
            <a:avLst/>
          </a:prstGeom>
          <a:solidFill>
            <a:srgbClr val="FFFFF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a:t>
            </a:r>
          </a:p>
        </p:txBody>
      </p:sp>
      <p:sp>
        <p:nvSpPr>
          <p:cNvPr id="10" name="Freeform 341"/>
          <p:cNvSpPr>
            <a:spLocks/>
          </p:cNvSpPr>
          <p:nvPr/>
        </p:nvSpPr>
        <p:spPr bwMode="auto">
          <a:xfrm>
            <a:off x="6846075" y="3204566"/>
            <a:ext cx="1282681" cy="1247270"/>
          </a:xfrm>
          <a:custGeom>
            <a:avLst/>
            <a:gdLst>
              <a:gd name="T0" fmla="*/ 326 w 326"/>
              <a:gd name="T1" fmla="*/ 157 h 317"/>
              <a:gd name="T2" fmla="*/ 83 w 326"/>
              <a:gd name="T3" fmla="*/ 317 h 317"/>
              <a:gd name="T4" fmla="*/ 0 w 326"/>
              <a:gd name="T5" fmla="*/ 298 h 317"/>
              <a:gd name="T6" fmla="*/ 47 w 326"/>
              <a:gd name="T7" fmla="*/ 157 h 317"/>
              <a:gd name="T8" fmla="*/ 36 w 326"/>
              <a:gd name="T9" fmla="*/ 86 h 317"/>
              <a:gd name="T10" fmla="*/ 103 w 326"/>
              <a:gd name="T11" fmla="*/ 15 h 317"/>
              <a:gd name="T12" fmla="*/ 111 w 326"/>
              <a:gd name="T13" fmla="*/ 0 h 317"/>
              <a:gd name="T14" fmla="*/ 326 w 326"/>
              <a:gd name="T15" fmla="*/ 15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317">
                <a:moveTo>
                  <a:pt x="326" y="157"/>
                </a:moveTo>
                <a:cubicBezTo>
                  <a:pt x="307" y="184"/>
                  <a:pt x="208" y="317"/>
                  <a:pt x="83" y="317"/>
                </a:cubicBezTo>
                <a:cubicBezTo>
                  <a:pt x="54" y="317"/>
                  <a:pt x="26" y="310"/>
                  <a:pt x="0" y="298"/>
                </a:cubicBezTo>
                <a:cubicBezTo>
                  <a:pt x="30" y="259"/>
                  <a:pt x="47" y="210"/>
                  <a:pt x="47" y="157"/>
                </a:cubicBezTo>
                <a:cubicBezTo>
                  <a:pt x="47" y="133"/>
                  <a:pt x="44" y="109"/>
                  <a:pt x="36" y="86"/>
                </a:cubicBezTo>
                <a:cubicBezTo>
                  <a:pt x="63" y="68"/>
                  <a:pt x="86" y="45"/>
                  <a:pt x="103" y="15"/>
                </a:cubicBezTo>
                <a:cubicBezTo>
                  <a:pt x="106" y="10"/>
                  <a:pt x="109" y="5"/>
                  <a:pt x="111" y="0"/>
                </a:cubicBezTo>
                <a:cubicBezTo>
                  <a:pt x="223" y="17"/>
                  <a:pt x="309" y="132"/>
                  <a:pt x="326" y="15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pc="-30" dirty="0"/>
          </a:p>
        </p:txBody>
      </p:sp>
      <p:sp>
        <p:nvSpPr>
          <p:cNvPr id="11" name="Oval 349"/>
          <p:cNvSpPr>
            <a:spLocks noChangeArrowheads="1"/>
          </p:cNvSpPr>
          <p:nvPr/>
        </p:nvSpPr>
        <p:spPr bwMode="auto">
          <a:xfrm>
            <a:off x="7688253" y="3381797"/>
            <a:ext cx="881007" cy="881006"/>
          </a:xfrm>
          <a:prstGeom prst="ellipse">
            <a:avLst/>
          </a:prstGeom>
          <a:solidFill>
            <a:srgbClr val="FFFFFF"/>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a:t>
            </a:r>
            <a:endParaRPr lang="en-US" sz="2400" dirty="0">
              <a:solidFill>
                <a:schemeClr val="bg1"/>
              </a:solidFill>
            </a:endParaRPr>
          </a:p>
        </p:txBody>
      </p:sp>
      <p:sp>
        <p:nvSpPr>
          <p:cNvPr id="12" name="Freeform 342"/>
          <p:cNvSpPr>
            <a:spLocks/>
          </p:cNvSpPr>
          <p:nvPr/>
        </p:nvSpPr>
        <p:spPr bwMode="auto">
          <a:xfrm>
            <a:off x="6169322" y="2087139"/>
            <a:ext cx="1270878" cy="1388916"/>
          </a:xfrm>
          <a:custGeom>
            <a:avLst/>
            <a:gdLst>
              <a:gd name="T0" fmla="*/ 260 w 323"/>
              <a:gd name="T1" fmla="*/ 291 h 353"/>
              <a:gd name="T2" fmla="*/ 202 w 323"/>
              <a:gd name="T3" fmla="*/ 353 h 353"/>
              <a:gd name="T4" fmla="*/ 37 w 323"/>
              <a:gd name="T5" fmla="*/ 216 h 353"/>
              <a:gd name="T6" fmla="*/ 9 w 323"/>
              <a:gd name="T7" fmla="*/ 122 h 353"/>
              <a:gd name="T8" fmla="*/ 0 w 323"/>
              <a:gd name="T9" fmla="*/ 107 h 353"/>
              <a:gd name="T10" fmla="*/ 243 w 323"/>
              <a:gd name="T11" fmla="*/ 0 h 353"/>
              <a:gd name="T12" fmla="*/ 260 w 323"/>
              <a:gd name="T13" fmla="*/ 291 h 353"/>
            </a:gdLst>
            <a:ahLst/>
            <a:cxnLst>
              <a:cxn ang="0">
                <a:pos x="T0" y="T1"/>
              </a:cxn>
              <a:cxn ang="0">
                <a:pos x="T2" y="T3"/>
              </a:cxn>
              <a:cxn ang="0">
                <a:pos x="T4" y="T5"/>
              </a:cxn>
              <a:cxn ang="0">
                <a:pos x="T6" y="T7"/>
              </a:cxn>
              <a:cxn ang="0">
                <a:pos x="T8" y="T9"/>
              </a:cxn>
              <a:cxn ang="0">
                <a:pos x="T10" y="T11"/>
              </a:cxn>
              <a:cxn ang="0">
                <a:pos x="T12" y="T13"/>
              </a:cxn>
            </a:cxnLst>
            <a:rect l="0" t="0" r="r" b="b"/>
            <a:pathLst>
              <a:path w="323" h="353">
                <a:moveTo>
                  <a:pt x="260" y="291"/>
                </a:moveTo>
                <a:cubicBezTo>
                  <a:pt x="246" y="316"/>
                  <a:pt x="225" y="337"/>
                  <a:pt x="202" y="353"/>
                </a:cubicBezTo>
                <a:cubicBezTo>
                  <a:pt x="174" y="284"/>
                  <a:pt x="112" y="232"/>
                  <a:pt x="37" y="216"/>
                </a:cubicBezTo>
                <a:cubicBezTo>
                  <a:pt x="35" y="184"/>
                  <a:pt x="26" y="152"/>
                  <a:pt x="9" y="122"/>
                </a:cubicBezTo>
                <a:cubicBezTo>
                  <a:pt x="6" y="117"/>
                  <a:pt x="3" y="112"/>
                  <a:pt x="0" y="107"/>
                </a:cubicBezTo>
                <a:cubicBezTo>
                  <a:pt x="71" y="20"/>
                  <a:pt x="213" y="3"/>
                  <a:pt x="243" y="0"/>
                </a:cubicBezTo>
                <a:cubicBezTo>
                  <a:pt x="257" y="30"/>
                  <a:pt x="323" y="183"/>
                  <a:pt x="260" y="29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pc="-30" dirty="0"/>
          </a:p>
        </p:txBody>
      </p:sp>
      <p:sp>
        <p:nvSpPr>
          <p:cNvPr id="13" name="Oval 352"/>
          <p:cNvSpPr>
            <a:spLocks noChangeArrowheads="1"/>
          </p:cNvSpPr>
          <p:nvPr/>
        </p:nvSpPr>
        <p:spPr bwMode="auto">
          <a:xfrm>
            <a:off x="6684757" y="1646464"/>
            <a:ext cx="885284" cy="885284"/>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a:t>
            </a:r>
            <a:endParaRPr lang="en-US" sz="2400" dirty="0">
              <a:solidFill>
                <a:schemeClr val="bg1"/>
              </a:solidFill>
            </a:endParaRPr>
          </a:p>
        </p:txBody>
      </p:sp>
      <p:sp>
        <p:nvSpPr>
          <p:cNvPr id="14" name="Freeform 339"/>
          <p:cNvSpPr>
            <a:spLocks/>
          </p:cNvSpPr>
          <p:nvPr/>
        </p:nvSpPr>
        <p:spPr bwMode="auto">
          <a:xfrm>
            <a:off x="4811883" y="4168545"/>
            <a:ext cx="1270878" cy="1388916"/>
          </a:xfrm>
          <a:custGeom>
            <a:avLst/>
            <a:gdLst>
              <a:gd name="T0" fmla="*/ 323 w 323"/>
              <a:gd name="T1" fmla="*/ 246 h 353"/>
              <a:gd name="T2" fmla="*/ 79 w 323"/>
              <a:gd name="T3" fmla="*/ 353 h 353"/>
              <a:gd name="T4" fmla="*/ 63 w 323"/>
              <a:gd name="T5" fmla="*/ 63 h 353"/>
              <a:gd name="T6" fmla="*/ 121 w 323"/>
              <a:gd name="T7" fmla="*/ 0 h 353"/>
              <a:gd name="T8" fmla="*/ 286 w 323"/>
              <a:gd name="T9" fmla="*/ 138 h 353"/>
              <a:gd name="T10" fmla="*/ 314 w 323"/>
              <a:gd name="T11" fmla="*/ 231 h 353"/>
              <a:gd name="T12" fmla="*/ 323 w 323"/>
              <a:gd name="T13" fmla="*/ 246 h 353"/>
            </a:gdLst>
            <a:ahLst/>
            <a:cxnLst>
              <a:cxn ang="0">
                <a:pos x="T0" y="T1"/>
              </a:cxn>
              <a:cxn ang="0">
                <a:pos x="T2" y="T3"/>
              </a:cxn>
              <a:cxn ang="0">
                <a:pos x="T4" y="T5"/>
              </a:cxn>
              <a:cxn ang="0">
                <a:pos x="T6" y="T7"/>
              </a:cxn>
              <a:cxn ang="0">
                <a:pos x="T8" y="T9"/>
              </a:cxn>
              <a:cxn ang="0">
                <a:pos x="T10" y="T11"/>
              </a:cxn>
              <a:cxn ang="0">
                <a:pos x="T12" y="T13"/>
              </a:cxn>
            </a:cxnLst>
            <a:rect l="0" t="0" r="r" b="b"/>
            <a:pathLst>
              <a:path w="323" h="353">
                <a:moveTo>
                  <a:pt x="323" y="246"/>
                </a:moveTo>
                <a:cubicBezTo>
                  <a:pt x="252" y="334"/>
                  <a:pt x="110" y="350"/>
                  <a:pt x="79" y="353"/>
                </a:cubicBezTo>
                <a:cubicBezTo>
                  <a:pt x="66" y="323"/>
                  <a:pt x="0" y="171"/>
                  <a:pt x="63" y="63"/>
                </a:cubicBezTo>
                <a:cubicBezTo>
                  <a:pt x="77" y="37"/>
                  <a:pt x="98" y="17"/>
                  <a:pt x="121" y="0"/>
                </a:cubicBezTo>
                <a:cubicBezTo>
                  <a:pt x="149" y="69"/>
                  <a:pt x="211" y="122"/>
                  <a:pt x="286" y="138"/>
                </a:cubicBezTo>
                <a:cubicBezTo>
                  <a:pt x="288" y="170"/>
                  <a:pt x="297" y="202"/>
                  <a:pt x="314" y="231"/>
                </a:cubicBezTo>
                <a:cubicBezTo>
                  <a:pt x="317" y="236"/>
                  <a:pt x="320" y="241"/>
                  <a:pt x="323" y="24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pc="-30" dirty="0"/>
          </a:p>
        </p:txBody>
      </p:sp>
      <p:sp>
        <p:nvSpPr>
          <p:cNvPr id="15" name="Oval 355"/>
          <p:cNvSpPr>
            <a:spLocks noChangeArrowheads="1"/>
          </p:cNvSpPr>
          <p:nvPr/>
        </p:nvSpPr>
        <p:spPr bwMode="auto">
          <a:xfrm>
            <a:off x="4654435" y="5116958"/>
            <a:ext cx="885284" cy="881006"/>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a:t>
            </a:r>
            <a:endParaRPr lang="en-US" sz="2400" dirty="0">
              <a:solidFill>
                <a:schemeClr val="bg1"/>
              </a:solidFill>
            </a:endParaRPr>
          </a:p>
        </p:txBody>
      </p:sp>
      <p:sp>
        <p:nvSpPr>
          <p:cNvPr id="16" name="Freeform 340"/>
          <p:cNvSpPr>
            <a:spLocks/>
          </p:cNvSpPr>
          <p:nvPr/>
        </p:nvSpPr>
        <p:spPr bwMode="auto">
          <a:xfrm>
            <a:off x="6004070" y="4432164"/>
            <a:ext cx="1396785" cy="1125297"/>
          </a:xfrm>
          <a:custGeom>
            <a:avLst/>
            <a:gdLst>
              <a:gd name="T0" fmla="*/ 286 w 355"/>
              <a:gd name="T1" fmla="*/ 286 h 286"/>
              <a:gd name="T2" fmla="*/ 26 w 355"/>
              <a:gd name="T3" fmla="*/ 156 h 286"/>
              <a:gd name="T4" fmla="*/ 0 w 355"/>
              <a:gd name="T5" fmla="*/ 74 h 286"/>
              <a:gd name="T6" fmla="*/ 31 w 355"/>
              <a:gd name="T7" fmla="*/ 76 h 286"/>
              <a:gd name="T8" fmla="*/ 202 w 355"/>
              <a:gd name="T9" fmla="*/ 0 h 286"/>
              <a:gd name="T10" fmla="*/ 297 w 355"/>
              <a:gd name="T11" fmla="*/ 22 h 286"/>
              <a:gd name="T12" fmla="*/ 315 w 355"/>
              <a:gd name="T13" fmla="*/ 21 h 286"/>
              <a:gd name="T14" fmla="*/ 286 w 355"/>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86">
                <a:moveTo>
                  <a:pt x="286" y="286"/>
                </a:moveTo>
                <a:cubicBezTo>
                  <a:pt x="253" y="283"/>
                  <a:pt x="88" y="264"/>
                  <a:pt x="26" y="156"/>
                </a:cubicBezTo>
                <a:cubicBezTo>
                  <a:pt x="11" y="130"/>
                  <a:pt x="3" y="102"/>
                  <a:pt x="0" y="74"/>
                </a:cubicBezTo>
                <a:cubicBezTo>
                  <a:pt x="10" y="75"/>
                  <a:pt x="21" y="76"/>
                  <a:pt x="31" y="76"/>
                </a:cubicBezTo>
                <a:cubicBezTo>
                  <a:pt x="99" y="76"/>
                  <a:pt x="160" y="46"/>
                  <a:pt x="202" y="0"/>
                </a:cubicBezTo>
                <a:cubicBezTo>
                  <a:pt x="231" y="13"/>
                  <a:pt x="263" y="22"/>
                  <a:pt x="297" y="22"/>
                </a:cubicBezTo>
                <a:cubicBezTo>
                  <a:pt x="303" y="22"/>
                  <a:pt x="309" y="22"/>
                  <a:pt x="315" y="21"/>
                </a:cubicBezTo>
                <a:cubicBezTo>
                  <a:pt x="355" y="127"/>
                  <a:pt x="298" y="259"/>
                  <a:pt x="286" y="28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pc="-30" dirty="0"/>
          </a:p>
        </p:txBody>
      </p:sp>
      <p:sp>
        <p:nvSpPr>
          <p:cNvPr id="17" name="Freeform 358"/>
          <p:cNvSpPr>
            <a:spLocks/>
          </p:cNvSpPr>
          <p:nvPr/>
        </p:nvSpPr>
        <p:spPr bwMode="auto">
          <a:xfrm>
            <a:off x="6624883" y="5052807"/>
            <a:ext cx="1005032" cy="1009309"/>
          </a:xfrm>
          <a:custGeom>
            <a:avLst/>
            <a:gdLst>
              <a:gd name="T0" fmla="*/ 66 w 235"/>
              <a:gd name="T1" fmla="*/ 29 h 236"/>
              <a:gd name="T2" fmla="*/ 28 w 235"/>
              <a:gd name="T3" fmla="*/ 170 h 236"/>
              <a:gd name="T4" fmla="*/ 169 w 235"/>
              <a:gd name="T5" fmla="*/ 207 h 236"/>
              <a:gd name="T6" fmla="*/ 207 w 235"/>
              <a:gd name="T7" fmla="*/ 66 h 236"/>
              <a:gd name="T8" fmla="*/ 66 w 235"/>
              <a:gd name="T9" fmla="*/ 29 h 236"/>
            </a:gdLst>
            <a:ahLst/>
            <a:cxnLst>
              <a:cxn ang="0">
                <a:pos x="T0" y="T1"/>
              </a:cxn>
              <a:cxn ang="0">
                <a:pos x="T2" y="T3"/>
              </a:cxn>
              <a:cxn ang="0">
                <a:pos x="T4" y="T5"/>
              </a:cxn>
              <a:cxn ang="0">
                <a:pos x="T6" y="T7"/>
              </a:cxn>
              <a:cxn ang="0">
                <a:pos x="T8" y="T9"/>
              </a:cxn>
            </a:cxnLst>
            <a:rect l="0" t="0" r="r" b="b"/>
            <a:pathLst>
              <a:path w="235" h="236">
                <a:moveTo>
                  <a:pt x="66" y="29"/>
                </a:moveTo>
                <a:cubicBezTo>
                  <a:pt x="17" y="57"/>
                  <a:pt x="0" y="120"/>
                  <a:pt x="28" y="170"/>
                </a:cubicBezTo>
                <a:cubicBezTo>
                  <a:pt x="57" y="219"/>
                  <a:pt x="120" y="236"/>
                  <a:pt x="169" y="207"/>
                </a:cubicBezTo>
                <a:cubicBezTo>
                  <a:pt x="219" y="179"/>
                  <a:pt x="235" y="116"/>
                  <a:pt x="207" y="66"/>
                </a:cubicBezTo>
                <a:cubicBezTo>
                  <a:pt x="178" y="17"/>
                  <a:pt x="115" y="0"/>
                  <a:pt x="66" y="29"/>
                </a:cubicBezTo>
                <a:close/>
              </a:path>
            </a:pathLst>
          </a:cu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ontAwesome" pitchFamily="2" charset="0"/>
              </a:rPr>
              <a:t></a:t>
            </a:r>
            <a:endParaRPr lang="en-US" sz="2400" dirty="0">
              <a:solidFill>
                <a:schemeClr val="bg1"/>
              </a:solidFill>
            </a:endParaRPr>
          </a:p>
        </p:txBody>
      </p:sp>
      <p:sp>
        <p:nvSpPr>
          <p:cNvPr id="19" name="TextBox 18"/>
          <p:cNvSpPr txBox="1"/>
          <p:nvPr/>
        </p:nvSpPr>
        <p:spPr>
          <a:xfrm>
            <a:off x="7902334" y="3429000"/>
            <a:ext cx="762000" cy="707886"/>
          </a:xfrm>
          <a:prstGeom prst="rect">
            <a:avLst/>
          </a:prstGeom>
          <a:noFill/>
        </p:spPr>
        <p:txBody>
          <a:bodyPr wrap="square" rtlCol="0">
            <a:spAutoFit/>
          </a:bodyPr>
          <a:lstStyle/>
          <a:p>
            <a:r>
              <a:rPr lang="en-US" sz="4000" dirty="0" smtClean="0"/>
              <a:t>2</a:t>
            </a:r>
            <a:endParaRPr lang="en-US" sz="4000" dirty="0"/>
          </a:p>
        </p:txBody>
      </p:sp>
      <p:sp>
        <p:nvSpPr>
          <p:cNvPr id="20" name="TextBox 19"/>
          <p:cNvSpPr txBox="1"/>
          <p:nvPr/>
        </p:nvSpPr>
        <p:spPr>
          <a:xfrm>
            <a:off x="6887786" y="5207726"/>
            <a:ext cx="762000" cy="707886"/>
          </a:xfrm>
          <a:prstGeom prst="rect">
            <a:avLst/>
          </a:prstGeom>
          <a:noFill/>
        </p:spPr>
        <p:txBody>
          <a:bodyPr wrap="square" rtlCol="0">
            <a:spAutoFit/>
          </a:bodyPr>
          <a:lstStyle/>
          <a:p>
            <a:r>
              <a:rPr lang="en-US" sz="4000" dirty="0" smtClean="0"/>
              <a:t>3</a:t>
            </a:r>
            <a:endParaRPr lang="en-US" sz="4000" dirty="0"/>
          </a:p>
        </p:txBody>
      </p:sp>
      <p:sp>
        <p:nvSpPr>
          <p:cNvPr id="21" name="TextBox 20"/>
          <p:cNvSpPr txBox="1"/>
          <p:nvPr/>
        </p:nvSpPr>
        <p:spPr>
          <a:xfrm>
            <a:off x="4815841" y="5220789"/>
            <a:ext cx="762000" cy="707886"/>
          </a:xfrm>
          <a:prstGeom prst="rect">
            <a:avLst/>
          </a:prstGeom>
          <a:noFill/>
        </p:spPr>
        <p:txBody>
          <a:bodyPr wrap="square" rtlCol="0">
            <a:spAutoFit/>
          </a:bodyPr>
          <a:lstStyle/>
          <a:p>
            <a:r>
              <a:rPr lang="en-US" sz="4000" dirty="0" smtClean="0"/>
              <a:t>4</a:t>
            </a:r>
            <a:endParaRPr lang="en-US" sz="4000" dirty="0"/>
          </a:p>
        </p:txBody>
      </p:sp>
      <p:sp>
        <p:nvSpPr>
          <p:cNvPr id="22" name="TextBox 21"/>
          <p:cNvSpPr txBox="1"/>
          <p:nvPr/>
        </p:nvSpPr>
        <p:spPr>
          <a:xfrm>
            <a:off x="3852849" y="3468189"/>
            <a:ext cx="762000" cy="707886"/>
          </a:xfrm>
          <a:prstGeom prst="rect">
            <a:avLst/>
          </a:prstGeom>
          <a:noFill/>
        </p:spPr>
        <p:txBody>
          <a:bodyPr wrap="square" rtlCol="0">
            <a:spAutoFit/>
          </a:bodyPr>
          <a:lstStyle/>
          <a:p>
            <a:r>
              <a:rPr lang="en-US" sz="4000" dirty="0" smtClean="0"/>
              <a:t>5</a:t>
            </a:r>
            <a:endParaRPr lang="en-US" sz="4000" dirty="0"/>
          </a:p>
        </p:txBody>
      </p:sp>
      <p:sp>
        <p:nvSpPr>
          <p:cNvPr id="23" name="TextBox 22"/>
          <p:cNvSpPr txBox="1"/>
          <p:nvPr/>
        </p:nvSpPr>
        <p:spPr>
          <a:xfrm>
            <a:off x="4886994" y="1713411"/>
            <a:ext cx="762000" cy="707886"/>
          </a:xfrm>
          <a:prstGeom prst="rect">
            <a:avLst/>
          </a:prstGeom>
          <a:noFill/>
        </p:spPr>
        <p:txBody>
          <a:bodyPr wrap="square" rtlCol="0">
            <a:spAutoFit/>
          </a:bodyPr>
          <a:lstStyle/>
          <a:p>
            <a:r>
              <a:rPr lang="en-US" sz="4000" dirty="0" smtClean="0"/>
              <a:t>6</a:t>
            </a:r>
            <a:endParaRPr lang="en-US" sz="4000" dirty="0"/>
          </a:p>
        </p:txBody>
      </p:sp>
      <p:sp>
        <p:nvSpPr>
          <p:cNvPr id="24" name="TextBox 23"/>
          <p:cNvSpPr txBox="1"/>
          <p:nvPr/>
        </p:nvSpPr>
        <p:spPr>
          <a:xfrm>
            <a:off x="6831874" y="1726474"/>
            <a:ext cx="762000" cy="707886"/>
          </a:xfrm>
          <a:prstGeom prst="rect">
            <a:avLst/>
          </a:prstGeom>
          <a:noFill/>
        </p:spPr>
        <p:txBody>
          <a:bodyPr wrap="square" rtlCol="0">
            <a:spAutoFit/>
          </a:bodyPr>
          <a:lstStyle/>
          <a:p>
            <a:r>
              <a:rPr lang="en-US" sz="4000" dirty="0" smtClean="0"/>
              <a:t>1</a:t>
            </a:r>
            <a:endParaRPr lang="en-US" sz="4000" dirty="0"/>
          </a:p>
        </p:txBody>
      </p:sp>
      <p:sp>
        <p:nvSpPr>
          <p:cNvPr id="27" name="TextBox 26"/>
          <p:cNvSpPr txBox="1"/>
          <p:nvPr/>
        </p:nvSpPr>
        <p:spPr>
          <a:xfrm>
            <a:off x="7400855" y="1234195"/>
            <a:ext cx="4118736" cy="523220"/>
          </a:xfrm>
          <a:prstGeom prst="rect">
            <a:avLst/>
          </a:prstGeom>
          <a:noFill/>
        </p:spPr>
        <p:txBody>
          <a:bodyPr wrap="square" rtlCol="0">
            <a:spAutoFit/>
          </a:bodyPr>
          <a:lstStyle/>
          <a:p>
            <a:pPr algn="ctr"/>
            <a:r>
              <a:rPr lang="en-IN" sz="1400" dirty="0">
                <a:latin typeface="Cambria" panose="02040503050406030204" pitchFamily="18" charset="0"/>
              </a:rPr>
              <a:t>For adults: WHO recommends that adults consume less than 5 g (just under a teaspoon) of salt per day</a:t>
            </a:r>
          </a:p>
        </p:txBody>
      </p:sp>
      <p:sp>
        <p:nvSpPr>
          <p:cNvPr id="28" name="TextBox 27"/>
          <p:cNvSpPr txBox="1"/>
          <p:nvPr/>
        </p:nvSpPr>
        <p:spPr>
          <a:xfrm>
            <a:off x="8463346" y="2873453"/>
            <a:ext cx="3141423" cy="1384995"/>
          </a:xfrm>
          <a:prstGeom prst="rect">
            <a:avLst/>
          </a:prstGeom>
          <a:noFill/>
        </p:spPr>
        <p:txBody>
          <a:bodyPr wrap="square" rtlCol="0">
            <a:spAutoFit/>
          </a:bodyPr>
          <a:lstStyle/>
          <a:p>
            <a:pPr algn="ctr"/>
            <a:r>
              <a:rPr lang="en-IN" sz="1400" dirty="0">
                <a:latin typeface="Cambria" panose="02040503050406030204" pitchFamily="18" charset="0"/>
              </a:rPr>
              <a:t>All salt that is consumed should be iodized or “fortified” with iodine, which is essential for healthy brain development in the </a:t>
            </a:r>
            <a:r>
              <a:rPr lang="en-IN" sz="1400" dirty="0" err="1">
                <a:latin typeface="Cambria" panose="02040503050406030204" pitchFamily="18" charset="0"/>
              </a:rPr>
              <a:t>fetus</a:t>
            </a:r>
            <a:r>
              <a:rPr lang="en-IN" sz="1400" dirty="0">
                <a:latin typeface="Cambria" panose="02040503050406030204" pitchFamily="18" charset="0"/>
              </a:rPr>
              <a:t> and young child and optimizing people’s mental function in general.</a:t>
            </a:r>
          </a:p>
        </p:txBody>
      </p:sp>
      <p:sp>
        <p:nvSpPr>
          <p:cNvPr id="30" name="TextBox 29"/>
          <p:cNvSpPr txBox="1"/>
          <p:nvPr/>
        </p:nvSpPr>
        <p:spPr>
          <a:xfrm>
            <a:off x="7663404" y="5173574"/>
            <a:ext cx="4528596" cy="954107"/>
          </a:xfrm>
          <a:prstGeom prst="rect">
            <a:avLst/>
          </a:prstGeom>
          <a:noFill/>
        </p:spPr>
        <p:txBody>
          <a:bodyPr wrap="square" rtlCol="0">
            <a:spAutoFit/>
          </a:bodyPr>
          <a:lstStyle/>
          <a:p>
            <a:pPr algn="ctr"/>
            <a:r>
              <a:rPr lang="en-IN" sz="1400" dirty="0">
                <a:latin typeface="Cambria" panose="02040503050406030204" pitchFamily="18" charset="0"/>
              </a:rPr>
              <a:t>For children: WHO recommends that the recommended maximum intake of salt for adults be adjusted downward for children aged two to 15 years based on their energy requirements relative to those of adults</a:t>
            </a:r>
          </a:p>
        </p:txBody>
      </p:sp>
      <p:sp>
        <p:nvSpPr>
          <p:cNvPr id="31" name="TextBox 30"/>
          <p:cNvSpPr txBox="1"/>
          <p:nvPr/>
        </p:nvSpPr>
        <p:spPr>
          <a:xfrm>
            <a:off x="709817" y="1346865"/>
            <a:ext cx="4118736" cy="523220"/>
          </a:xfrm>
          <a:prstGeom prst="rect">
            <a:avLst/>
          </a:prstGeom>
          <a:noFill/>
        </p:spPr>
        <p:txBody>
          <a:bodyPr wrap="square" rtlCol="0">
            <a:spAutoFit/>
          </a:bodyPr>
          <a:lstStyle/>
          <a:p>
            <a:pPr algn="ctr"/>
            <a:r>
              <a:rPr lang="en-IN" sz="1400" dirty="0">
                <a:latin typeface="Cambria" panose="02040503050406030204" pitchFamily="18" charset="0"/>
              </a:rPr>
              <a:t>WHO recommends a reduced intake of free sugars throughout the </a:t>
            </a:r>
            <a:r>
              <a:rPr lang="en-IN" sz="1400" dirty="0" err="1">
                <a:latin typeface="Cambria" panose="02040503050406030204" pitchFamily="18" charset="0"/>
              </a:rPr>
              <a:t>lifecourse</a:t>
            </a:r>
            <a:endParaRPr lang="en-IN" sz="1400" dirty="0">
              <a:latin typeface="Cambria" panose="02040503050406030204" pitchFamily="18" charset="0"/>
            </a:endParaRPr>
          </a:p>
        </p:txBody>
      </p:sp>
      <p:sp>
        <p:nvSpPr>
          <p:cNvPr id="33" name="TextBox 32"/>
          <p:cNvSpPr txBox="1"/>
          <p:nvPr/>
        </p:nvSpPr>
        <p:spPr>
          <a:xfrm>
            <a:off x="534368" y="4833164"/>
            <a:ext cx="3703606" cy="954107"/>
          </a:xfrm>
          <a:prstGeom prst="rect">
            <a:avLst/>
          </a:prstGeom>
          <a:noFill/>
        </p:spPr>
        <p:txBody>
          <a:bodyPr wrap="square" rtlCol="0">
            <a:spAutoFit/>
          </a:bodyPr>
          <a:lstStyle/>
          <a:p>
            <a:pPr algn="ctr"/>
            <a:r>
              <a:rPr lang="en-IN" sz="1400" dirty="0">
                <a:latin typeface="Cambria" panose="02040503050406030204" pitchFamily="18" charset="0"/>
              </a:rPr>
              <a:t>WHO suggests a further reduction of the intake of free sugars to below 5% of total energy </a:t>
            </a:r>
            <a:r>
              <a:rPr lang="en-IN" sz="1400" dirty="0" smtClean="0">
                <a:latin typeface="Cambria" panose="02040503050406030204" pitchFamily="18" charset="0"/>
              </a:rPr>
              <a:t>intake that </a:t>
            </a:r>
            <a:r>
              <a:rPr lang="en-IN" sz="1400" dirty="0">
                <a:latin typeface="Cambria" panose="02040503050406030204" pitchFamily="18" charset="0"/>
              </a:rPr>
              <a:t>works out to about 6 teaspoons -- or 25 grams -- of sugar per day.</a:t>
            </a:r>
          </a:p>
        </p:txBody>
      </p:sp>
      <p:sp>
        <p:nvSpPr>
          <p:cNvPr id="34" name="TextBox 33"/>
          <p:cNvSpPr txBox="1"/>
          <p:nvPr/>
        </p:nvSpPr>
        <p:spPr>
          <a:xfrm>
            <a:off x="144061" y="2727285"/>
            <a:ext cx="3703606" cy="738664"/>
          </a:xfrm>
          <a:prstGeom prst="rect">
            <a:avLst/>
          </a:prstGeom>
          <a:noFill/>
        </p:spPr>
        <p:txBody>
          <a:bodyPr wrap="square" rtlCol="0">
            <a:spAutoFit/>
          </a:bodyPr>
          <a:lstStyle/>
          <a:p>
            <a:pPr algn="ctr"/>
            <a:r>
              <a:rPr lang="en-IN" sz="1400" dirty="0">
                <a:latin typeface="Cambria" panose="02040503050406030204" pitchFamily="18" charset="0"/>
              </a:rPr>
              <a:t>In both adults and children, WHO recommends reducing the intake of free sugars to less than 10% of total energy intake.</a:t>
            </a:r>
          </a:p>
        </p:txBody>
      </p:sp>
      <p:pic>
        <p:nvPicPr>
          <p:cNvPr id="35" name="Picture 34"/>
          <p:cNvPicPr>
            <a:picLocks noChangeAspect="1"/>
          </p:cNvPicPr>
          <p:nvPr/>
        </p:nvPicPr>
        <p:blipFill>
          <a:blip r:embed="rId2"/>
          <a:stretch>
            <a:fillRect/>
          </a:stretch>
        </p:blipFill>
        <p:spPr>
          <a:xfrm>
            <a:off x="5542017" y="3317179"/>
            <a:ext cx="1082866" cy="1114985"/>
          </a:xfrm>
          <a:prstGeom prst="rect">
            <a:avLst/>
          </a:prstGeom>
        </p:spPr>
      </p:pic>
      <p:sp>
        <p:nvSpPr>
          <p:cNvPr id="36" name="TextBox 35"/>
          <p:cNvSpPr txBox="1"/>
          <p:nvPr/>
        </p:nvSpPr>
        <p:spPr>
          <a:xfrm>
            <a:off x="1995864" y="639289"/>
            <a:ext cx="1297202" cy="374571"/>
          </a:xfrm>
          <a:prstGeom prst="roundRect">
            <a:avLst/>
          </a:prstGeom>
          <a:solidFill>
            <a:schemeClr val="accent1">
              <a:lumMod val="60000"/>
              <a:lumOff val="40000"/>
            </a:schemeClr>
          </a:solidFill>
        </p:spPr>
        <p:txBody>
          <a:bodyPr wrap="square" rtlCol="0">
            <a:spAutoFit/>
          </a:bodyPr>
          <a:lstStyle/>
          <a:p>
            <a:pPr algn="ctr"/>
            <a:r>
              <a:rPr lang="en-US" sz="1600" dirty="0" smtClean="0">
                <a:latin typeface="Cambria" panose="02040503050406030204" pitchFamily="18" charset="0"/>
              </a:rPr>
              <a:t>SUGAR</a:t>
            </a:r>
            <a:endParaRPr lang="en-IN" sz="1600" dirty="0">
              <a:latin typeface="Cambria" panose="02040503050406030204" pitchFamily="18" charset="0"/>
            </a:endParaRPr>
          </a:p>
        </p:txBody>
      </p:sp>
      <p:sp>
        <p:nvSpPr>
          <p:cNvPr id="37" name="TextBox 36"/>
          <p:cNvSpPr txBox="1"/>
          <p:nvPr/>
        </p:nvSpPr>
        <p:spPr>
          <a:xfrm>
            <a:off x="8811622" y="629341"/>
            <a:ext cx="1297202" cy="374571"/>
          </a:xfrm>
          <a:prstGeom prst="roundRect">
            <a:avLst/>
          </a:prstGeom>
          <a:solidFill>
            <a:schemeClr val="accent1">
              <a:lumMod val="60000"/>
              <a:lumOff val="40000"/>
            </a:schemeClr>
          </a:solidFill>
        </p:spPr>
        <p:txBody>
          <a:bodyPr wrap="square" rtlCol="0">
            <a:spAutoFit/>
          </a:bodyPr>
          <a:lstStyle/>
          <a:p>
            <a:pPr algn="ctr"/>
            <a:r>
              <a:rPr lang="en-US" sz="1600" dirty="0" smtClean="0"/>
              <a:t>SALT</a:t>
            </a:r>
            <a:endParaRPr lang="en-IN" sz="1600" dirty="0"/>
          </a:p>
        </p:txBody>
      </p:sp>
    </p:spTree>
    <p:extLst>
      <p:ext uri="{BB962C8B-B14F-4D97-AF65-F5344CB8AC3E}">
        <p14:creationId xmlns:p14="http://schemas.microsoft.com/office/powerpoint/2010/main" val="2043408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p:nvPr>
            <p:extLst/>
          </p:nvPr>
        </p:nvGraphicFramePr>
        <p:xfrm>
          <a:off x="1541418" y="614649"/>
          <a:ext cx="9109166" cy="5302826"/>
        </p:xfrm>
        <a:graphic>
          <a:graphicData uri="http://schemas.openxmlformats.org/drawingml/2006/chart">
            <c:chart xmlns:c="http://schemas.openxmlformats.org/drawingml/2006/chart" xmlns:r="http://schemas.openxmlformats.org/officeDocument/2006/relationships" r:id="rId2"/>
          </a:graphicData>
        </a:graphic>
      </p:graphicFrame>
      <p:grpSp>
        <p:nvGrpSpPr>
          <p:cNvPr id="27" name="Group 26"/>
          <p:cNvGrpSpPr/>
          <p:nvPr/>
        </p:nvGrpSpPr>
        <p:grpSpPr>
          <a:xfrm>
            <a:off x="2989838" y="653720"/>
            <a:ext cx="6212326" cy="5211774"/>
            <a:chOff x="3648076" y="1385889"/>
            <a:chExt cx="4895849" cy="4086223"/>
          </a:xfrm>
        </p:grpSpPr>
        <p:sp>
          <p:nvSpPr>
            <p:cNvPr id="28" name="Freeform 27"/>
            <p:cNvSpPr/>
            <p:nvPr/>
          </p:nvSpPr>
          <p:spPr>
            <a:xfrm>
              <a:off x="3648076" y="1385889"/>
              <a:ext cx="4895849" cy="4086223"/>
            </a:xfrm>
            <a:custGeom>
              <a:avLst/>
              <a:gdLst>
                <a:gd name="connsiteX0" fmla="*/ 1128329 w 4895849"/>
                <a:gd name="connsiteY0" fmla="*/ 0 h 4086223"/>
                <a:gd name="connsiteX1" fmla="*/ 3767520 w 4895849"/>
                <a:gd name="connsiteY1" fmla="*/ 0 h 4086223"/>
                <a:gd name="connsiteX2" fmla="*/ 4895849 w 4895849"/>
                <a:gd name="connsiteY2" fmla="*/ 2043112 h 4086223"/>
                <a:gd name="connsiteX3" fmla="*/ 3767520 w 4895849"/>
                <a:gd name="connsiteY3" fmla="*/ 4086223 h 4086223"/>
                <a:gd name="connsiteX4" fmla="*/ 1128329 w 4895849"/>
                <a:gd name="connsiteY4" fmla="*/ 4086223 h 4086223"/>
                <a:gd name="connsiteX5" fmla="*/ 0 w 4895849"/>
                <a:gd name="connsiteY5" fmla="*/ 2043112 h 4086223"/>
                <a:gd name="connsiteX6" fmla="*/ 1128329 w 4895849"/>
                <a:gd name="connsiteY6" fmla="*/ 0 h 4086223"/>
                <a:gd name="connsiteX7" fmla="*/ 1396972 w 4895849"/>
                <a:gd name="connsiteY7" fmla="*/ 415935 h 4086223"/>
                <a:gd name="connsiteX8" fmla="*/ 498347 w 4895849"/>
                <a:gd name="connsiteY8" fmla="*/ 2043112 h 4086223"/>
                <a:gd name="connsiteX9" fmla="*/ 1396972 w 4895849"/>
                <a:gd name="connsiteY9" fmla="*/ 3670288 h 4086223"/>
                <a:gd name="connsiteX10" fmla="*/ 3498878 w 4895849"/>
                <a:gd name="connsiteY10" fmla="*/ 3670288 h 4086223"/>
                <a:gd name="connsiteX11" fmla="*/ 4397503 w 4895849"/>
                <a:gd name="connsiteY11" fmla="*/ 2043112 h 4086223"/>
                <a:gd name="connsiteX12" fmla="*/ 3498878 w 4895849"/>
                <a:gd name="connsiteY12" fmla="*/ 415935 h 4086223"/>
                <a:gd name="connsiteX13" fmla="*/ 1396972 w 4895849"/>
                <a:gd name="connsiteY13" fmla="*/ 415935 h 40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5849" h="4086223">
                  <a:moveTo>
                    <a:pt x="1128329" y="0"/>
                  </a:moveTo>
                  <a:lnTo>
                    <a:pt x="3767520" y="0"/>
                  </a:lnTo>
                  <a:lnTo>
                    <a:pt x="4895849" y="2043112"/>
                  </a:lnTo>
                  <a:lnTo>
                    <a:pt x="3767520" y="4086223"/>
                  </a:lnTo>
                  <a:lnTo>
                    <a:pt x="1128329" y="4086223"/>
                  </a:lnTo>
                  <a:lnTo>
                    <a:pt x="0" y="2043112"/>
                  </a:lnTo>
                  <a:lnTo>
                    <a:pt x="1128329" y="0"/>
                  </a:lnTo>
                  <a:close/>
                  <a:moveTo>
                    <a:pt x="1396972" y="415935"/>
                  </a:moveTo>
                  <a:lnTo>
                    <a:pt x="498347" y="2043112"/>
                  </a:lnTo>
                  <a:lnTo>
                    <a:pt x="1396972" y="3670288"/>
                  </a:lnTo>
                  <a:lnTo>
                    <a:pt x="3498878" y="3670288"/>
                  </a:lnTo>
                  <a:lnTo>
                    <a:pt x="4397503" y="2043112"/>
                  </a:lnTo>
                  <a:lnTo>
                    <a:pt x="3498878" y="415935"/>
                  </a:lnTo>
                  <a:lnTo>
                    <a:pt x="1396972" y="41593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p:cNvSpPr/>
            <p:nvPr/>
          </p:nvSpPr>
          <p:spPr>
            <a:xfrm>
              <a:off x="4679333" y="2246608"/>
              <a:ext cx="2833334" cy="2364785"/>
            </a:xfrm>
            <a:custGeom>
              <a:avLst/>
              <a:gdLst>
                <a:gd name="connsiteX0" fmla="*/ 1128329 w 4895849"/>
                <a:gd name="connsiteY0" fmla="*/ 0 h 4086223"/>
                <a:gd name="connsiteX1" fmla="*/ 3767520 w 4895849"/>
                <a:gd name="connsiteY1" fmla="*/ 0 h 4086223"/>
                <a:gd name="connsiteX2" fmla="*/ 4895849 w 4895849"/>
                <a:gd name="connsiteY2" fmla="*/ 2043112 h 4086223"/>
                <a:gd name="connsiteX3" fmla="*/ 3767520 w 4895849"/>
                <a:gd name="connsiteY3" fmla="*/ 4086223 h 4086223"/>
                <a:gd name="connsiteX4" fmla="*/ 1128329 w 4895849"/>
                <a:gd name="connsiteY4" fmla="*/ 4086223 h 4086223"/>
                <a:gd name="connsiteX5" fmla="*/ 0 w 4895849"/>
                <a:gd name="connsiteY5" fmla="*/ 2043112 h 4086223"/>
                <a:gd name="connsiteX6" fmla="*/ 1128329 w 4895849"/>
                <a:gd name="connsiteY6" fmla="*/ 0 h 4086223"/>
                <a:gd name="connsiteX7" fmla="*/ 1396972 w 4895849"/>
                <a:gd name="connsiteY7" fmla="*/ 415935 h 4086223"/>
                <a:gd name="connsiteX8" fmla="*/ 498347 w 4895849"/>
                <a:gd name="connsiteY8" fmla="*/ 2043112 h 4086223"/>
                <a:gd name="connsiteX9" fmla="*/ 1396972 w 4895849"/>
                <a:gd name="connsiteY9" fmla="*/ 3670288 h 4086223"/>
                <a:gd name="connsiteX10" fmla="*/ 3498878 w 4895849"/>
                <a:gd name="connsiteY10" fmla="*/ 3670288 h 4086223"/>
                <a:gd name="connsiteX11" fmla="*/ 4397503 w 4895849"/>
                <a:gd name="connsiteY11" fmla="*/ 2043112 h 4086223"/>
                <a:gd name="connsiteX12" fmla="*/ 3498878 w 4895849"/>
                <a:gd name="connsiteY12" fmla="*/ 415935 h 4086223"/>
                <a:gd name="connsiteX13" fmla="*/ 1396972 w 4895849"/>
                <a:gd name="connsiteY13" fmla="*/ 415935 h 40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5849" h="4086223">
                  <a:moveTo>
                    <a:pt x="1128329" y="0"/>
                  </a:moveTo>
                  <a:lnTo>
                    <a:pt x="3767520" y="0"/>
                  </a:lnTo>
                  <a:lnTo>
                    <a:pt x="4895849" y="2043112"/>
                  </a:lnTo>
                  <a:lnTo>
                    <a:pt x="3767520" y="4086223"/>
                  </a:lnTo>
                  <a:lnTo>
                    <a:pt x="1128329" y="4086223"/>
                  </a:lnTo>
                  <a:lnTo>
                    <a:pt x="0" y="2043112"/>
                  </a:lnTo>
                  <a:lnTo>
                    <a:pt x="1128329" y="0"/>
                  </a:lnTo>
                  <a:close/>
                  <a:moveTo>
                    <a:pt x="1396972" y="415935"/>
                  </a:moveTo>
                  <a:lnTo>
                    <a:pt x="498347" y="2043112"/>
                  </a:lnTo>
                  <a:lnTo>
                    <a:pt x="1396972" y="3670288"/>
                  </a:lnTo>
                  <a:lnTo>
                    <a:pt x="3498878" y="3670288"/>
                  </a:lnTo>
                  <a:lnTo>
                    <a:pt x="4397503" y="2043112"/>
                  </a:lnTo>
                  <a:lnTo>
                    <a:pt x="3498878" y="415935"/>
                  </a:lnTo>
                  <a:lnTo>
                    <a:pt x="1396972" y="415935"/>
                  </a:lnTo>
                  <a:close/>
                </a:path>
              </a:pathLst>
            </a:cu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p:cNvSpPr/>
            <p:nvPr/>
          </p:nvSpPr>
          <p:spPr>
            <a:xfrm>
              <a:off x="4967737" y="2487319"/>
              <a:ext cx="2256526" cy="1883364"/>
            </a:xfrm>
            <a:custGeom>
              <a:avLst/>
              <a:gdLst>
                <a:gd name="connsiteX0" fmla="*/ 520054 w 2256526"/>
                <a:gd name="connsiteY0" fmla="*/ 0 h 1883364"/>
                <a:gd name="connsiteX1" fmla="*/ 1736473 w 2256526"/>
                <a:gd name="connsiteY1" fmla="*/ 0 h 1883364"/>
                <a:gd name="connsiteX2" fmla="*/ 2256526 w 2256526"/>
                <a:gd name="connsiteY2" fmla="*/ 941682 h 1883364"/>
                <a:gd name="connsiteX3" fmla="*/ 1736473 w 2256526"/>
                <a:gd name="connsiteY3" fmla="*/ 1883364 h 1883364"/>
                <a:gd name="connsiteX4" fmla="*/ 520054 w 2256526"/>
                <a:gd name="connsiteY4" fmla="*/ 1883364 h 1883364"/>
                <a:gd name="connsiteX5" fmla="*/ 0 w 2256526"/>
                <a:gd name="connsiteY5" fmla="*/ 941682 h 1883364"/>
                <a:gd name="connsiteX6" fmla="*/ 520054 w 2256526"/>
                <a:gd name="connsiteY6" fmla="*/ 0 h 188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526" h="1883364">
                  <a:moveTo>
                    <a:pt x="520054" y="0"/>
                  </a:moveTo>
                  <a:lnTo>
                    <a:pt x="1736473" y="0"/>
                  </a:lnTo>
                  <a:lnTo>
                    <a:pt x="2256526" y="941682"/>
                  </a:lnTo>
                  <a:lnTo>
                    <a:pt x="1736473" y="1883364"/>
                  </a:lnTo>
                  <a:lnTo>
                    <a:pt x="520054" y="1883364"/>
                  </a:lnTo>
                  <a:lnTo>
                    <a:pt x="0" y="941682"/>
                  </a:lnTo>
                  <a:lnTo>
                    <a:pt x="520054" y="0"/>
                  </a:ln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5172891" y="2952206"/>
            <a:ext cx="2024743" cy="461665"/>
          </a:xfrm>
          <a:prstGeom prst="rect">
            <a:avLst/>
          </a:prstGeom>
          <a:noFill/>
        </p:spPr>
        <p:txBody>
          <a:bodyPr wrap="square" rtlCol="0">
            <a:spAutoFit/>
          </a:bodyPr>
          <a:lstStyle/>
          <a:p>
            <a:pPr algn="ctr"/>
            <a:r>
              <a:rPr lang="en-US" sz="2400" b="1" dirty="0">
                <a:solidFill>
                  <a:schemeClr val="accent2"/>
                </a:solidFill>
                <a:latin typeface="Verdana" pitchFamily="34" charset="0"/>
                <a:ea typeface="Verdana" pitchFamily="34" charset="0"/>
                <a:cs typeface="Verdana" pitchFamily="34" charset="0"/>
              </a:rPr>
              <a:t>Appendix</a:t>
            </a:r>
          </a:p>
        </p:txBody>
      </p:sp>
    </p:spTree>
    <p:extLst>
      <p:ext uri="{BB962C8B-B14F-4D97-AF65-F5344CB8AC3E}">
        <p14:creationId xmlns:p14="http://schemas.microsoft.com/office/powerpoint/2010/main" val="2092848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p:nvPr>
            <p:extLst>
              <p:ext uri="{D42A27DB-BD31-4B8C-83A1-F6EECF244321}">
                <p14:modId xmlns:p14="http://schemas.microsoft.com/office/powerpoint/2010/main" val="2325119779"/>
              </p:ext>
            </p:extLst>
          </p:nvPr>
        </p:nvGraphicFramePr>
        <p:xfrm>
          <a:off x="0" y="3744512"/>
          <a:ext cx="12192000" cy="2382982"/>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8367209" y="6445049"/>
            <a:ext cx="1120921" cy="307777"/>
          </a:xfrm>
          <a:prstGeom prst="rect">
            <a:avLst/>
          </a:prstGeom>
          <a:solidFill>
            <a:schemeClr val="bg1"/>
          </a:solidFill>
          <a:ln>
            <a:solidFill>
              <a:schemeClr val="bg1"/>
            </a:solidFill>
          </a:ln>
        </p:spPr>
        <p:txBody>
          <a:bodyPr wrap="square" rtlCol="0">
            <a:spAutoFit/>
          </a:bodyPr>
          <a:lstStyle/>
          <a:p>
            <a:r>
              <a:rPr lang="en-US" sz="1400" i="1" dirty="0">
                <a:solidFill>
                  <a:schemeClr val="bg1"/>
                </a:solidFill>
                <a:hlinkClick r:id="rId3" action="ppaction://hlinksldjump" tooltip="Click to Open"/>
              </a:rPr>
              <a:t>Back to Slide</a:t>
            </a:r>
            <a:endParaRPr lang="en-IN" sz="1400" i="1" dirty="0">
              <a:solidFill>
                <a:schemeClr val="bg1"/>
              </a:solidFill>
            </a:endParaRPr>
          </a:p>
        </p:txBody>
      </p:sp>
      <p:sp>
        <p:nvSpPr>
          <p:cNvPr id="25" name="TextBox 24"/>
          <p:cNvSpPr txBox="1"/>
          <p:nvPr/>
        </p:nvSpPr>
        <p:spPr>
          <a:xfrm>
            <a:off x="110314" y="6043212"/>
            <a:ext cx="8256895" cy="553998"/>
          </a:xfrm>
          <a:prstGeom prst="rect">
            <a:avLst/>
          </a:prstGeom>
          <a:noFill/>
        </p:spPr>
        <p:txBody>
          <a:bodyPr wrap="square" rtlCol="0">
            <a:spAutoFit/>
          </a:bodyPr>
          <a:lstStyle/>
          <a:p>
            <a:r>
              <a:rPr lang="en-US" sz="1000" dirty="0">
                <a:latin typeface="Arial" pitchFamily="34" charset="0"/>
                <a:cs typeface="Arial" pitchFamily="34" charset="0"/>
              </a:rPr>
              <a:t># Please note that graph was generated using one representative member per patent family</a:t>
            </a:r>
            <a:r>
              <a:rPr lang="en-US" sz="1000" dirty="0" smtClean="0">
                <a:latin typeface="Arial" pitchFamily="34" charset="0"/>
                <a:cs typeface="Arial" pitchFamily="34" charset="0"/>
              </a:rPr>
              <a:t>. </a:t>
            </a:r>
          </a:p>
          <a:p>
            <a:r>
              <a:rPr lang="en-US" sz="1000" dirty="0" smtClean="0">
                <a:latin typeface="Arial" pitchFamily="34" charset="0"/>
                <a:cs typeface="Arial" pitchFamily="34" charset="0"/>
              </a:rPr>
              <a:t># Detailed Definitions of the class is provided in </a:t>
            </a:r>
            <a:r>
              <a:rPr lang="en-US" sz="1000" dirty="0" smtClean="0">
                <a:latin typeface="Arial" pitchFamily="34" charset="0"/>
                <a:cs typeface="Arial" pitchFamily="34" charset="0"/>
                <a:hlinkClick r:id="rId4" action="ppaction://hlinksldjump"/>
              </a:rPr>
              <a:t>Appendix-1</a:t>
            </a:r>
            <a:endParaRPr lang="en-US" sz="1000" dirty="0">
              <a:latin typeface="Arial" pitchFamily="34" charset="0"/>
              <a:cs typeface="Arial" pitchFamily="34" charset="0"/>
            </a:endParaRPr>
          </a:p>
          <a:p>
            <a:endParaRPr lang="en-US" sz="1000" dirty="0">
              <a:latin typeface="Arial" pitchFamily="34" charset="0"/>
              <a:cs typeface="Arial" pitchFamily="34" charset="0"/>
            </a:endParaRPr>
          </a:p>
        </p:txBody>
      </p:sp>
      <p:sp>
        <p:nvSpPr>
          <p:cNvPr id="34" name="Text Box 6"/>
          <p:cNvSpPr txBox="1">
            <a:spLocks noChangeArrowheads="1"/>
          </p:cNvSpPr>
          <p:nvPr/>
        </p:nvSpPr>
        <p:spPr bwMode="auto">
          <a:xfrm>
            <a:off x="0" y="83130"/>
            <a:ext cx="8901113" cy="338554"/>
          </a:xfrm>
          <a:prstGeom prst="rect">
            <a:avLst/>
          </a:prstGeom>
          <a:noFill/>
          <a:ln w="9525">
            <a:noFill/>
            <a:miter lim="800000"/>
            <a:headEnd/>
            <a:tailEnd/>
          </a:ln>
        </p:spPr>
        <p:txBody>
          <a:bodyPr anchor="b">
            <a:spAutoFit/>
          </a:bodyPr>
          <a:lstStyle/>
          <a:p>
            <a:r>
              <a:rPr lang="en-US" sz="1600" i="1" dirty="0">
                <a:latin typeface="Arial" pitchFamily="34" charset="0"/>
                <a:cs typeface="Arial" pitchFamily="34" charset="0"/>
              </a:rPr>
              <a:t>CPC Class Trend – Salt/Sugar</a:t>
            </a:r>
          </a:p>
        </p:txBody>
      </p:sp>
      <p:graphicFrame>
        <p:nvGraphicFramePr>
          <p:cNvPr id="18" name="Chart 17"/>
          <p:cNvGraphicFramePr/>
          <p:nvPr/>
        </p:nvGraphicFramePr>
        <p:xfrm>
          <a:off x="221672" y="462396"/>
          <a:ext cx="3632200" cy="27876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p:nvPr/>
        </p:nvGraphicFramePr>
        <p:xfrm>
          <a:off x="4099791" y="433242"/>
          <a:ext cx="3429000" cy="280987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p:cNvGraphicFramePr/>
          <p:nvPr>
            <p:extLst>
              <p:ext uri="{D42A27DB-BD31-4B8C-83A1-F6EECF244321}">
                <p14:modId xmlns:p14="http://schemas.microsoft.com/office/powerpoint/2010/main" val="544969884"/>
              </p:ext>
            </p:extLst>
          </p:nvPr>
        </p:nvGraphicFramePr>
        <p:xfrm>
          <a:off x="7689188" y="568031"/>
          <a:ext cx="3657600" cy="2771776"/>
        </p:xfrm>
        <a:graphic>
          <a:graphicData uri="http://schemas.openxmlformats.org/drawingml/2006/chart">
            <c:chart xmlns:c="http://schemas.openxmlformats.org/drawingml/2006/chart" xmlns:r="http://schemas.openxmlformats.org/officeDocument/2006/relationships" r:id="rId7"/>
          </a:graphicData>
        </a:graphic>
      </p:graphicFrame>
      <p:sp>
        <p:nvSpPr>
          <p:cNvPr id="27" name="Rectangle 26"/>
          <p:cNvSpPr/>
          <p:nvPr/>
        </p:nvSpPr>
        <p:spPr>
          <a:xfrm>
            <a:off x="5098473" y="3369981"/>
            <a:ext cx="2959649" cy="301474"/>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r>
              <a:rPr lang="en-US" sz="1000" dirty="0" smtClean="0">
                <a:solidFill>
                  <a:schemeClr val="tx1"/>
                </a:solidFill>
                <a:latin typeface="Arial" pitchFamily="34" charset="0"/>
                <a:cs typeface="Arial" pitchFamily="34" charset="0"/>
              </a:rPr>
              <a:t>The  Sub class relates to, Vegetable material</a:t>
            </a:r>
          </a:p>
          <a:p>
            <a:endParaRPr lang="en-US" dirty="0"/>
          </a:p>
        </p:txBody>
      </p:sp>
      <p:sp>
        <p:nvSpPr>
          <p:cNvPr id="28" name="Rectangle 27"/>
          <p:cNvSpPr/>
          <p:nvPr/>
        </p:nvSpPr>
        <p:spPr>
          <a:xfrm>
            <a:off x="4142510" y="3775776"/>
            <a:ext cx="5541736" cy="25589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r>
              <a:rPr lang="en-US" sz="1000" dirty="0" smtClean="0">
                <a:solidFill>
                  <a:schemeClr val="tx1"/>
                </a:solidFill>
                <a:latin typeface="Arial" pitchFamily="34" charset="0"/>
                <a:cs typeface="Arial" pitchFamily="34" charset="0"/>
              </a:rPr>
              <a:t>The  Sub class relates to, bakery products </a:t>
            </a:r>
            <a:r>
              <a:rPr lang="en-IN" sz="1000" dirty="0" smtClean="0">
                <a:solidFill>
                  <a:schemeClr val="tx1"/>
                </a:solidFill>
                <a:latin typeface="Arial" pitchFamily="34" charset="0"/>
                <a:cs typeface="Arial" pitchFamily="34" charset="0"/>
              </a:rPr>
              <a:t>with modified sugar content; Sugar free products</a:t>
            </a:r>
            <a:endParaRPr lang="en-US" sz="1000" dirty="0" smtClean="0">
              <a:solidFill>
                <a:schemeClr val="tx1"/>
              </a:solidFill>
              <a:latin typeface="Arial" pitchFamily="34" charset="0"/>
              <a:cs typeface="Arial" pitchFamily="34" charset="0"/>
            </a:endParaRPr>
          </a:p>
          <a:p>
            <a:endParaRPr lang="en-US" dirty="0"/>
          </a:p>
        </p:txBody>
      </p:sp>
      <p:sp>
        <p:nvSpPr>
          <p:cNvPr id="41" name="Rectangle 40"/>
          <p:cNvSpPr/>
          <p:nvPr/>
        </p:nvSpPr>
        <p:spPr>
          <a:xfrm>
            <a:off x="4184073" y="4087937"/>
            <a:ext cx="5333915" cy="262390"/>
          </a:xfrm>
          <a:prstGeom prst="rect">
            <a:avLst/>
          </a:prstGeom>
          <a:noFill/>
          <a:ln w="25400" cap="flat" cmpd="sng" algn="ctr">
            <a:solidFill>
              <a:srgbClr val="FF505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dirty="0" smtClean="0">
              <a:solidFill>
                <a:sysClr val="windowText" lastClr="000000"/>
              </a:solidFill>
              <a:latin typeface="Arial" pitchFamily="34" charset="0"/>
              <a:cs typeface="Arial" pitchFamily="34" charset="0"/>
            </a:endParaRPr>
          </a:p>
          <a:p>
            <a:r>
              <a:rPr lang="en-US" sz="1000" dirty="0" smtClean="0">
                <a:solidFill>
                  <a:sysClr val="windowText" lastClr="000000"/>
                </a:solidFill>
                <a:latin typeface="Arial" pitchFamily="34" charset="0"/>
                <a:cs typeface="Arial" pitchFamily="34" charset="0"/>
              </a:rPr>
              <a:t>This class relates to treatment, preservation of flour or dough by adding materials</a:t>
            </a:r>
          </a:p>
          <a:p>
            <a:endParaRPr lang="en-US" dirty="0"/>
          </a:p>
        </p:txBody>
      </p:sp>
      <p:sp>
        <p:nvSpPr>
          <p:cNvPr id="42" name="Rectangle 41"/>
          <p:cNvSpPr/>
          <p:nvPr/>
        </p:nvSpPr>
        <p:spPr>
          <a:xfrm>
            <a:off x="5597126" y="4402359"/>
            <a:ext cx="2252214" cy="294331"/>
          </a:xfrm>
          <a:prstGeom prst="rect">
            <a:avLst/>
          </a:prstGeom>
          <a:noFill/>
          <a:ln w="25400" cap="flat" cmpd="sng" algn="ctr">
            <a:solidFill>
              <a:srgbClr val="46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800" dirty="0" smtClean="0">
              <a:solidFill>
                <a:sysClr val="windowText" lastClr="000000"/>
              </a:solidFill>
              <a:latin typeface="Arial" pitchFamily="34" charset="0"/>
              <a:cs typeface="Arial" pitchFamily="34" charset="0"/>
            </a:endParaRPr>
          </a:p>
          <a:p>
            <a:endParaRPr lang="en-US" sz="800" dirty="0" smtClean="0">
              <a:solidFill>
                <a:sysClr val="windowText" lastClr="000000"/>
              </a:solidFill>
              <a:latin typeface="Arial" pitchFamily="34" charset="0"/>
              <a:cs typeface="Arial" pitchFamily="34" charset="0"/>
            </a:endParaRPr>
          </a:p>
          <a:p>
            <a:r>
              <a:rPr lang="en-US" sz="1000" dirty="0" smtClean="0">
                <a:solidFill>
                  <a:sysClr val="windowText" lastClr="000000"/>
                </a:solidFill>
                <a:latin typeface="Arial" pitchFamily="34" charset="0"/>
                <a:cs typeface="Arial" pitchFamily="34" charset="0"/>
              </a:rPr>
              <a:t>The class relates to food, foodstuff</a:t>
            </a:r>
          </a:p>
          <a:p>
            <a:endParaRPr lang="en-US" dirty="0"/>
          </a:p>
        </p:txBody>
      </p:sp>
      <p:sp>
        <p:nvSpPr>
          <p:cNvPr id="43" name="Rectangle 42"/>
          <p:cNvSpPr/>
          <p:nvPr/>
        </p:nvSpPr>
        <p:spPr>
          <a:xfrm>
            <a:off x="5486283" y="4757039"/>
            <a:ext cx="2576945" cy="230598"/>
          </a:xfrm>
          <a:prstGeom prst="rect">
            <a:avLst/>
          </a:prstGeom>
          <a:solidFill>
            <a:srgbClr val="4F81BD">
              <a:alpha val="0"/>
            </a:srgbClr>
          </a:solidFill>
          <a:ln w="25400" cap="flat" cmpd="sng" algn="ctr">
            <a:solidFill>
              <a:srgbClr val="8064A2">
                <a:lumMod val="75000"/>
              </a:srgb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ysClr val="windowText" lastClr="000000"/>
                </a:solidFill>
              </a:rPr>
              <a:t>The class relates to cocoa products.</a:t>
            </a:r>
            <a:endParaRPr lang="en-IN" sz="1200" dirty="0">
              <a:solidFill>
                <a:sysClr val="windowText" lastClr="000000"/>
              </a:solidFill>
            </a:endParaRPr>
          </a:p>
        </p:txBody>
      </p:sp>
      <p:sp>
        <p:nvSpPr>
          <p:cNvPr id="14" name="Rectangle 13"/>
          <p:cNvSpPr/>
          <p:nvPr/>
        </p:nvSpPr>
        <p:spPr>
          <a:xfrm>
            <a:off x="1726042" y="5776590"/>
            <a:ext cx="429491" cy="266622"/>
          </a:xfrm>
          <a:prstGeom prst="rect">
            <a:avLst/>
          </a:prstGeom>
          <a:noFill/>
          <a:ln w="25400" cap="flat" cmpd="sng" algn="ctr">
            <a:solidFill>
              <a:srgbClr val="46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000" dirty="0" smtClean="0">
              <a:solidFill>
                <a:sysClr val="windowText" lastClr="000000"/>
              </a:solidFill>
              <a:latin typeface="Arial" pitchFamily="34" charset="0"/>
              <a:cs typeface="Arial" pitchFamily="34" charset="0"/>
            </a:endParaRPr>
          </a:p>
          <a:p>
            <a:endParaRPr lang="en-US" dirty="0"/>
          </a:p>
        </p:txBody>
      </p:sp>
      <p:sp>
        <p:nvSpPr>
          <p:cNvPr id="15" name="Rectangle 14"/>
          <p:cNvSpPr/>
          <p:nvPr/>
        </p:nvSpPr>
        <p:spPr>
          <a:xfrm>
            <a:off x="175092" y="1679725"/>
            <a:ext cx="780872" cy="343037"/>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endParaRPr lang="en-US" dirty="0"/>
          </a:p>
        </p:txBody>
      </p:sp>
      <p:sp>
        <p:nvSpPr>
          <p:cNvPr id="16" name="Rectangle 15"/>
          <p:cNvSpPr/>
          <p:nvPr/>
        </p:nvSpPr>
        <p:spPr>
          <a:xfrm>
            <a:off x="191654" y="991012"/>
            <a:ext cx="556491" cy="505279"/>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364886100"/>
              </p:ext>
            </p:extLst>
          </p:nvPr>
        </p:nvGraphicFramePr>
        <p:xfrm>
          <a:off x="-1" y="3475798"/>
          <a:ext cx="12192000" cy="2495115"/>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4"/>
          <p:cNvSpPr txBox="1"/>
          <p:nvPr/>
        </p:nvSpPr>
        <p:spPr>
          <a:xfrm>
            <a:off x="0" y="5953088"/>
            <a:ext cx="8256895" cy="400110"/>
          </a:xfrm>
          <a:prstGeom prst="rect">
            <a:avLst/>
          </a:prstGeom>
          <a:noFill/>
        </p:spPr>
        <p:txBody>
          <a:bodyPr wrap="square" rtlCol="0">
            <a:spAutoFit/>
          </a:bodyPr>
          <a:lstStyle/>
          <a:p>
            <a:r>
              <a:rPr lang="en-US" sz="1000" dirty="0">
                <a:latin typeface="Arial" pitchFamily="34" charset="0"/>
                <a:cs typeface="Arial" pitchFamily="34" charset="0"/>
              </a:rPr>
              <a:t># Please note that graph was generated using one representative member per patent family.</a:t>
            </a:r>
          </a:p>
          <a:p>
            <a:r>
              <a:rPr lang="en-US" sz="1000" dirty="0" smtClean="0">
                <a:latin typeface="Arial" pitchFamily="34" charset="0"/>
                <a:cs typeface="Arial" pitchFamily="34" charset="0"/>
              </a:rPr>
              <a:t># Detailed definition is provided in </a:t>
            </a:r>
            <a:r>
              <a:rPr lang="en-US" sz="1000" dirty="0" smtClean="0">
                <a:latin typeface="Arial" pitchFamily="34" charset="0"/>
                <a:cs typeface="Arial" pitchFamily="34" charset="0"/>
                <a:hlinkClick r:id="rId3" action="ppaction://hlinksldjump"/>
              </a:rPr>
              <a:t>Appendix-1</a:t>
            </a:r>
            <a:endParaRPr lang="en-US" sz="1000" dirty="0">
              <a:latin typeface="Arial" pitchFamily="34" charset="0"/>
              <a:cs typeface="Arial" pitchFamily="34" charset="0"/>
            </a:endParaRPr>
          </a:p>
        </p:txBody>
      </p:sp>
      <p:sp>
        <p:nvSpPr>
          <p:cNvPr id="34" name="Text Box 6"/>
          <p:cNvSpPr txBox="1">
            <a:spLocks noChangeArrowheads="1"/>
          </p:cNvSpPr>
          <p:nvPr/>
        </p:nvSpPr>
        <p:spPr bwMode="auto">
          <a:xfrm>
            <a:off x="0" y="77082"/>
            <a:ext cx="12191999" cy="338554"/>
          </a:xfrm>
          <a:prstGeom prst="rect">
            <a:avLst/>
          </a:prstGeom>
          <a:noFill/>
          <a:ln w="9525">
            <a:noFill/>
            <a:miter lim="800000"/>
            <a:headEnd/>
            <a:tailEnd/>
          </a:ln>
        </p:spPr>
        <p:txBody>
          <a:bodyPr wrap="square" anchor="b">
            <a:spAutoFit/>
          </a:bodyPr>
          <a:lstStyle/>
          <a:p>
            <a:r>
              <a:rPr lang="en-US" sz="1600" i="1" dirty="0">
                <a:latin typeface="Arial" pitchFamily="34" charset="0"/>
                <a:cs typeface="Arial" pitchFamily="34" charset="0"/>
              </a:rPr>
              <a:t>IPC Class Trend – Salt/Sugar</a:t>
            </a:r>
          </a:p>
        </p:txBody>
      </p:sp>
      <p:graphicFrame>
        <p:nvGraphicFramePr>
          <p:cNvPr id="17" name="Chart 16"/>
          <p:cNvGraphicFramePr/>
          <p:nvPr/>
        </p:nvGraphicFramePr>
        <p:xfrm>
          <a:off x="0" y="477115"/>
          <a:ext cx="36576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p:nvPr/>
        </p:nvGraphicFramePr>
        <p:xfrm>
          <a:off x="4493491" y="443631"/>
          <a:ext cx="3657600" cy="28852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p:nvPr>
            <p:extLst>
              <p:ext uri="{D42A27DB-BD31-4B8C-83A1-F6EECF244321}">
                <p14:modId xmlns:p14="http://schemas.microsoft.com/office/powerpoint/2010/main" val="2344507611"/>
              </p:ext>
            </p:extLst>
          </p:nvPr>
        </p:nvGraphicFramePr>
        <p:xfrm>
          <a:off x="8301389" y="507140"/>
          <a:ext cx="3657600" cy="2923309"/>
        </p:xfrm>
        <a:graphic>
          <a:graphicData uri="http://schemas.openxmlformats.org/drawingml/2006/chart">
            <c:chart xmlns:c="http://schemas.openxmlformats.org/drawingml/2006/chart" xmlns:r="http://schemas.openxmlformats.org/officeDocument/2006/relationships" r:id="rId6"/>
          </a:graphicData>
        </a:graphic>
      </p:graphicFrame>
      <p:sp>
        <p:nvSpPr>
          <p:cNvPr id="21" name="Rectangle 20"/>
          <p:cNvSpPr/>
          <p:nvPr/>
        </p:nvSpPr>
        <p:spPr>
          <a:xfrm>
            <a:off x="4404339" y="3842867"/>
            <a:ext cx="4738668" cy="236149"/>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r>
              <a:rPr lang="en-US" sz="1000" dirty="0" smtClean="0">
                <a:solidFill>
                  <a:schemeClr val="tx1"/>
                </a:solidFill>
                <a:latin typeface="Arial" pitchFamily="34" charset="0"/>
                <a:cs typeface="Arial" pitchFamily="34" charset="0"/>
              </a:rPr>
              <a:t>This class relates to treatment, preservation of flour or dough by adding materials</a:t>
            </a:r>
          </a:p>
          <a:p>
            <a:endParaRPr lang="en-US" dirty="0"/>
          </a:p>
        </p:txBody>
      </p:sp>
      <p:sp>
        <p:nvSpPr>
          <p:cNvPr id="22" name="Rectangle 21"/>
          <p:cNvSpPr/>
          <p:nvPr/>
        </p:nvSpPr>
        <p:spPr>
          <a:xfrm>
            <a:off x="5657595" y="4075229"/>
            <a:ext cx="2232156" cy="238069"/>
          </a:xfrm>
          <a:prstGeom prst="rect">
            <a:avLst/>
          </a:prstGeom>
          <a:noFill/>
          <a:ln>
            <a:solidFill>
              <a:srgbClr val="4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r>
              <a:rPr lang="en-US" sz="1000" dirty="0" smtClean="0">
                <a:solidFill>
                  <a:schemeClr val="tx1"/>
                </a:solidFill>
                <a:latin typeface="Arial" pitchFamily="34" charset="0"/>
                <a:cs typeface="Arial" pitchFamily="34" charset="0"/>
              </a:rPr>
              <a:t>The class relates to food, foodstuff</a:t>
            </a:r>
          </a:p>
          <a:p>
            <a:endParaRPr lang="en-US" dirty="0"/>
          </a:p>
        </p:txBody>
      </p:sp>
      <p:sp>
        <p:nvSpPr>
          <p:cNvPr id="23" name="Rectangle 22"/>
          <p:cNvSpPr/>
          <p:nvPr/>
        </p:nvSpPr>
        <p:spPr>
          <a:xfrm>
            <a:off x="4678173" y="3556326"/>
            <a:ext cx="4191001" cy="27898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r>
              <a:rPr lang="en-US" sz="1000" dirty="0" smtClean="0">
                <a:solidFill>
                  <a:schemeClr val="tx1"/>
                </a:solidFill>
                <a:latin typeface="Arial" pitchFamily="34" charset="0"/>
                <a:cs typeface="Arial" pitchFamily="34" charset="0"/>
              </a:rPr>
              <a:t>The  Sub class relates to, treatment of flours by adding carbohydrates.</a:t>
            </a:r>
          </a:p>
          <a:p>
            <a:endParaRPr lang="en-US" dirty="0"/>
          </a:p>
        </p:txBody>
      </p:sp>
      <p:sp>
        <p:nvSpPr>
          <p:cNvPr id="24" name="Rectangle 23"/>
          <p:cNvSpPr/>
          <p:nvPr/>
        </p:nvSpPr>
        <p:spPr>
          <a:xfrm>
            <a:off x="5186011" y="3249040"/>
            <a:ext cx="2909248" cy="24645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r>
              <a:rPr lang="en-US" sz="1000" dirty="0" smtClean="0">
                <a:solidFill>
                  <a:schemeClr val="tx1"/>
                </a:solidFill>
                <a:latin typeface="Arial" pitchFamily="34" charset="0"/>
                <a:cs typeface="Arial" pitchFamily="34" charset="0"/>
              </a:rPr>
              <a:t>The  Sub class relates to, Vegetable material</a:t>
            </a:r>
          </a:p>
          <a:p>
            <a:endParaRPr lang="en-US" dirty="0"/>
          </a:p>
        </p:txBody>
      </p:sp>
      <p:sp>
        <p:nvSpPr>
          <p:cNvPr id="29" name="Rectangle 28"/>
          <p:cNvSpPr/>
          <p:nvPr/>
        </p:nvSpPr>
        <p:spPr>
          <a:xfrm>
            <a:off x="5624323" y="4306841"/>
            <a:ext cx="2298700" cy="215900"/>
          </a:xfrm>
          <a:prstGeom prst="rect">
            <a:avLst/>
          </a:prstGeom>
          <a:solidFill>
            <a:schemeClr val="accent1">
              <a:alpha val="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The class relates to cocoa products.</a:t>
            </a:r>
            <a:endParaRPr lang="en-IN" sz="1000" dirty="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2350252" y="2815798"/>
            <a:ext cx="711601" cy="4538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sz="1000" dirty="0" smtClean="0">
              <a:solidFill>
                <a:schemeClr val="tx1"/>
              </a:solidFill>
              <a:latin typeface="Arial" pitchFamily="34" charset="0"/>
              <a:cs typeface="Arial" pitchFamily="34" charset="0"/>
            </a:endParaRPr>
          </a:p>
          <a:p>
            <a:endParaRPr lang="en-US" dirty="0"/>
          </a:p>
        </p:txBody>
      </p:sp>
      <p:sp>
        <p:nvSpPr>
          <p:cNvPr id="26" name="Rectangle 25"/>
          <p:cNvSpPr/>
          <p:nvPr/>
        </p:nvSpPr>
        <p:spPr>
          <a:xfrm>
            <a:off x="96985" y="1628322"/>
            <a:ext cx="678873" cy="39444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chemeClr val="tx1"/>
              </a:solidFill>
              <a:latin typeface="Arial" pitchFamily="34" charset="0"/>
              <a:cs typeface="Arial" pitchFamily="34" charset="0"/>
            </a:endParaRPr>
          </a:p>
          <a:p>
            <a:endParaRPr lang="en-US" sz="800" dirty="0" smtClean="0">
              <a:solidFill>
                <a:schemeClr val="tx1"/>
              </a:solidFill>
              <a:latin typeface="Arial" pitchFamily="34" charset="0"/>
              <a:cs typeface="Arial" pitchFamily="34" charset="0"/>
            </a:endParaRPr>
          </a:p>
          <a:p>
            <a:endParaRPr lang="en-US" dirty="0"/>
          </a:p>
        </p:txBody>
      </p:sp>
      <p:graphicFrame>
        <p:nvGraphicFramePr>
          <p:cNvPr id="27" name="Chart 26"/>
          <p:cNvGraphicFramePr/>
          <p:nvPr>
            <p:extLst>
              <p:ext uri="{D42A27DB-BD31-4B8C-83A1-F6EECF244321}">
                <p14:modId xmlns:p14="http://schemas.microsoft.com/office/powerpoint/2010/main" val="1728243735"/>
              </p:ext>
            </p:extLst>
          </p:nvPr>
        </p:nvGraphicFramePr>
        <p:xfrm>
          <a:off x="-196684" y="3249040"/>
          <a:ext cx="12250139" cy="2739510"/>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27"/>
          <p:cNvSpPr/>
          <p:nvPr/>
        </p:nvSpPr>
        <p:spPr>
          <a:xfrm>
            <a:off x="1669898" y="5697605"/>
            <a:ext cx="560684" cy="290945"/>
          </a:xfrm>
          <a:prstGeom prst="rect">
            <a:avLst/>
          </a:prstGeom>
          <a:noFill/>
          <a:ln w="25400" cap="flat" cmpd="sng" algn="ctr">
            <a:solidFill>
              <a:srgbClr val="4600F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1000" dirty="0" smtClean="0">
              <a:solidFill>
                <a:sysClr val="windowText" lastClr="000000"/>
              </a:solidFill>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2192000" cy="43672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US" sz="1400" i="1" dirty="0">
                <a:latin typeface="Arial" panose="020B0604020202020204" pitchFamily="34" charset="0"/>
                <a:cs typeface="Arial" panose="020B0604020202020204" pitchFamily="34" charset="0"/>
              </a:rPr>
              <a:t>Appendix – </a:t>
            </a:r>
            <a:r>
              <a:rPr lang="en-US" sz="1400" i="1" dirty="0" smtClean="0">
                <a:latin typeface="Arial" panose="020B0604020202020204" pitchFamily="34" charset="0"/>
                <a:cs typeface="Arial" panose="020B0604020202020204" pitchFamily="34" charset="0"/>
              </a:rPr>
              <a:t>1</a:t>
            </a:r>
            <a:r>
              <a:rPr lang="en-US" sz="1400" i="1" dirty="0">
                <a:latin typeface="Arial" panose="020B0604020202020204" pitchFamily="34" charset="0"/>
                <a:cs typeface="Arial" panose="020B0604020202020204" pitchFamily="34" charset="0"/>
              </a:rPr>
              <a:t>							</a:t>
            </a:r>
          </a:p>
        </p:txBody>
      </p:sp>
      <p:sp>
        <p:nvSpPr>
          <p:cNvPr id="6" name="Rectangle 5"/>
          <p:cNvSpPr/>
          <p:nvPr/>
        </p:nvSpPr>
        <p:spPr>
          <a:xfrm>
            <a:off x="9916430" y="6172201"/>
            <a:ext cx="1231427" cy="307777"/>
          </a:xfrm>
          <a:prstGeom prst="rect">
            <a:avLst/>
          </a:prstGeom>
        </p:spPr>
        <p:txBody>
          <a:bodyPr wrap="none">
            <a:spAutoFit/>
          </a:bodyPr>
          <a:lstStyle/>
          <a:p>
            <a:r>
              <a:rPr lang="en-US" sz="1400" i="1" dirty="0">
                <a:latin typeface="Arial" panose="020B0604020202020204" pitchFamily="34" charset="0"/>
                <a:cs typeface="Arial" panose="020B0604020202020204" pitchFamily="34" charset="0"/>
                <a:hlinkClick r:id="" action="ppaction://noaction"/>
              </a:rPr>
              <a:t>Back to Slide</a:t>
            </a:r>
            <a:endParaRPr lang="en-US" sz="1400" i="1"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04242109"/>
              </p:ext>
            </p:extLst>
          </p:nvPr>
        </p:nvGraphicFramePr>
        <p:xfrm>
          <a:off x="235527" y="471048"/>
          <a:ext cx="10016837" cy="5749648"/>
        </p:xfrm>
        <a:graphic>
          <a:graphicData uri="http://schemas.openxmlformats.org/drawingml/2006/table">
            <a:tbl>
              <a:tblPr/>
              <a:tblGrid>
                <a:gridCol w="1035819">
                  <a:extLst>
                    <a:ext uri="{9D8B030D-6E8A-4147-A177-3AD203B41FA5}">
                      <a16:colId xmlns:a16="http://schemas.microsoft.com/office/drawing/2014/main" val="20000"/>
                    </a:ext>
                  </a:extLst>
                </a:gridCol>
                <a:gridCol w="8981018">
                  <a:extLst>
                    <a:ext uri="{9D8B030D-6E8A-4147-A177-3AD203B41FA5}">
                      <a16:colId xmlns:a16="http://schemas.microsoft.com/office/drawing/2014/main" val="20001"/>
                    </a:ext>
                  </a:extLst>
                </a:gridCol>
              </a:tblGrid>
              <a:tr h="430645">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dirty="0">
                          <a:solidFill>
                            <a:srgbClr val="000000"/>
                          </a:solidFill>
                          <a:latin typeface="Arial"/>
                          <a:ea typeface="Times New Roman"/>
                          <a:cs typeface="Times New Roman"/>
                        </a:rPr>
                        <a:t>Foods or foodstuffs; their treatment, not covered by other classes; Attention is drawn to the following places:C08BPolysaccharides, derivatives thereofC11Animal or vegetable oils, fats, fatty substances or waxesC12Biochemistry, beer, spirits, wine, vinegarC13Sugar industry.</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Cocoa; cocoa products, e.g. chocolate; substitutes for cocoa or cocoa products; confectionery; chewing gum; ice-cream; preparation thereof;</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1"/>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A23G3/00</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Sweetmeats; Confectionery; Marzipan; Coated or filled products(chewing gum A23G4/00)</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A23G3/42</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Characterised by the carbohydrates used, e.g. polysaccharides(containing dairy products A23G3/46)</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A23G3/38</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Sucrose-free products</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A23G3/48</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Containing plants or parts thereof, e.g. fruits, seeds, extracts(containing gums A23G3/42)</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621562">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dirty="0">
                          <a:solidFill>
                            <a:srgbClr val="000000"/>
                          </a:solidFill>
                          <a:latin typeface="Arial"/>
                          <a:ea typeface="Times New Roman"/>
                          <a:cs typeface="Times New Roman"/>
                        </a:rPr>
                        <a:t>Foods, foodstuffs, or non-alcoholic beverages, not covered by subclasses A21D or A23B to A23J ; their preparation or treatment, e.g. cooking, modification of nutritive qualities, physical treatment(shaping or working, not fully covered by this subclass, A23P);preservation of foods or foodstuffs, in general (preservation of flour or dough for baking A21D)</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250548">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A23L27/00</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Spices; Flavouring agents or condiments; Artificial sweetening agents; Table salts; Dietetic salt substitutes; Preparation or treatment thereof</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A23L27/40</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dirty="0">
                          <a:solidFill>
                            <a:srgbClr val="000000"/>
                          </a:solidFill>
                          <a:latin typeface="Arial"/>
                          <a:ea typeface="Times New Roman"/>
                          <a:cs typeface="Times New Roman"/>
                        </a:rPr>
                        <a:t>Table salts; Dietetic salt substitutes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8"/>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A21D13/062</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With modified sugar content; Sugar-free products</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9"/>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A23G3/36</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Characterised by the composition</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0"/>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A21D13/06</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Products with modified nutritive value, e.g. with modified starch content</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1"/>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A21D13/31</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Filled before baking</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2"/>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A21D13/38</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dirty="0" err="1">
                          <a:solidFill>
                            <a:srgbClr val="000000"/>
                          </a:solidFill>
                          <a:latin typeface="Arial"/>
                          <a:ea typeface="Times New Roman"/>
                          <a:cs typeface="Times New Roman"/>
                        </a:rPr>
                        <a:t>Characterised</a:t>
                      </a:r>
                      <a:r>
                        <a:rPr lang="en-US" sz="1000" dirty="0">
                          <a:solidFill>
                            <a:srgbClr val="000000"/>
                          </a:solidFill>
                          <a:latin typeface="Arial"/>
                          <a:ea typeface="Times New Roman"/>
                          <a:cs typeface="Times New Roman"/>
                        </a:rPr>
                        <a:t> by the filling composition</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3"/>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A23L33/00</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Modifying nutritive qualities of foods; Dietetic products; Preparation or treatment thereof</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4"/>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A21D10/00</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Batters, dough or mixtures before baking</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5"/>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A21D2/34</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Animal material</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6"/>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A23L33/105</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Plant extracts, their artificial duplicates or their derivatives</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7"/>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A23G3/34</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Sweetmeats, confectionery or marzipan; Processes for the preparation thereof</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8"/>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A21D2/38</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Seed germs; Germinated cereals; Extracts thereof</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9"/>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A21D8/00</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a:solidFill>
                            <a:srgbClr val="000000"/>
                          </a:solidFill>
                          <a:latin typeface="Arial"/>
                          <a:ea typeface="Times New Roman"/>
                          <a:cs typeface="Times New Roman"/>
                        </a:rPr>
                        <a:t>Methods for preparing dough or for baking(A21D2/00 takes precedence)</a:t>
                      </a:r>
                      <a:endParaRPr lang="en-US" sz="11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20"/>
                  </a:ext>
                </a:extLst>
              </a:tr>
              <a:tr h="2340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A21D8/04</a:t>
                      </a:r>
                      <a:endParaRPr lang="en-US" sz="1100" b="1" dirty="0">
                        <a:latin typeface="Calibri"/>
                        <a:ea typeface="Calibri"/>
                        <a:cs typeface="Times New Roman"/>
                      </a:endParaRPr>
                    </a:p>
                  </a:txBody>
                  <a:tcPr marL="68580" marR="68580" marT="0" marB="0">
                    <a:lnL>
                      <a:noFill/>
                    </a:lnL>
                    <a:lnR>
                      <a:noFill/>
                    </a:lnR>
                    <a:lnT>
                      <a:noFill/>
                    </a:lnT>
                    <a:lnB>
                      <a:noFill/>
                    </a:lnB>
                  </a:tcPr>
                </a:tc>
                <a:tc>
                  <a:txBody>
                    <a:bodyPr/>
                    <a:lstStyle/>
                    <a:p>
                      <a:pPr marL="0" marR="0">
                        <a:lnSpc>
                          <a:spcPct val="115000"/>
                        </a:lnSpc>
                        <a:spcBef>
                          <a:spcPts val="0"/>
                        </a:spcBef>
                        <a:spcAft>
                          <a:spcPts val="0"/>
                        </a:spcAft>
                      </a:pPr>
                      <a:r>
                        <a:rPr lang="en-US" sz="1000" dirty="0">
                          <a:solidFill>
                            <a:srgbClr val="000000"/>
                          </a:solidFill>
                          <a:latin typeface="Arial"/>
                          <a:ea typeface="Times New Roman"/>
                          <a:cs typeface="Times New Roman"/>
                        </a:rPr>
                        <a:t>Treating dough with microorganisms or enzymes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484318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1" y="1452825"/>
          <a:ext cx="7464152" cy="3093755"/>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p:cNvSpPr>
            <a:spLocks noGrp="1"/>
          </p:cNvSpPr>
          <p:nvPr>
            <p:ph idx="1"/>
          </p:nvPr>
        </p:nvSpPr>
        <p:spPr>
          <a:xfrm>
            <a:off x="6205570" y="2918751"/>
            <a:ext cx="5551003" cy="584161"/>
          </a:xfrm>
        </p:spPr>
        <p:txBody>
          <a:bodyPr/>
          <a:lstStyle/>
          <a:p>
            <a:pPr marL="0" indent="0" algn="ctr">
              <a:buNone/>
            </a:pPr>
            <a:r>
              <a:rPr lang="en-US" sz="2798" b="1" dirty="0">
                <a:solidFill>
                  <a:srgbClr val="953735"/>
                </a:solidFill>
                <a:latin typeface="+mj-lt"/>
                <a:ea typeface="Verdana" pitchFamily="34" charset="0"/>
                <a:cs typeface="Verdana" pitchFamily="34" charset="0"/>
              </a:rPr>
              <a:t>Project Overview</a:t>
            </a:r>
          </a:p>
        </p:txBody>
      </p:sp>
      <p:grpSp>
        <p:nvGrpSpPr>
          <p:cNvPr id="2" name="Group 4"/>
          <p:cNvGrpSpPr/>
          <p:nvPr/>
        </p:nvGrpSpPr>
        <p:grpSpPr>
          <a:xfrm>
            <a:off x="5856350" y="1463208"/>
            <a:ext cx="1152129" cy="774349"/>
            <a:chOff x="6672063" y="1540679"/>
            <a:chExt cx="1728193" cy="1038574"/>
          </a:xfrm>
          <a:solidFill>
            <a:srgbClr val="1C9E83"/>
          </a:solidFill>
        </p:grpSpPr>
        <p:sp>
          <p:nvSpPr>
            <p:cNvPr id="6" name="Isosceles Triangle 5"/>
            <p:cNvSpPr/>
            <p:nvPr/>
          </p:nvSpPr>
          <p:spPr>
            <a:xfrm rot="5400000">
              <a:off x="7196893" y="1375890"/>
              <a:ext cx="1038573" cy="13681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7" name="Rectangle 6"/>
            <p:cNvSpPr/>
            <p:nvPr/>
          </p:nvSpPr>
          <p:spPr>
            <a:xfrm>
              <a:off x="6672063" y="1540679"/>
              <a:ext cx="360040" cy="1038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grpSp>
        <p:nvGrpSpPr>
          <p:cNvPr id="5" name="Group 7"/>
          <p:cNvGrpSpPr/>
          <p:nvPr/>
        </p:nvGrpSpPr>
        <p:grpSpPr>
          <a:xfrm>
            <a:off x="4663073" y="2235451"/>
            <a:ext cx="1152129" cy="774349"/>
            <a:chOff x="6672063" y="1540679"/>
            <a:chExt cx="1728193" cy="1038574"/>
          </a:xfrm>
          <a:solidFill>
            <a:srgbClr val="FFCB08"/>
          </a:solidFill>
        </p:grpSpPr>
        <p:sp>
          <p:nvSpPr>
            <p:cNvPr id="9" name="Isosceles Triangle 8"/>
            <p:cNvSpPr/>
            <p:nvPr/>
          </p:nvSpPr>
          <p:spPr>
            <a:xfrm rot="5400000">
              <a:off x="7196893" y="1375890"/>
              <a:ext cx="1038573" cy="13681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10" name="Rectangle 9"/>
            <p:cNvSpPr/>
            <p:nvPr/>
          </p:nvSpPr>
          <p:spPr>
            <a:xfrm>
              <a:off x="6672063" y="1540679"/>
              <a:ext cx="360040" cy="1038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grpSp>
        <p:nvGrpSpPr>
          <p:cNvPr id="8" name="Group 10"/>
          <p:cNvGrpSpPr/>
          <p:nvPr/>
        </p:nvGrpSpPr>
        <p:grpSpPr>
          <a:xfrm>
            <a:off x="3378943" y="3007694"/>
            <a:ext cx="1152129" cy="774349"/>
            <a:chOff x="6672063" y="1540679"/>
            <a:chExt cx="1728193" cy="1038574"/>
          </a:xfrm>
          <a:solidFill>
            <a:srgbClr val="3C6E7F"/>
          </a:solidFill>
        </p:grpSpPr>
        <p:sp>
          <p:nvSpPr>
            <p:cNvPr id="12" name="Isosceles Triangle 11"/>
            <p:cNvSpPr/>
            <p:nvPr/>
          </p:nvSpPr>
          <p:spPr>
            <a:xfrm rot="5400000">
              <a:off x="7196893" y="1375890"/>
              <a:ext cx="1038573" cy="13681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13" name="Rectangle 12"/>
            <p:cNvSpPr/>
            <p:nvPr/>
          </p:nvSpPr>
          <p:spPr>
            <a:xfrm>
              <a:off x="6672063" y="1540679"/>
              <a:ext cx="360040" cy="1038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grpSp>
        <p:nvGrpSpPr>
          <p:cNvPr id="11" name="Group 13"/>
          <p:cNvGrpSpPr/>
          <p:nvPr/>
        </p:nvGrpSpPr>
        <p:grpSpPr>
          <a:xfrm>
            <a:off x="2179135" y="3779938"/>
            <a:ext cx="1152131" cy="774349"/>
            <a:chOff x="6672063" y="1540679"/>
            <a:chExt cx="1728193" cy="1038574"/>
          </a:xfrm>
          <a:solidFill>
            <a:srgbClr val="EE7079"/>
          </a:solidFill>
        </p:grpSpPr>
        <p:sp>
          <p:nvSpPr>
            <p:cNvPr id="15" name="Isosceles Triangle 14"/>
            <p:cNvSpPr/>
            <p:nvPr/>
          </p:nvSpPr>
          <p:spPr>
            <a:xfrm rot="5400000">
              <a:off x="7196893" y="1375890"/>
              <a:ext cx="1038573" cy="136815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16" name="Rectangle 15"/>
            <p:cNvSpPr/>
            <p:nvPr/>
          </p:nvSpPr>
          <p:spPr>
            <a:xfrm>
              <a:off x="6672063" y="1540679"/>
              <a:ext cx="360040" cy="1038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spTree>
    <p:extLst>
      <p:ext uri="{BB962C8B-B14F-4D97-AF65-F5344CB8AC3E}">
        <p14:creationId xmlns:p14="http://schemas.microsoft.com/office/powerpoint/2010/main" val="338066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12192000" cy="436728"/>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en-US" sz="1400" i="1" dirty="0">
                <a:latin typeface="Arial" panose="020B0604020202020204" pitchFamily="34" charset="0"/>
                <a:cs typeface="Arial" panose="020B0604020202020204" pitchFamily="34" charset="0"/>
              </a:rPr>
              <a:t>Appendix – </a:t>
            </a:r>
            <a:r>
              <a:rPr lang="en-US" sz="1400" i="1" dirty="0" smtClean="0">
                <a:latin typeface="Arial" panose="020B0604020202020204" pitchFamily="34" charset="0"/>
                <a:cs typeface="Arial" panose="020B0604020202020204" pitchFamily="34" charset="0"/>
              </a:rPr>
              <a:t>2</a:t>
            </a:r>
            <a:r>
              <a:rPr lang="en-US" sz="1400" i="1" dirty="0">
                <a:latin typeface="Arial" panose="020B0604020202020204" pitchFamily="34" charset="0"/>
                <a:cs typeface="Arial" panose="020B0604020202020204" pitchFamily="34" charset="0"/>
              </a:rPr>
              <a:t>							</a:t>
            </a:r>
          </a:p>
        </p:txBody>
      </p:sp>
      <p:sp>
        <p:nvSpPr>
          <p:cNvPr id="8" name="Rectangle 7"/>
          <p:cNvSpPr/>
          <p:nvPr/>
        </p:nvSpPr>
        <p:spPr>
          <a:xfrm>
            <a:off x="9916433" y="6169224"/>
            <a:ext cx="1231427" cy="307777"/>
          </a:xfrm>
          <a:prstGeom prst="rect">
            <a:avLst/>
          </a:prstGeom>
        </p:spPr>
        <p:txBody>
          <a:bodyPr wrap="none">
            <a:spAutoFit/>
          </a:bodyPr>
          <a:lstStyle/>
          <a:p>
            <a:r>
              <a:rPr lang="en-US" sz="1400" i="1" dirty="0">
                <a:latin typeface="Arial" panose="020B0604020202020204" pitchFamily="34" charset="0"/>
                <a:cs typeface="Arial" panose="020B0604020202020204" pitchFamily="34" charset="0"/>
                <a:hlinkClick r:id="" action="ppaction://noaction"/>
              </a:rPr>
              <a:t>Back to Slide</a:t>
            </a:r>
            <a:endParaRPr lang="en-US" sz="1400" i="1"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249381" y="540329"/>
          <a:ext cx="11665527" cy="5694219"/>
        </p:xfrm>
        <a:graphic>
          <a:graphicData uri="http://schemas.openxmlformats.org/drawingml/2006/table">
            <a:tbl>
              <a:tblPr/>
              <a:tblGrid>
                <a:gridCol w="1219201">
                  <a:extLst>
                    <a:ext uri="{9D8B030D-6E8A-4147-A177-3AD203B41FA5}">
                      <a16:colId xmlns:a16="http://schemas.microsoft.com/office/drawing/2014/main" val="20000"/>
                    </a:ext>
                  </a:extLst>
                </a:gridCol>
                <a:gridCol w="10446326">
                  <a:extLst>
                    <a:ext uri="{9D8B030D-6E8A-4147-A177-3AD203B41FA5}">
                      <a16:colId xmlns:a16="http://schemas.microsoft.com/office/drawing/2014/main" val="20001"/>
                    </a:ext>
                  </a:extLst>
                </a:gridCol>
              </a:tblGrid>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Human Necessities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Foods or foodstuffs; their treatment, not covered by other classes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1"/>
                  </a:ext>
                </a:extLst>
              </a:tr>
              <a:tr h="245582">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A23V</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Indexing scheme relating to foods, foodstuffs or non-alcoholic beverages</a:t>
                      </a:r>
                      <a:endParaRPr lang="en-US" sz="1100" dirty="0">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2"/>
                  </a:ext>
                </a:extLst>
              </a:tr>
              <a:tr h="21038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A23V2002/00</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Food compositions, function of food ingredients or processes for food or foodstuffs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Baking; edible </a:t>
                      </a:r>
                      <a:r>
                        <a:rPr lang="en-US" sz="1000" dirty="0" err="1">
                          <a:solidFill>
                            <a:srgbClr val="000000"/>
                          </a:solidFill>
                          <a:latin typeface="Arial"/>
                          <a:ea typeface="Times New Roman"/>
                          <a:cs typeface="Times New Roman"/>
                        </a:rPr>
                        <a:t>doughs</a:t>
                      </a:r>
                      <a:endParaRPr lang="en-US" sz="1100" dirty="0">
                        <a:latin typeface="Calibri"/>
                        <a:ea typeface="Calibri"/>
                        <a:cs typeface="Times New Roman"/>
                      </a:endParaRPr>
                    </a:p>
                  </a:txBody>
                  <a:tcPr marL="68580" marR="68580" marT="0" marB="0" anchor="b">
                    <a:lnL>
                      <a:noFill/>
                    </a:lnL>
                    <a:lnR>
                      <a:noFill/>
                    </a:lnR>
                    <a:lnT>
                      <a:noFill/>
                    </a:lnT>
                    <a:lnB>
                      <a:noFill/>
                    </a:lnB>
                  </a:tcPr>
                </a:tc>
                <a:extLst>
                  <a:ext uri="{0D108BD9-81ED-4DB2-BD59-A6C34878D82A}">
                    <a16:rowId xmlns:a16="http://schemas.microsoft.com/office/drawing/2014/main" val="10004"/>
                  </a:ext>
                </a:extLst>
              </a:tr>
              <a:tr h="348088">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Treatment, e.g. preservation, of flour or dough, e.g. by addition of materials; baking; bakery products; preservation thereof</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5"/>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A21D2/00</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Treatment of flour or dough by adding materials thereto (A21D10/00 takes precedence)</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6"/>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A21D2/36</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Vegetable material</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7"/>
                  </a:ext>
                </a:extLst>
              </a:tr>
              <a:tr h="555562">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Foods, foodstuffs, or non-alcoholic beverages, not covered by subclasses A23B&amp;#160;-&amp;#160;A23J; their preparation or treatment, e.g. cooking, modification of nutritive qualities, physical treatment (shaping or working, not fully covered by this subclass, A23P); preservation of foods or foodstuffs, in general)</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8"/>
                  </a:ext>
                </a:extLst>
              </a:tr>
              <a:tr h="257512">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A23L27/00</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Spices; </a:t>
                      </a:r>
                      <a:r>
                        <a:rPr lang="en-US" sz="1000" dirty="0" err="1">
                          <a:solidFill>
                            <a:srgbClr val="000000"/>
                          </a:solidFill>
                          <a:latin typeface="Arial"/>
                          <a:ea typeface="Times New Roman"/>
                          <a:cs typeface="Times New Roman"/>
                        </a:rPr>
                        <a:t>Flavouring</a:t>
                      </a:r>
                      <a:r>
                        <a:rPr lang="en-US" sz="1000" dirty="0">
                          <a:solidFill>
                            <a:srgbClr val="000000"/>
                          </a:solidFill>
                          <a:latin typeface="Arial"/>
                          <a:ea typeface="Times New Roman"/>
                          <a:cs typeface="Times New Roman"/>
                        </a:rPr>
                        <a:t> agents or condiments; Artificial sweetening agents; Table salts; Dietetic salt substitutes; Preparation or treatment thereof</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9"/>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A23L27/40</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Table salts; Dietetic salt substitutes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0"/>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A21D2/181</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{Sugars or sugar alcohols (honey A21D2/34)}</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1"/>
                  </a:ext>
                </a:extLst>
              </a:tr>
              <a:tr h="351136">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Cocoa; cocoa products, e.g. chocolate; substitutes for cocoa or cocoa products; confectionery; chewing gum; ice-cream; preparation thereof</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2"/>
                  </a:ext>
                </a:extLst>
              </a:tr>
              <a:tr h="334030">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A23G3/00</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Sweetmeats; Confectionery; Marzipan; Coated or filled products (chewing gum A23G4/00)</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3"/>
                  </a:ext>
                </a:extLst>
              </a:tr>
              <a:tr h="318847">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A23G3/42</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err="1">
                          <a:solidFill>
                            <a:srgbClr val="000000"/>
                          </a:solidFill>
                          <a:latin typeface="Arial"/>
                          <a:ea typeface="Times New Roman"/>
                          <a:cs typeface="Times New Roman"/>
                        </a:rPr>
                        <a:t>Characterised</a:t>
                      </a:r>
                      <a:r>
                        <a:rPr lang="en-US" sz="1000" dirty="0">
                          <a:solidFill>
                            <a:srgbClr val="000000"/>
                          </a:solidFill>
                          <a:latin typeface="Arial"/>
                          <a:ea typeface="Times New Roman"/>
                          <a:cs typeface="Times New Roman"/>
                        </a:rPr>
                        <a:t> by the carbohydrates used, e.g. polysaccharides (containing dairy products A23G3/46)</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4"/>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A21D13/00</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Finished or partly finished bakery products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5"/>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A21D13/062</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With modified sugar content; Sugar-free products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6"/>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A23G3/38</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Sucrose-free products</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7"/>
                  </a:ext>
                </a:extLst>
              </a:tr>
              <a:tr h="279371">
                <a:tc>
                  <a:txBody>
                    <a:bodyPr/>
                    <a:lstStyle/>
                    <a:p>
                      <a:pPr marL="0" marR="0">
                        <a:lnSpc>
                          <a:spcPct val="115000"/>
                        </a:lnSpc>
                        <a:spcBef>
                          <a:spcPts val="0"/>
                        </a:spcBef>
                        <a:spcAft>
                          <a:spcPts val="0"/>
                        </a:spcAft>
                      </a:pPr>
                      <a:r>
                        <a:rPr lang="en-US" sz="1000" b="1" dirty="0">
                          <a:solidFill>
                            <a:srgbClr val="000000"/>
                          </a:solidFill>
                          <a:latin typeface="Arial"/>
                          <a:ea typeface="Times New Roman"/>
                          <a:cs typeface="Times New Roman"/>
                        </a:rPr>
                        <a:t>A23G3/48</a:t>
                      </a:r>
                      <a:endParaRPr lang="en-US" sz="1100" b="1" dirty="0">
                        <a:latin typeface="Calibri"/>
                        <a:ea typeface="Calibri"/>
                        <a:cs typeface="Times New Roman"/>
                      </a:endParaRPr>
                    </a:p>
                  </a:txBody>
                  <a:tcPr marL="68580" marR="68580" marT="0" marB="0" anchor="ctr">
                    <a:lnL>
                      <a:noFill/>
                    </a:lnL>
                    <a:lnR>
                      <a:noFill/>
                    </a:lnR>
                    <a:lnT>
                      <a:noFill/>
                    </a:lnT>
                    <a:lnB>
                      <a:noFill/>
                    </a:lnB>
                  </a:tcPr>
                </a:tc>
                <a:tc>
                  <a:txBody>
                    <a:bodyPr/>
                    <a:lstStyle/>
                    <a:p>
                      <a:pPr marL="0" marR="0" algn="l">
                        <a:lnSpc>
                          <a:spcPct val="115000"/>
                        </a:lnSpc>
                        <a:spcBef>
                          <a:spcPts val="0"/>
                        </a:spcBef>
                        <a:spcAft>
                          <a:spcPts val="0"/>
                        </a:spcAft>
                      </a:pPr>
                      <a:r>
                        <a:rPr lang="en-US" sz="1000" dirty="0">
                          <a:solidFill>
                            <a:srgbClr val="000000"/>
                          </a:solidFill>
                          <a:latin typeface="Arial"/>
                          <a:ea typeface="Times New Roman"/>
                          <a:cs typeface="Times New Roman"/>
                        </a:rPr>
                        <a:t>Containing plants or parts thereof, e.g. fruits, seeds, extracts (containing gums A23G3/42)</a:t>
                      </a:r>
                      <a:endParaRPr lang="en-US" sz="11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408018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6"/>
          <p:cNvSpPr txBox="1">
            <a:spLocks noChangeArrowheads="1"/>
          </p:cNvSpPr>
          <p:nvPr/>
        </p:nvSpPr>
        <p:spPr bwMode="auto">
          <a:xfrm>
            <a:off x="0" y="30778"/>
            <a:ext cx="11868151" cy="307777"/>
          </a:xfrm>
          <a:prstGeom prst="rect">
            <a:avLst/>
          </a:prstGeom>
          <a:noFill/>
          <a:ln w="9525">
            <a:noFill/>
            <a:miter lim="800000"/>
            <a:headEnd/>
            <a:tailEnd/>
          </a:ln>
        </p:spPr>
        <p:txBody>
          <a:bodyPr anchor="b">
            <a:spAutoFit/>
          </a:bodyPr>
          <a:lstStyle/>
          <a:p>
            <a:r>
              <a:rPr lang="en-US" sz="1400" i="1" dirty="0">
                <a:latin typeface="Arial" pitchFamily="34" charset="0"/>
                <a:ea typeface="+mj-ea"/>
                <a:cs typeface="Arial" pitchFamily="34" charset="0"/>
              </a:rPr>
              <a:t>Disclaimer</a:t>
            </a:r>
            <a:r>
              <a:rPr lang="en-US" sz="1400" b="1" i="1" dirty="0">
                <a:latin typeface="Arial" pitchFamily="34" charset="0"/>
                <a:cs typeface="Arial" pitchFamily="34" charset="0"/>
              </a:rPr>
              <a:t> </a:t>
            </a:r>
          </a:p>
        </p:txBody>
      </p:sp>
      <p:sp>
        <p:nvSpPr>
          <p:cNvPr id="5" name="Rectangle 6"/>
          <p:cNvSpPr>
            <a:spLocks noChangeArrowheads="1"/>
          </p:cNvSpPr>
          <p:nvPr/>
        </p:nvSpPr>
        <p:spPr bwMode="auto">
          <a:xfrm>
            <a:off x="318656" y="1262640"/>
            <a:ext cx="11707090" cy="2123658"/>
          </a:xfrm>
          <a:prstGeom prst="rect">
            <a:avLst/>
          </a:prstGeom>
          <a:noFill/>
          <a:ln w="9525" algn="ctr">
            <a:solidFill>
              <a:schemeClr val="tx2">
                <a:lumMod val="60000"/>
                <a:lumOff val="40000"/>
              </a:schemeClr>
            </a:solidFill>
            <a:round/>
            <a:headEnd/>
            <a:tailEnd/>
          </a:ln>
        </p:spPr>
        <p:txBody>
          <a:bodyPr wrap="square">
            <a:spAutoFit/>
          </a:bodyPr>
          <a:lstStyle/>
          <a:p>
            <a:r>
              <a:rPr lang="en-US" sz="1200" dirty="0">
                <a:latin typeface="Arial" panose="020B0604020202020204" pitchFamily="34" charset="0"/>
                <a:cs typeface="Arial" panose="020B0604020202020204" pitchFamily="34" charset="0"/>
              </a:rPr>
              <a:t>This report has been prepared by Effectual Services engineer(s) and contains analysis and recommendations based on the understanding of the subject matter by the searcher. The searcher’s analysis and recommendations are purely technical suggestions and should not be construed as legal opinions under any circumstances. Client alone reserves the right to make a final decision on the subject matter as disclosed. Further, Effectual Services may have used one or more third-party databases while preparing this report, and cannot warrant the accuracy of the information obtained from third-party databases. Such databases may also include translations, and Effectual Services cannot warrant the accuracy/authenticity of such translations.</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This report is technical in nature, and contains no legal opinion. The characterization, paraphrasing, quotation, inclusion or omission of any references with regard to this report represents the personal, non-legal judgment of the one or more technical researchers involved in the preparation of this report. Therefore, no content of this report, including the characterization, paraphrasing, quotation, inclusion or omission of any references, should be construed as having any legal weight or being legally dispositive in any manner. This report is provided without any express or implied warranties, including fitness for a particular purpose such as patentability, infringement, freedom-to-operate or invalidity opinion. Effectual Services cannot be held responsible for any damages whether direct or consequential, based on use of this report.</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38738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74724" y="2026976"/>
            <a:ext cx="934871" cy="246029"/>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r>
              <a:rPr lang="en-US" sz="999" dirty="0">
                <a:latin typeface="Arial" panose="020B0604020202020204" pitchFamily="34" charset="0"/>
                <a:cs typeface="Arial" panose="020B0604020202020204" pitchFamily="34" charset="0"/>
              </a:rPr>
              <a:t>Add title here</a:t>
            </a:r>
          </a:p>
        </p:txBody>
      </p:sp>
      <p:sp>
        <p:nvSpPr>
          <p:cNvPr id="3" name="Rectangle 2"/>
          <p:cNvSpPr/>
          <p:nvPr/>
        </p:nvSpPr>
        <p:spPr>
          <a:xfrm>
            <a:off x="3" y="2678"/>
            <a:ext cx="6710287" cy="6382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endParaRPr lang="id-ID" sz="2398"/>
          </a:p>
        </p:txBody>
      </p:sp>
      <p:sp>
        <p:nvSpPr>
          <p:cNvPr id="4" name="Rectangle 3"/>
          <p:cNvSpPr/>
          <p:nvPr/>
        </p:nvSpPr>
        <p:spPr>
          <a:xfrm>
            <a:off x="3" y="481990"/>
            <a:ext cx="6710289" cy="5903441"/>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398"/>
          </a:p>
        </p:txBody>
      </p:sp>
      <p:sp>
        <p:nvSpPr>
          <p:cNvPr id="5" name="Oval 4"/>
          <p:cNvSpPr/>
          <p:nvPr/>
        </p:nvSpPr>
        <p:spPr>
          <a:xfrm>
            <a:off x="6118936" y="555854"/>
            <a:ext cx="967664" cy="893493"/>
          </a:xfrm>
          <a:prstGeom prst="ellipse">
            <a:avLst/>
          </a:prstGeom>
          <a:solidFill>
            <a:srgbClr val="FFFFFF"/>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369" tIns="274106" rIns="91369" bIns="91369" rtlCol="0" anchor="ctr"/>
          <a:lstStyle/>
          <a:p>
            <a:pPr algn="ctr"/>
            <a:endParaRPr lang="id-ID" sz="3197" dirty="0">
              <a:solidFill>
                <a:schemeClr val="tx1"/>
              </a:solidFill>
            </a:endParaRPr>
          </a:p>
        </p:txBody>
      </p:sp>
      <p:sp>
        <p:nvSpPr>
          <p:cNvPr id="7" name="Oval 6"/>
          <p:cNvSpPr/>
          <p:nvPr/>
        </p:nvSpPr>
        <p:spPr>
          <a:xfrm>
            <a:off x="6118936" y="2972162"/>
            <a:ext cx="967664" cy="893493"/>
          </a:xfrm>
          <a:prstGeom prst="ellipse">
            <a:avLst/>
          </a:prstGeom>
          <a:solidFill>
            <a:srgbClr val="FFFFFF"/>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369" tIns="274106" rIns="91369" bIns="91369" rtlCol="0" anchor="ctr"/>
          <a:lstStyle/>
          <a:p>
            <a:pPr algn="ctr"/>
            <a:r>
              <a:rPr lang="en-US" sz="3197" dirty="0">
                <a:solidFill>
                  <a:schemeClr val="bg1"/>
                </a:solidFill>
                <a:latin typeface="linea-basic-10" charset="0"/>
                <a:ea typeface="linea-basic-10" charset="0"/>
                <a:cs typeface="linea-basic-10" charset="0"/>
              </a:rPr>
              <a:t>/</a:t>
            </a:r>
            <a:endParaRPr lang="id-ID" sz="3197" dirty="0">
              <a:solidFill>
                <a:schemeClr val="bg1"/>
              </a:solidFill>
            </a:endParaRPr>
          </a:p>
        </p:txBody>
      </p:sp>
      <p:sp>
        <p:nvSpPr>
          <p:cNvPr id="8" name="Oval 7"/>
          <p:cNvSpPr/>
          <p:nvPr/>
        </p:nvSpPr>
        <p:spPr>
          <a:xfrm>
            <a:off x="6118936" y="4190411"/>
            <a:ext cx="967664" cy="893493"/>
          </a:xfrm>
          <a:prstGeom prst="ellipse">
            <a:avLst/>
          </a:prstGeom>
          <a:solidFill>
            <a:srgbClr val="FFFFFF"/>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69" tIns="274106" rIns="91369" bIns="91369" rtlCol="0" anchor="ctr"/>
          <a:lstStyle/>
          <a:p>
            <a:pPr algn="ctr"/>
            <a:r>
              <a:rPr lang="en-US" sz="3197" dirty="0">
                <a:solidFill>
                  <a:schemeClr val="bg1"/>
                </a:solidFill>
                <a:latin typeface="linea-basic-10" charset="0"/>
                <a:ea typeface="linea-basic-10" charset="0"/>
                <a:cs typeface="linea-basic-10" charset="0"/>
              </a:rPr>
              <a:t></a:t>
            </a:r>
            <a:endParaRPr lang="id-ID" sz="3197" dirty="0">
              <a:solidFill>
                <a:schemeClr val="bg1"/>
              </a:solidFill>
            </a:endParaRPr>
          </a:p>
        </p:txBody>
      </p:sp>
      <p:sp>
        <p:nvSpPr>
          <p:cNvPr id="9" name="Oval 8"/>
          <p:cNvSpPr/>
          <p:nvPr/>
        </p:nvSpPr>
        <p:spPr>
          <a:xfrm>
            <a:off x="6118936" y="1753912"/>
            <a:ext cx="967664" cy="893493"/>
          </a:xfrm>
          <a:prstGeom prst="ellipse">
            <a:avLst/>
          </a:prstGeom>
          <a:solidFill>
            <a:srgbClr val="FFFFFF"/>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69" tIns="274106" rIns="91369" bIns="91369" rtlCol="0" anchor="ctr"/>
          <a:lstStyle/>
          <a:p>
            <a:pPr algn="ctr"/>
            <a:r>
              <a:rPr lang="en-US" sz="3197" dirty="0">
                <a:solidFill>
                  <a:schemeClr val="bg1"/>
                </a:solidFill>
                <a:latin typeface="linea-basic-10" charset="0"/>
                <a:ea typeface="linea-basic-10" charset="0"/>
                <a:cs typeface="linea-basic-10" charset="0"/>
              </a:rPr>
              <a:t>R</a:t>
            </a:r>
            <a:endParaRPr lang="id-ID" sz="3197" dirty="0">
              <a:solidFill>
                <a:schemeClr val="bg1"/>
              </a:solidFill>
            </a:endParaRPr>
          </a:p>
        </p:txBody>
      </p:sp>
      <p:sp>
        <p:nvSpPr>
          <p:cNvPr id="11" name="Title 3"/>
          <p:cNvSpPr txBox="1">
            <a:spLocks/>
          </p:cNvSpPr>
          <p:nvPr/>
        </p:nvSpPr>
        <p:spPr>
          <a:xfrm>
            <a:off x="304801" y="528873"/>
            <a:ext cx="3959738" cy="436702"/>
          </a:xfrm>
          <a:prstGeom prst="rect">
            <a:avLst/>
          </a:prstGeom>
          <a:noFill/>
        </p:spPr>
        <p:txBody>
          <a:bodyPr wrap="none" rtlCol="0">
            <a:spAutoFit/>
          </a:bodyPr>
          <a:lstStyle>
            <a:defPPr>
              <a:defRPr lang="en-US"/>
            </a:defPPr>
            <a:lvl1pPr>
              <a:lnSpc>
                <a:spcPct val="80000"/>
              </a:lnSpc>
              <a:defRPr sz="6000">
                <a:solidFill>
                  <a:schemeClr val="bg1"/>
                </a:solidFill>
                <a:latin typeface="Poppins SemiBold" panose="02000000000000000000" pitchFamily="2" charset="0"/>
                <a:cs typeface="Poppins SemiBold" panose="02000000000000000000" pitchFamily="2" charset="0"/>
              </a:defRPr>
            </a:lvl1pPr>
          </a:lstStyle>
          <a:p>
            <a:r>
              <a:rPr lang="en-US" sz="2798" b="1" dirty="0">
                <a:solidFill>
                  <a:srgbClr val="953735"/>
                </a:solidFill>
                <a:latin typeface="Arial" pitchFamily="34" charset="0"/>
                <a:cs typeface="Arial" pitchFamily="34" charset="0"/>
              </a:rPr>
              <a:t>Scope &amp; Methodology</a:t>
            </a:r>
          </a:p>
        </p:txBody>
      </p:sp>
      <p:sp>
        <p:nvSpPr>
          <p:cNvPr id="12" name="Rectangle 11"/>
          <p:cNvSpPr/>
          <p:nvPr/>
        </p:nvSpPr>
        <p:spPr>
          <a:xfrm>
            <a:off x="228600" y="1449349"/>
            <a:ext cx="5257800" cy="4591450"/>
          </a:xfrm>
          <a:prstGeom prst="rect">
            <a:avLst/>
          </a:prstGeom>
          <a:noFill/>
        </p:spPr>
        <p:txBody>
          <a:bodyPr wrap="square" rtlCol="0">
            <a:spAutoFit/>
          </a:bodyPr>
          <a:lstStyle/>
          <a:p>
            <a:pPr algn="just">
              <a:lnSpc>
                <a:spcPct val="140000"/>
              </a:lnSpc>
              <a:buFont typeface="Wingdings" pitchFamily="2" charset="2"/>
              <a:buChar char="ü"/>
            </a:pPr>
            <a:r>
              <a:rPr lang="en-US" sz="1099" b="1" dirty="0"/>
              <a:t> This report includes a Patent </a:t>
            </a:r>
            <a:r>
              <a:rPr lang="en-US" sz="1099" b="1" dirty="0" smtClean="0"/>
              <a:t>Landscape </a:t>
            </a:r>
            <a:r>
              <a:rPr lang="en-US" sz="1099" b="1" dirty="0"/>
              <a:t>Study for capturing innovation related </a:t>
            </a:r>
            <a:r>
              <a:rPr lang="en-US" sz="1099" b="1" dirty="0" smtClean="0"/>
              <a:t>to reducing Sugar and Salt content in Confectionary. </a:t>
            </a:r>
            <a:r>
              <a:rPr lang="en-US" sz="1099" b="1" dirty="0"/>
              <a:t>Specific focus is </a:t>
            </a:r>
            <a:r>
              <a:rPr lang="en-US" sz="1099" b="1" dirty="0" smtClean="0"/>
              <a:t>on the method of reducing salt or sugar content while preparation of Confectionary products</a:t>
            </a:r>
          </a:p>
          <a:p>
            <a:pPr algn="just">
              <a:lnSpc>
                <a:spcPct val="140000"/>
              </a:lnSpc>
            </a:pPr>
            <a:endParaRPr lang="en-US" sz="1099" b="1" dirty="0"/>
          </a:p>
          <a:p>
            <a:pPr algn="just">
              <a:lnSpc>
                <a:spcPct val="140000"/>
              </a:lnSpc>
              <a:buFont typeface="Wingdings" pitchFamily="2" charset="2"/>
              <a:buChar char="ü"/>
            </a:pPr>
            <a:r>
              <a:rPr lang="en-US" sz="1099" b="1" dirty="0"/>
              <a:t>Specially highlighted are the problem areas, the currently existing solutions, the emerging trends and the key geographical areas which have played a significant role in the advancement of this industry till date.</a:t>
            </a:r>
          </a:p>
          <a:p>
            <a:pPr algn="just">
              <a:lnSpc>
                <a:spcPct val="140000"/>
              </a:lnSpc>
              <a:buFont typeface="Wingdings" pitchFamily="2" charset="2"/>
              <a:buChar char="ü"/>
            </a:pPr>
            <a:endParaRPr lang="en-US" sz="1099" b="1" dirty="0"/>
          </a:p>
          <a:p>
            <a:pPr algn="just">
              <a:lnSpc>
                <a:spcPct val="140000"/>
              </a:lnSpc>
              <a:buFont typeface="Wingdings" pitchFamily="2" charset="2"/>
              <a:buChar char="ü"/>
            </a:pPr>
            <a:r>
              <a:rPr lang="en-US" sz="1099" b="1" dirty="0"/>
              <a:t>We analyzed the data relevant to this domain in order to identify the key geographical areas where the technology growth is much faster than the rest of the world.</a:t>
            </a:r>
          </a:p>
          <a:p>
            <a:pPr algn="just">
              <a:lnSpc>
                <a:spcPct val="140000"/>
              </a:lnSpc>
              <a:buFont typeface="Wingdings" pitchFamily="2" charset="2"/>
              <a:buChar char="ü"/>
            </a:pPr>
            <a:endParaRPr lang="en-US" sz="1099" b="1" dirty="0"/>
          </a:p>
          <a:p>
            <a:pPr algn="just">
              <a:lnSpc>
                <a:spcPct val="140000"/>
              </a:lnSpc>
              <a:buFont typeface="Wingdings" pitchFamily="2" charset="2"/>
              <a:buChar char="ü"/>
            </a:pPr>
            <a:r>
              <a:rPr lang="en-US" sz="1099" b="1" dirty="0"/>
              <a:t>The universities and research institutes which have shown active participation in this field and which are working closely with companies in this industry are also identified. </a:t>
            </a:r>
            <a:endParaRPr lang="en-US" sz="1099" b="1" dirty="0" smtClean="0"/>
          </a:p>
          <a:p>
            <a:pPr algn="just">
              <a:lnSpc>
                <a:spcPct val="140000"/>
              </a:lnSpc>
              <a:buFont typeface="Wingdings" pitchFamily="2" charset="2"/>
              <a:buChar char="ü"/>
            </a:pPr>
            <a:endParaRPr lang="en-US" sz="1099" b="1" dirty="0">
              <a:ea typeface="Montserrat Light" charset="0"/>
              <a:cs typeface="Montserrat Light" charset="0"/>
            </a:endParaRPr>
          </a:p>
          <a:p>
            <a:pPr algn="just">
              <a:lnSpc>
                <a:spcPct val="140000"/>
              </a:lnSpc>
              <a:buFont typeface="Wingdings" pitchFamily="2" charset="2"/>
              <a:buChar char="ü"/>
            </a:pPr>
            <a:r>
              <a:rPr lang="en-IN" sz="1099" b="1" dirty="0">
                <a:ea typeface="Montserrat Light" charset="0"/>
                <a:cs typeface="Montserrat Light" charset="0"/>
              </a:rPr>
              <a:t>A list of 362 patent references (belonging to unique INPADOC families) were identified as interesting. The patent references were categorized into a detailed taxonomy presented in the subsequent slide.</a:t>
            </a:r>
          </a:p>
          <a:p>
            <a:pPr algn="just">
              <a:lnSpc>
                <a:spcPct val="140000"/>
              </a:lnSpc>
            </a:pPr>
            <a:endParaRPr lang="id-ID" sz="1099" b="1" dirty="0">
              <a:ea typeface="Montserrat Light" charset="0"/>
              <a:cs typeface="Montserrat Light" charset="0"/>
            </a:endParaRPr>
          </a:p>
        </p:txBody>
      </p:sp>
      <p:sp>
        <p:nvSpPr>
          <p:cNvPr id="13" name="Rectangle 12"/>
          <p:cNvSpPr/>
          <p:nvPr/>
        </p:nvSpPr>
        <p:spPr>
          <a:xfrm>
            <a:off x="7162801" y="1831099"/>
            <a:ext cx="4953000" cy="464380"/>
          </a:xfrm>
          <a:prstGeom prst="rect">
            <a:avLst/>
          </a:prstGeom>
          <a:noFill/>
        </p:spPr>
        <p:txBody>
          <a:bodyPr wrap="square" rtlCol="0" anchor="t">
            <a:spAutoFit/>
          </a:bodyPr>
          <a:lstStyle/>
          <a:p>
            <a:pPr>
              <a:lnSpc>
                <a:spcPct val="110000"/>
              </a:lnSpc>
            </a:pPr>
            <a:r>
              <a:rPr lang="en-US" sz="1099" b="1" dirty="0"/>
              <a:t>Granted patents and published patent applications Worldwide The analysis is performed on one representative patent member per patent family. </a:t>
            </a:r>
            <a:endParaRPr lang="id-ID" sz="1099" dirty="0"/>
          </a:p>
        </p:txBody>
      </p:sp>
      <p:sp>
        <p:nvSpPr>
          <p:cNvPr id="14" name="Rectangle 13"/>
          <p:cNvSpPr/>
          <p:nvPr/>
        </p:nvSpPr>
        <p:spPr>
          <a:xfrm>
            <a:off x="7162803" y="661044"/>
            <a:ext cx="3671452" cy="464486"/>
          </a:xfrm>
          <a:prstGeom prst="rect">
            <a:avLst/>
          </a:prstGeom>
          <a:noFill/>
        </p:spPr>
        <p:txBody>
          <a:bodyPr wrap="square" rtlCol="0" anchor="t">
            <a:spAutoFit/>
          </a:bodyPr>
          <a:lstStyle/>
          <a:p>
            <a:pPr>
              <a:lnSpc>
                <a:spcPct val="110000"/>
              </a:lnSpc>
            </a:pPr>
            <a:r>
              <a:rPr lang="en-US" sz="1099" b="1" dirty="0"/>
              <a:t>Specific focus is </a:t>
            </a:r>
            <a:r>
              <a:rPr lang="en-US" sz="1099" b="1" dirty="0" smtClean="0"/>
              <a:t>on </a:t>
            </a:r>
            <a:r>
              <a:rPr lang="en-US" sz="1099" b="1" dirty="0"/>
              <a:t>method of reducing salt or sugar content while preparation of Confectionary </a:t>
            </a:r>
            <a:r>
              <a:rPr lang="en-US" sz="1099" b="1" dirty="0" smtClean="0"/>
              <a:t>products</a:t>
            </a:r>
            <a:r>
              <a:rPr lang="en-IN" sz="1099" b="1" dirty="0" smtClean="0"/>
              <a:t>.</a:t>
            </a:r>
            <a:endParaRPr lang="id-ID" sz="1099" dirty="0"/>
          </a:p>
        </p:txBody>
      </p:sp>
      <p:sp>
        <p:nvSpPr>
          <p:cNvPr id="16" name="Rectangle 15"/>
          <p:cNvSpPr/>
          <p:nvPr/>
        </p:nvSpPr>
        <p:spPr>
          <a:xfrm>
            <a:off x="7162803" y="5471537"/>
            <a:ext cx="5029200" cy="464380"/>
          </a:xfrm>
          <a:prstGeom prst="rect">
            <a:avLst/>
          </a:prstGeom>
          <a:noFill/>
        </p:spPr>
        <p:txBody>
          <a:bodyPr wrap="square" rtlCol="0" anchor="t">
            <a:spAutoFit/>
          </a:bodyPr>
          <a:lstStyle/>
          <a:p>
            <a:pPr>
              <a:lnSpc>
                <a:spcPct val="110000"/>
              </a:lnSpc>
            </a:pPr>
            <a:r>
              <a:rPr lang="en-US" sz="1099" b="1" dirty="0"/>
              <a:t>Relevant trends, Insights and Graphs which reflect the current shape of the technology as well as its future path based on the analysis were prepared.</a:t>
            </a:r>
            <a:endParaRPr lang="id-ID" sz="1099" b="1" dirty="0"/>
          </a:p>
        </p:txBody>
      </p:sp>
      <p:sp>
        <p:nvSpPr>
          <p:cNvPr id="19" name="Oval 18"/>
          <p:cNvSpPr/>
          <p:nvPr/>
        </p:nvSpPr>
        <p:spPr>
          <a:xfrm>
            <a:off x="6118936" y="5332518"/>
            <a:ext cx="967664" cy="893493"/>
          </a:xfrm>
          <a:prstGeom prst="ellipse">
            <a:avLst/>
          </a:prstGeom>
          <a:solidFill>
            <a:srgbClr val="FFFFFF"/>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369" tIns="274106" rIns="91369" bIns="91369" rtlCol="0" anchor="ctr"/>
          <a:lstStyle/>
          <a:p>
            <a:pPr algn="ctr"/>
            <a:r>
              <a:rPr lang="en-US" sz="3197" dirty="0">
                <a:solidFill>
                  <a:schemeClr val="bg1"/>
                </a:solidFill>
                <a:latin typeface="linea-basic-10" charset="0"/>
                <a:ea typeface="linea-basic-10" charset="0"/>
                <a:cs typeface="linea-basic-10" charset="0"/>
              </a:rPr>
              <a:t></a:t>
            </a:r>
            <a:endParaRPr lang="id-ID" sz="3197" dirty="0">
              <a:solidFill>
                <a:schemeClr val="bg1"/>
              </a:solidFill>
            </a:endParaRPr>
          </a:p>
        </p:txBody>
      </p:sp>
      <p:sp>
        <p:nvSpPr>
          <p:cNvPr id="20" name="Rectangle 19"/>
          <p:cNvSpPr/>
          <p:nvPr/>
        </p:nvSpPr>
        <p:spPr>
          <a:xfrm>
            <a:off x="7162803" y="4266546"/>
            <a:ext cx="5029200" cy="836498"/>
          </a:xfrm>
          <a:prstGeom prst="rect">
            <a:avLst/>
          </a:prstGeom>
          <a:noFill/>
        </p:spPr>
        <p:txBody>
          <a:bodyPr wrap="square" rtlCol="0" anchor="t">
            <a:spAutoFit/>
          </a:bodyPr>
          <a:lstStyle/>
          <a:p>
            <a:pPr>
              <a:lnSpc>
                <a:spcPct val="110000"/>
              </a:lnSpc>
            </a:pPr>
            <a:r>
              <a:rPr lang="en-US" sz="1099" b="1" dirty="0"/>
              <a:t>Preliminary screening was done based on title, abstract and claims to identify potentially relevant references. Detailed analysis and categorization was done on the basis of title, abstract and claims for the potentially relevant patents/published applications.</a:t>
            </a:r>
            <a:endParaRPr lang="id-ID" sz="1099" b="1" dirty="0"/>
          </a:p>
        </p:txBody>
      </p:sp>
      <p:sp>
        <p:nvSpPr>
          <p:cNvPr id="29" name="Rectangle 28"/>
          <p:cNvSpPr/>
          <p:nvPr/>
        </p:nvSpPr>
        <p:spPr>
          <a:xfrm>
            <a:off x="7162803" y="3048298"/>
            <a:ext cx="5029200" cy="836498"/>
          </a:xfrm>
          <a:prstGeom prst="rect">
            <a:avLst/>
          </a:prstGeom>
          <a:noFill/>
        </p:spPr>
        <p:txBody>
          <a:bodyPr wrap="square" rtlCol="0" anchor="t">
            <a:spAutoFit/>
          </a:bodyPr>
          <a:lstStyle/>
          <a:p>
            <a:pPr>
              <a:lnSpc>
                <a:spcPct val="110000"/>
              </a:lnSpc>
            </a:pPr>
            <a:r>
              <a:rPr lang="en-US" sz="1099" b="1" dirty="0"/>
              <a:t>Keywords and Class based search strategies were formulated and search was performed on patent databases. For market research information is collected from  reports published by companies, leading blogs, news articles, Press releases, product websites, etc.</a:t>
            </a:r>
            <a:endParaRPr lang="id-ID" sz="1099" dirty="0"/>
          </a:p>
        </p:txBody>
      </p:sp>
      <p:grpSp>
        <p:nvGrpSpPr>
          <p:cNvPr id="2" name="Group 21"/>
          <p:cNvGrpSpPr/>
          <p:nvPr/>
        </p:nvGrpSpPr>
        <p:grpSpPr>
          <a:xfrm>
            <a:off x="6248400" y="687942"/>
            <a:ext cx="685800" cy="609124"/>
            <a:chOff x="8527264" y="3152492"/>
            <a:chExt cx="1179668" cy="1179668"/>
          </a:xfrm>
        </p:grpSpPr>
        <p:sp>
          <p:nvSpPr>
            <p:cNvPr id="23" name="Oval 22"/>
            <p:cNvSpPr/>
            <p:nvPr/>
          </p:nvSpPr>
          <p:spPr>
            <a:xfrm>
              <a:off x="8527264" y="3152492"/>
              <a:ext cx="1179668" cy="117966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chemeClr val="tx1"/>
                </a:solidFill>
              </a:endParaRPr>
            </a:p>
          </p:txBody>
        </p:sp>
        <p:sp>
          <p:nvSpPr>
            <p:cNvPr id="24" name="Oval 23"/>
            <p:cNvSpPr/>
            <p:nvPr/>
          </p:nvSpPr>
          <p:spPr>
            <a:xfrm>
              <a:off x="8671734" y="3296962"/>
              <a:ext cx="890729" cy="890729"/>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30" name="Oval 29"/>
            <p:cNvSpPr/>
            <p:nvPr/>
          </p:nvSpPr>
          <p:spPr>
            <a:xfrm>
              <a:off x="8803474" y="3428702"/>
              <a:ext cx="627248" cy="627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398" dirty="0">
                  <a:solidFill>
                    <a:srgbClr val="FFFFFF"/>
                  </a:solidFill>
                  <a:latin typeface="FontAwesome" pitchFamily="2" charset="0"/>
                </a:rPr>
                <a:t></a:t>
              </a:r>
              <a:endParaRPr lang="id-ID" sz="2398" b="1" dirty="0">
                <a:solidFill>
                  <a:srgbClr val="FFFFFF"/>
                </a:solidFill>
                <a:latin typeface="Roboto Condensed" panose="02000000000000000000" pitchFamily="2" charset="0"/>
                <a:ea typeface="Roboto Condensed" panose="02000000000000000000" pitchFamily="2" charset="0"/>
              </a:endParaRPr>
            </a:p>
          </p:txBody>
        </p:sp>
      </p:grpSp>
      <p:grpSp>
        <p:nvGrpSpPr>
          <p:cNvPr id="10" name="Group 30"/>
          <p:cNvGrpSpPr/>
          <p:nvPr/>
        </p:nvGrpSpPr>
        <p:grpSpPr>
          <a:xfrm>
            <a:off x="6248400" y="1906190"/>
            <a:ext cx="685800" cy="609124"/>
            <a:chOff x="8527264" y="3152492"/>
            <a:chExt cx="1179668" cy="1179668"/>
          </a:xfrm>
        </p:grpSpPr>
        <p:sp>
          <p:nvSpPr>
            <p:cNvPr id="32" name="Oval 31"/>
            <p:cNvSpPr/>
            <p:nvPr/>
          </p:nvSpPr>
          <p:spPr>
            <a:xfrm>
              <a:off x="8527264" y="3152492"/>
              <a:ext cx="1179668" cy="117966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chemeClr val="tx1"/>
                </a:solidFill>
              </a:endParaRPr>
            </a:p>
          </p:txBody>
        </p:sp>
        <p:sp>
          <p:nvSpPr>
            <p:cNvPr id="33" name="Oval 32"/>
            <p:cNvSpPr/>
            <p:nvPr/>
          </p:nvSpPr>
          <p:spPr>
            <a:xfrm>
              <a:off x="8671734" y="3296962"/>
              <a:ext cx="890729" cy="890729"/>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34" name="Oval 33"/>
            <p:cNvSpPr/>
            <p:nvPr/>
          </p:nvSpPr>
          <p:spPr>
            <a:xfrm>
              <a:off x="8803474" y="3428702"/>
              <a:ext cx="627248" cy="627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398" dirty="0">
                  <a:solidFill>
                    <a:srgbClr val="FFFFFF"/>
                  </a:solidFill>
                  <a:latin typeface="FontAwesome" pitchFamily="2" charset="0"/>
                </a:rPr>
                <a:t></a:t>
              </a:r>
              <a:endParaRPr lang="id-ID" sz="2398" b="1" dirty="0">
                <a:solidFill>
                  <a:srgbClr val="FFFFFF"/>
                </a:solidFill>
                <a:latin typeface="Roboto Condensed" panose="02000000000000000000" pitchFamily="2" charset="0"/>
                <a:ea typeface="Roboto Condensed" panose="02000000000000000000" pitchFamily="2" charset="0"/>
              </a:endParaRPr>
            </a:p>
          </p:txBody>
        </p:sp>
      </p:grpSp>
      <p:grpSp>
        <p:nvGrpSpPr>
          <p:cNvPr id="15" name="Group 34"/>
          <p:cNvGrpSpPr/>
          <p:nvPr/>
        </p:nvGrpSpPr>
        <p:grpSpPr>
          <a:xfrm>
            <a:off x="6248400" y="3124438"/>
            <a:ext cx="685800" cy="609124"/>
            <a:chOff x="8527264" y="3152492"/>
            <a:chExt cx="1179668" cy="1179668"/>
          </a:xfrm>
        </p:grpSpPr>
        <p:sp>
          <p:nvSpPr>
            <p:cNvPr id="36" name="Oval 35"/>
            <p:cNvSpPr/>
            <p:nvPr/>
          </p:nvSpPr>
          <p:spPr>
            <a:xfrm>
              <a:off x="8527264" y="3152492"/>
              <a:ext cx="1179668" cy="117966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chemeClr val="tx1"/>
                </a:solidFill>
              </a:endParaRPr>
            </a:p>
          </p:txBody>
        </p:sp>
        <p:sp>
          <p:nvSpPr>
            <p:cNvPr id="37" name="Oval 36"/>
            <p:cNvSpPr/>
            <p:nvPr/>
          </p:nvSpPr>
          <p:spPr>
            <a:xfrm>
              <a:off x="8671734" y="3296962"/>
              <a:ext cx="890729" cy="890729"/>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38" name="Oval 37"/>
            <p:cNvSpPr/>
            <p:nvPr/>
          </p:nvSpPr>
          <p:spPr>
            <a:xfrm>
              <a:off x="8803474" y="3428702"/>
              <a:ext cx="627248" cy="627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398" dirty="0">
                  <a:solidFill>
                    <a:srgbClr val="FFFFFF"/>
                  </a:solidFill>
                  <a:latin typeface="FontAwesome" pitchFamily="2" charset="0"/>
                </a:rPr>
                <a:t></a:t>
              </a:r>
              <a:endParaRPr lang="id-ID" sz="2398" b="1" dirty="0">
                <a:solidFill>
                  <a:srgbClr val="FFFFFF"/>
                </a:solidFill>
                <a:latin typeface="Roboto Condensed" panose="02000000000000000000" pitchFamily="2" charset="0"/>
                <a:ea typeface="Roboto Condensed" panose="02000000000000000000" pitchFamily="2" charset="0"/>
              </a:endParaRPr>
            </a:p>
          </p:txBody>
        </p:sp>
      </p:grpSp>
      <p:grpSp>
        <p:nvGrpSpPr>
          <p:cNvPr id="17" name="Group 38"/>
          <p:cNvGrpSpPr/>
          <p:nvPr/>
        </p:nvGrpSpPr>
        <p:grpSpPr>
          <a:xfrm>
            <a:off x="6248400" y="4342686"/>
            <a:ext cx="685800" cy="609124"/>
            <a:chOff x="8527264" y="3152492"/>
            <a:chExt cx="1179668" cy="1179668"/>
          </a:xfrm>
        </p:grpSpPr>
        <p:sp>
          <p:nvSpPr>
            <p:cNvPr id="40" name="Oval 39"/>
            <p:cNvSpPr/>
            <p:nvPr/>
          </p:nvSpPr>
          <p:spPr>
            <a:xfrm>
              <a:off x="8527264" y="3152492"/>
              <a:ext cx="1179668" cy="117966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chemeClr val="tx1"/>
                </a:solidFill>
              </a:endParaRPr>
            </a:p>
          </p:txBody>
        </p:sp>
        <p:sp>
          <p:nvSpPr>
            <p:cNvPr id="41" name="Oval 40"/>
            <p:cNvSpPr/>
            <p:nvPr/>
          </p:nvSpPr>
          <p:spPr>
            <a:xfrm>
              <a:off x="8671734" y="3296962"/>
              <a:ext cx="890729" cy="890729"/>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42" name="Oval 41"/>
            <p:cNvSpPr/>
            <p:nvPr/>
          </p:nvSpPr>
          <p:spPr>
            <a:xfrm>
              <a:off x="8803474" y="3428702"/>
              <a:ext cx="627248" cy="627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398" dirty="0">
                  <a:solidFill>
                    <a:srgbClr val="FFFFFF"/>
                  </a:solidFill>
                  <a:latin typeface="FontAwesome" pitchFamily="2" charset="0"/>
                </a:rPr>
                <a:t></a:t>
              </a:r>
              <a:endParaRPr lang="id-ID" sz="2398" b="1" dirty="0">
                <a:solidFill>
                  <a:srgbClr val="FFFFFF"/>
                </a:solidFill>
                <a:latin typeface="Roboto Condensed" panose="02000000000000000000" pitchFamily="2" charset="0"/>
                <a:ea typeface="Roboto Condensed" panose="02000000000000000000" pitchFamily="2" charset="0"/>
              </a:endParaRPr>
            </a:p>
          </p:txBody>
        </p:sp>
      </p:grpSp>
      <p:grpSp>
        <p:nvGrpSpPr>
          <p:cNvPr id="18" name="Group 42"/>
          <p:cNvGrpSpPr/>
          <p:nvPr/>
        </p:nvGrpSpPr>
        <p:grpSpPr>
          <a:xfrm>
            <a:off x="6248400" y="5484794"/>
            <a:ext cx="685800" cy="609124"/>
            <a:chOff x="8527264" y="3152492"/>
            <a:chExt cx="1179668" cy="1179668"/>
          </a:xfrm>
        </p:grpSpPr>
        <p:sp>
          <p:nvSpPr>
            <p:cNvPr id="44" name="Oval 43"/>
            <p:cNvSpPr/>
            <p:nvPr/>
          </p:nvSpPr>
          <p:spPr>
            <a:xfrm>
              <a:off x="8527264" y="3152492"/>
              <a:ext cx="1179668" cy="117966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solidFill>
                  <a:schemeClr val="tx1"/>
                </a:solidFill>
              </a:endParaRPr>
            </a:p>
          </p:txBody>
        </p:sp>
        <p:sp>
          <p:nvSpPr>
            <p:cNvPr id="45" name="Oval 44"/>
            <p:cNvSpPr/>
            <p:nvPr/>
          </p:nvSpPr>
          <p:spPr>
            <a:xfrm>
              <a:off x="8671734" y="3296962"/>
              <a:ext cx="890729" cy="890729"/>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
          <p:nvSpPr>
            <p:cNvPr id="46" name="Oval 45"/>
            <p:cNvSpPr/>
            <p:nvPr/>
          </p:nvSpPr>
          <p:spPr>
            <a:xfrm>
              <a:off x="8803474" y="3428702"/>
              <a:ext cx="627248" cy="627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398" dirty="0">
                  <a:solidFill>
                    <a:srgbClr val="FFFFFF"/>
                  </a:solidFill>
                  <a:latin typeface="FontAwesome" pitchFamily="2" charset="0"/>
                </a:rPr>
                <a:t></a:t>
              </a:r>
              <a:endParaRPr lang="id-ID" sz="2398" b="1" dirty="0">
                <a:solidFill>
                  <a:srgbClr val="FFFFFF"/>
                </a:solidFill>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101187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p:nvPr/>
        </p:nvGrpSpPr>
        <p:grpSpPr>
          <a:xfrm>
            <a:off x="8916124" y="941886"/>
            <a:ext cx="3182426" cy="4768410"/>
            <a:chOff x="7846862" y="1280159"/>
            <a:chExt cx="3258626" cy="4772135"/>
          </a:xfrm>
        </p:grpSpPr>
        <p:sp>
          <p:nvSpPr>
            <p:cNvPr id="6" name="Oval 5"/>
            <p:cNvSpPr>
              <a:spLocks noChangeArrowheads="1"/>
            </p:cNvSpPr>
            <p:nvPr/>
          </p:nvSpPr>
          <p:spPr bwMode="auto">
            <a:xfrm>
              <a:off x="8828766" y="4961836"/>
              <a:ext cx="1094569" cy="1090458"/>
            </a:xfrm>
            <a:prstGeom prst="ellipse">
              <a:avLst/>
            </a:prstGeom>
            <a:solidFill>
              <a:schemeClr val="accent6"/>
            </a:solidFill>
            <a:ln>
              <a:noFill/>
            </a:ln>
          </p:spPr>
          <p:txBody>
            <a:bodyPr vert="horz" wrap="square" lIns="91369" tIns="45684" rIns="91369" bIns="45684" numCol="1" anchor="t" anchorCtr="0" compatLnSpc="1">
              <a:prstTxWarp prst="textNoShape">
                <a:avLst/>
              </a:prstTxWarp>
            </a:bodyPr>
            <a:lstStyle/>
            <a:p>
              <a:endParaRPr lang="en-US" sz="2398" dirty="0"/>
            </a:p>
          </p:txBody>
        </p:sp>
        <p:sp>
          <p:nvSpPr>
            <p:cNvPr id="7" name="Freeform 6"/>
            <p:cNvSpPr>
              <a:spLocks/>
            </p:cNvSpPr>
            <p:nvPr/>
          </p:nvSpPr>
          <p:spPr bwMode="auto">
            <a:xfrm>
              <a:off x="7846862" y="1493152"/>
              <a:ext cx="1169816" cy="1422693"/>
            </a:xfrm>
            <a:custGeom>
              <a:avLst/>
              <a:gdLst>
                <a:gd name="T0" fmla="*/ 1021 w 1663"/>
                <a:gd name="T1" fmla="*/ 0 h 2031"/>
                <a:gd name="T2" fmla="*/ 0 w 1663"/>
                <a:gd name="T3" fmla="*/ 1452 h 2031"/>
                <a:gd name="T4" fmla="*/ 617 w 1663"/>
                <a:gd name="T5" fmla="*/ 2031 h 2031"/>
                <a:gd name="T6" fmla="*/ 1663 w 1663"/>
                <a:gd name="T7" fmla="*/ 952 h 2031"/>
                <a:gd name="T8" fmla="*/ 1021 w 1663"/>
                <a:gd name="T9" fmla="*/ 0 h 2031"/>
              </a:gdLst>
              <a:ahLst/>
              <a:cxnLst>
                <a:cxn ang="0">
                  <a:pos x="T0" y="T1"/>
                </a:cxn>
                <a:cxn ang="0">
                  <a:pos x="T2" y="T3"/>
                </a:cxn>
                <a:cxn ang="0">
                  <a:pos x="T4" y="T5"/>
                </a:cxn>
                <a:cxn ang="0">
                  <a:pos x="T6" y="T7"/>
                </a:cxn>
                <a:cxn ang="0">
                  <a:pos x="T8" y="T9"/>
                </a:cxn>
              </a:cxnLst>
              <a:rect l="0" t="0" r="r" b="b"/>
              <a:pathLst>
                <a:path w="1663" h="2031">
                  <a:moveTo>
                    <a:pt x="1021" y="0"/>
                  </a:moveTo>
                  <a:cubicBezTo>
                    <a:pt x="421" y="323"/>
                    <a:pt x="0" y="867"/>
                    <a:pt x="0" y="1452"/>
                  </a:cubicBezTo>
                  <a:cubicBezTo>
                    <a:pt x="0" y="1832"/>
                    <a:pt x="285" y="2031"/>
                    <a:pt x="617" y="2031"/>
                  </a:cubicBezTo>
                  <a:cubicBezTo>
                    <a:pt x="1322" y="2031"/>
                    <a:pt x="1209" y="1297"/>
                    <a:pt x="1663" y="952"/>
                  </a:cubicBezTo>
                  <a:cubicBezTo>
                    <a:pt x="1586" y="622"/>
                    <a:pt x="1387" y="252"/>
                    <a:pt x="1021" y="0"/>
                  </a:cubicBezTo>
                  <a:close/>
                </a:path>
              </a:pathLst>
            </a:custGeom>
            <a:solidFill>
              <a:schemeClr val="tx2"/>
            </a:solidFill>
            <a:ln>
              <a:noFill/>
            </a:ln>
          </p:spPr>
          <p:txBody>
            <a:bodyPr vert="horz" wrap="square" lIns="91369" tIns="45684" rIns="91369" bIns="45684" numCol="1" anchor="t" anchorCtr="0" compatLnSpc="1">
              <a:prstTxWarp prst="textNoShape">
                <a:avLst/>
              </a:prstTxWarp>
            </a:bodyPr>
            <a:lstStyle/>
            <a:p>
              <a:endParaRPr lang="en-US" sz="2398" dirty="0"/>
            </a:p>
          </p:txBody>
        </p:sp>
        <p:sp>
          <p:nvSpPr>
            <p:cNvPr id="8" name="Freeform 7"/>
            <p:cNvSpPr>
              <a:spLocks/>
            </p:cNvSpPr>
            <p:nvPr/>
          </p:nvSpPr>
          <p:spPr bwMode="auto">
            <a:xfrm>
              <a:off x="9483782" y="2683938"/>
              <a:ext cx="1618828" cy="1155835"/>
            </a:xfrm>
            <a:custGeom>
              <a:avLst/>
              <a:gdLst>
                <a:gd name="T0" fmla="*/ 2302 w 2302"/>
                <a:gd name="T1" fmla="*/ 0 h 1650"/>
                <a:gd name="T2" fmla="*/ 841 w 2302"/>
                <a:gd name="T3" fmla="*/ 75 h 1650"/>
                <a:gd name="T4" fmla="*/ 0 w 2302"/>
                <a:gd name="T5" fmla="*/ 1003 h 1650"/>
                <a:gd name="T6" fmla="*/ 1050 w 2302"/>
                <a:gd name="T7" fmla="*/ 1650 h 1650"/>
                <a:gd name="T8" fmla="*/ 2302 w 2302"/>
                <a:gd name="T9" fmla="*/ 0 h 1650"/>
              </a:gdLst>
              <a:ahLst/>
              <a:cxnLst>
                <a:cxn ang="0">
                  <a:pos x="T0" y="T1"/>
                </a:cxn>
                <a:cxn ang="0">
                  <a:pos x="T2" y="T3"/>
                </a:cxn>
                <a:cxn ang="0">
                  <a:pos x="T4" y="T5"/>
                </a:cxn>
                <a:cxn ang="0">
                  <a:pos x="T6" y="T7"/>
                </a:cxn>
                <a:cxn ang="0">
                  <a:pos x="T8" y="T9"/>
                </a:cxn>
              </a:cxnLst>
              <a:rect l="0" t="0" r="r" b="b"/>
              <a:pathLst>
                <a:path w="2302" h="1650">
                  <a:moveTo>
                    <a:pt x="2302" y="0"/>
                  </a:moveTo>
                  <a:cubicBezTo>
                    <a:pt x="1776" y="151"/>
                    <a:pt x="1266" y="150"/>
                    <a:pt x="841" y="75"/>
                  </a:cubicBezTo>
                  <a:cubicBezTo>
                    <a:pt x="747" y="451"/>
                    <a:pt x="369" y="715"/>
                    <a:pt x="0" y="1003"/>
                  </a:cubicBezTo>
                  <a:cubicBezTo>
                    <a:pt x="183" y="1273"/>
                    <a:pt x="514" y="1560"/>
                    <a:pt x="1050" y="1650"/>
                  </a:cubicBezTo>
                  <a:cubicBezTo>
                    <a:pt x="1553" y="1292"/>
                    <a:pt x="2247" y="822"/>
                    <a:pt x="2302" y="0"/>
                  </a:cubicBezTo>
                  <a:close/>
                </a:path>
              </a:pathLst>
            </a:custGeom>
            <a:solidFill>
              <a:schemeClr val="accent4"/>
            </a:solidFill>
            <a:ln>
              <a:noFill/>
            </a:ln>
          </p:spPr>
          <p:txBody>
            <a:bodyPr vert="horz" wrap="square" lIns="91369" tIns="45684" rIns="91369" bIns="45684" numCol="1" anchor="t" anchorCtr="0" compatLnSpc="1">
              <a:prstTxWarp prst="textNoShape">
                <a:avLst/>
              </a:prstTxWarp>
            </a:bodyPr>
            <a:lstStyle/>
            <a:p>
              <a:endParaRPr lang="en-US" sz="2398" dirty="0"/>
            </a:p>
          </p:txBody>
        </p:sp>
        <p:sp>
          <p:nvSpPr>
            <p:cNvPr id="9" name="Freeform 8"/>
            <p:cNvSpPr>
              <a:spLocks/>
            </p:cNvSpPr>
            <p:nvPr/>
          </p:nvSpPr>
          <p:spPr bwMode="auto">
            <a:xfrm>
              <a:off x="8565199" y="1280159"/>
              <a:ext cx="1588811" cy="879931"/>
            </a:xfrm>
            <a:custGeom>
              <a:avLst/>
              <a:gdLst>
                <a:gd name="T0" fmla="*/ 2259 w 2259"/>
                <a:gd name="T1" fmla="*/ 157 h 1256"/>
                <a:gd name="T2" fmla="*/ 1200 w 2259"/>
                <a:gd name="T3" fmla="*/ 0 h 1256"/>
                <a:gd name="T4" fmla="*/ 0 w 2259"/>
                <a:gd name="T5" fmla="*/ 304 h 1256"/>
                <a:gd name="T6" fmla="*/ 642 w 2259"/>
                <a:gd name="T7" fmla="*/ 1256 h 1256"/>
                <a:gd name="T8" fmla="*/ 1257 w 2259"/>
                <a:gd name="T9" fmla="*/ 1082 h 1256"/>
                <a:gd name="T10" fmla="*/ 1753 w 2259"/>
                <a:gd name="T11" fmla="*/ 1183 h 1256"/>
                <a:gd name="T12" fmla="*/ 2259 w 2259"/>
                <a:gd name="T13" fmla="*/ 157 h 1256"/>
              </a:gdLst>
              <a:ahLst/>
              <a:cxnLst>
                <a:cxn ang="0">
                  <a:pos x="T0" y="T1"/>
                </a:cxn>
                <a:cxn ang="0">
                  <a:pos x="T2" y="T3"/>
                </a:cxn>
                <a:cxn ang="0">
                  <a:pos x="T4" y="T5"/>
                </a:cxn>
                <a:cxn ang="0">
                  <a:pos x="T6" y="T7"/>
                </a:cxn>
                <a:cxn ang="0">
                  <a:pos x="T8" y="T9"/>
                </a:cxn>
                <a:cxn ang="0">
                  <a:pos x="T10" y="T11"/>
                </a:cxn>
                <a:cxn ang="0">
                  <a:pos x="T12" y="T13"/>
                </a:cxn>
              </a:cxnLst>
              <a:rect l="0" t="0" r="r" b="b"/>
              <a:pathLst>
                <a:path w="2259" h="1256">
                  <a:moveTo>
                    <a:pt x="2259" y="157"/>
                  </a:moveTo>
                  <a:cubicBezTo>
                    <a:pt x="1929" y="50"/>
                    <a:pt x="1566" y="0"/>
                    <a:pt x="1200" y="0"/>
                  </a:cubicBezTo>
                  <a:cubicBezTo>
                    <a:pt x="771" y="0"/>
                    <a:pt x="354" y="113"/>
                    <a:pt x="0" y="304"/>
                  </a:cubicBezTo>
                  <a:cubicBezTo>
                    <a:pt x="366" y="556"/>
                    <a:pt x="565" y="926"/>
                    <a:pt x="642" y="1256"/>
                  </a:cubicBezTo>
                  <a:cubicBezTo>
                    <a:pt x="781" y="1151"/>
                    <a:pt x="973" y="1082"/>
                    <a:pt x="1257" y="1082"/>
                  </a:cubicBezTo>
                  <a:cubicBezTo>
                    <a:pt x="1450" y="1082"/>
                    <a:pt x="1617" y="1117"/>
                    <a:pt x="1753" y="1183"/>
                  </a:cubicBezTo>
                  <a:cubicBezTo>
                    <a:pt x="2075" y="877"/>
                    <a:pt x="2216" y="578"/>
                    <a:pt x="2259" y="157"/>
                  </a:cubicBezTo>
                  <a:close/>
                </a:path>
              </a:pathLst>
            </a:custGeom>
            <a:solidFill>
              <a:schemeClr val="accent1"/>
            </a:solidFill>
            <a:ln>
              <a:noFill/>
            </a:ln>
          </p:spPr>
          <p:txBody>
            <a:bodyPr vert="horz" wrap="square" lIns="91369" tIns="45684" rIns="91369" bIns="45684" numCol="1" anchor="t" anchorCtr="0" compatLnSpc="1">
              <a:prstTxWarp prst="textNoShape">
                <a:avLst/>
              </a:prstTxWarp>
            </a:bodyPr>
            <a:lstStyle/>
            <a:p>
              <a:endParaRPr lang="en-US" sz="2398" dirty="0"/>
            </a:p>
          </p:txBody>
        </p:sp>
        <p:sp>
          <p:nvSpPr>
            <p:cNvPr id="10" name="Freeform 9"/>
            <p:cNvSpPr>
              <a:spLocks/>
            </p:cNvSpPr>
            <p:nvPr/>
          </p:nvSpPr>
          <p:spPr bwMode="auto">
            <a:xfrm>
              <a:off x="9797926" y="1390357"/>
              <a:ext cx="1307562" cy="1399255"/>
            </a:xfrm>
            <a:custGeom>
              <a:avLst/>
              <a:gdLst>
                <a:gd name="T0" fmla="*/ 1855 w 1859"/>
                <a:gd name="T1" fmla="*/ 1847 h 1998"/>
                <a:gd name="T2" fmla="*/ 1859 w 1859"/>
                <a:gd name="T3" fmla="*/ 1741 h 1998"/>
                <a:gd name="T4" fmla="*/ 506 w 1859"/>
                <a:gd name="T5" fmla="*/ 0 h 1998"/>
                <a:gd name="T6" fmla="*/ 0 w 1859"/>
                <a:gd name="T7" fmla="*/ 1026 h 1998"/>
                <a:gd name="T8" fmla="*/ 416 w 1859"/>
                <a:gd name="T9" fmla="*/ 1741 h 1998"/>
                <a:gd name="T10" fmla="*/ 394 w 1859"/>
                <a:gd name="T11" fmla="*/ 1922 h 1998"/>
                <a:gd name="T12" fmla="*/ 1855 w 1859"/>
                <a:gd name="T13" fmla="*/ 1847 h 1998"/>
              </a:gdLst>
              <a:ahLst/>
              <a:cxnLst>
                <a:cxn ang="0">
                  <a:pos x="T0" y="T1"/>
                </a:cxn>
                <a:cxn ang="0">
                  <a:pos x="T2" y="T3"/>
                </a:cxn>
                <a:cxn ang="0">
                  <a:pos x="T4" y="T5"/>
                </a:cxn>
                <a:cxn ang="0">
                  <a:pos x="T6" y="T7"/>
                </a:cxn>
                <a:cxn ang="0">
                  <a:pos x="T8" y="T9"/>
                </a:cxn>
                <a:cxn ang="0">
                  <a:pos x="T10" y="T11"/>
                </a:cxn>
                <a:cxn ang="0">
                  <a:pos x="T12" y="T13"/>
                </a:cxn>
              </a:cxnLst>
              <a:rect l="0" t="0" r="r" b="b"/>
              <a:pathLst>
                <a:path w="1859" h="1998">
                  <a:moveTo>
                    <a:pt x="1855" y="1847"/>
                  </a:moveTo>
                  <a:cubicBezTo>
                    <a:pt x="1857" y="1812"/>
                    <a:pt x="1859" y="1777"/>
                    <a:pt x="1859" y="1741"/>
                  </a:cubicBezTo>
                  <a:cubicBezTo>
                    <a:pt x="1859" y="805"/>
                    <a:pt x="1273" y="250"/>
                    <a:pt x="506" y="0"/>
                  </a:cubicBezTo>
                  <a:cubicBezTo>
                    <a:pt x="463" y="421"/>
                    <a:pt x="322" y="720"/>
                    <a:pt x="0" y="1026"/>
                  </a:cubicBezTo>
                  <a:cubicBezTo>
                    <a:pt x="266" y="1155"/>
                    <a:pt x="416" y="1402"/>
                    <a:pt x="416" y="1741"/>
                  </a:cubicBezTo>
                  <a:cubicBezTo>
                    <a:pt x="416" y="1804"/>
                    <a:pt x="408" y="1864"/>
                    <a:pt x="394" y="1922"/>
                  </a:cubicBezTo>
                  <a:cubicBezTo>
                    <a:pt x="819" y="1997"/>
                    <a:pt x="1329" y="1998"/>
                    <a:pt x="1855" y="1847"/>
                  </a:cubicBezTo>
                  <a:close/>
                </a:path>
              </a:pathLst>
            </a:custGeom>
            <a:solidFill>
              <a:schemeClr val="accent2"/>
            </a:solidFill>
            <a:ln>
              <a:noFill/>
            </a:ln>
          </p:spPr>
          <p:txBody>
            <a:bodyPr vert="horz" wrap="square" lIns="91369" tIns="45684" rIns="91369" bIns="45684" numCol="1" anchor="t" anchorCtr="0" compatLnSpc="1">
              <a:prstTxWarp prst="textNoShape">
                <a:avLst/>
              </a:prstTxWarp>
            </a:bodyPr>
            <a:lstStyle/>
            <a:p>
              <a:endParaRPr lang="en-US" sz="2398" dirty="0"/>
            </a:p>
          </p:txBody>
        </p:sp>
        <p:sp>
          <p:nvSpPr>
            <p:cNvPr id="11" name="Freeform 10"/>
            <p:cNvSpPr>
              <a:spLocks/>
            </p:cNvSpPr>
            <p:nvPr/>
          </p:nvSpPr>
          <p:spPr bwMode="auto">
            <a:xfrm>
              <a:off x="8922517" y="3386649"/>
              <a:ext cx="1299750" cy="1291526"/>
            </a:xfrm>
            <a:custGeom>
              <a:avLst/>
              <a:gdLst>
                <a:gd name="T0" fmla="*/ 798 w 1848"/>
                <a:gd name="T1" fmla="*/ 0 h 1844"/>
                <a:gd name="T2" fmla="*/ 0 w 1848"/>
                <a:gd name="T3" fmla="*/ 1208 h 1844"/>
                <a:gd name="T4" fmla="*/ 607 w 1848"/>
                <a:gd name="T5" fmla="*/ 1844 h 1844"/>
                <a:gd name="T6" fmla="*/ 1385 w 1848"/>
                <a:gd name="T7" fmla="*/ 1046 h 1844"/>
                <a:gd name="T8" fmla="*/ 1848 w 1848"/>
                <a:gd name="T9" fmla="*/ 647 h 1844"/>
                <a:gd name="T10" fmla="*/ 798 w 1848"/>
                <a:gd name="T11" fmla="*/ 0 h 1844"/>
              </a:gdLst>
              <a:ahLst/>
              <a:cxnLst>
                <a:cxn ang="0">
                  <a:pos x="T0" y="T1"/>
                </a:cxn>
                <a:cxn ang="0">
                  <a:pos x="T2" y="T3"/>
                </a:cxn>
                <a:cxn ang="0">
                  <a:pos x="T4" y="T5"/>
                </a:cxn>
                <a:cxn ang="0">
                  <a:pos x="T6" y="T7"/>
                </a:cxn>
                <a:cxn ang="0">
                  <a:pos x="T8" y="T9"/>
                </a:cxn>
                <a:cxn ang="0">
                  <a:pos x="T10" y="T11"/>
                </a:cxn>
              </a:cxnLst>
              <a:rect l="0" t="0" r="r" b="b"/>
              <a:pathLst>
                <a:path w="1848" h="1844">
                  <a:moveTo>
                    <a:pt x="798" y="0"/>
                  </a:moveTo>
                  <a:cubicBezTo>
                    <a:pt x="394" y="314"/>
                    <a:pt x="0" y="657"/>
                    <a:pt x="0" y="1208"/>
                  </a:cubicBezTo>
                  <a:cubicBezTo>
                    <a:pt x="0" y="1511"/>
                    <a:pt x="199" y="1844"/>
                    <a:pt x="607" y="1844"/>
                  </a:cubicBezTo>
                  <a:cubicBezTo>
                    <a:pt x="1234" y="1844"/>
                    <a:pt x="1158" y="1378"/>
                    <a:pt x="1385" y="1046"/>
                  </a:cubicBezTo>
                  <a:cubicBezTo>
                    <a:pt x="1471" y="921"/>
                    <a:pt x="1644" y="793"/>
                    <a:pt x="1848" y="647"/>
                  </a:cubicBezTo>
                  <a:cubicBezTo>
                    <a:pt x="1312" y="557"/>
                    <a:pt x="981" y="270"/>
                    <a:pt x="798" y="0"/>
                  </a:cubicBezTo>
                  <a:close/>
                </a:path>
              </a:pathLst>
            </a:custGeom>
            <a:solidFill>
              <a:schemeClr val="accent5"/>
            </a:solidFill>
            <a:ln>
              <a:noFill/>
            </a:ln>
          </p:spPr>
          <p:txBody>
            <a:bodyPr vert="horz" wrap="square" lIns="91369" tIns="45684" rIns="91369" bIns="45684" numCol="1" anchor="t" anchorCtr="0" compatLnSpc="1">
              <a:prstTxWarp prst="textNoShape">
                <a:avLst/>
              </a:prstTxWarp>
            </a:bodyPr>
            <a:lstStyle/>
            <a:p>
              <a:endParaRPr lang="en-US" sz="2398" dirty="0"/>
            </a:p>
          </p:txBody>
        </p:sp>
        <p:sp>
          <p:nvSpPr>
            <p:cNvPr id="30" name="TextBox 29"/>
            <p:cNvSpPr txBox="1"/>
            <p:nvPr/>
          </p:nvSpPr>
          <p:spPr>
            <a:xfrm>
              <a:off x="8127153" y="2003054"/>
              <a:ext cx="431675" cy="584775"/>
            </a:xfrm>
            <a:prstGeom prst="rect">
              <a:avLst/>
            </a:prstGeom>
            <a:noFill/>
          </p:spPr>
          <p:txBody>
            <a:bodyPr wrap="none" rtlCol="0" anchor="ctr">
              <a:spAutoFit/>
            </a:bodyPr>
            <a:lstStyle/>
            <a:p>
              <a:pPr algn="ctr"/>
              <a:r>
                <a:rPr lang="en-US" sz="3197" dirty="0">
                  <a:solidFill>
                    <a:srgbClr val="FFFFFF"/>
                  </a:solidFill>
                  <a:latin typeface="+mj-lt"/>
                </a:rPr>
                <a:t>A</a:t>
              </a:r>
            </a:p>
          </p:txBody>
        </p:sp>
        <p:sp>
          <p:nvSpPr>
            <p:cNvPr id="31" name="TextBox 30"/>
            <p:cNvSpPr txBox="1"/>
            <p:nvPr/>
          </p:nvSpPr>
          <p:spPr>
            <a:xfrm>
              <a:off x="9226164" y="1436193"/>
              <a:ext cx="416914" cy="584775"/>
            </a:xfrm>
            <a:prstGeom prst="rect">
              <a:avLst/>
            </a:prstGeom>
            <a:noFill/>
          </p:spPr>
          <p:txBody>
            <a:bodyPr wrap="none" rtlCol="0" anchor="ctr">
              <a:spAutoFit/>
            </a:bodyPr>
            <a:lstStyle/>
            <a:p>
              <a:pPr algn="ctr"/>
              <a:r>
                <a:rPr lang="en-US" sz="3197" dirty="0">
                  <a:solidFill>
                    <a:srgbClr val="FFFFFF"/>
                  </a:solidFill>
                  <a:latin typeface="+mj-lt"/>
                </a:rPr>
                <a:t>B</a:t>
              </a:r>
            </a:p>
          </p:txBody>
        </p:sp>
        <p:sp>
          <p:nvSpPr>
            <p:cNvPr id="32" name="TextBox 31"/>
            <p:cNvSpPr txBox="1"/>
            <p:nvPr/>
          </p:nvSpPr>
          <p:spPr>
            <a:xfrm>
              <a:off x="10235779" y="1955073"/>
              <a:ext cx="413634" cy="584775"/>
            </a:xfrm>
            <a:prstGeom prst="rect">
              <a:avLst/>
            </a:prstGeom>
            <a:noFill/>
          </p:spPr>
          <p:txBody>
            <a:bodyPr wrap="none" rtlCol="0" anchor="ctr">
              <a:spAutoFit/>
            </a:bodyPr>
            <a:lstStyle/>
            <a:p>
              <a:pPr algn="ctr"/>
              <a:r>
                <a:rPr lang="en-US" sz="3197" dirty="0">
                  <a:solidFill>
                    <a:srgbClr val="FFFFFF"/>
                  </a:solidFill>
                  <a:latin typeface="+mj-lt"/>
                </a:rPr>
                <a:t>C</a:t>
              </a:r>
            </a:p>
          </p:txBody>
        </p:sp>
        <p:sp>
          <p:nvSpPr>
            <p:cNvPr id="33" name="TextBox 32"/>
            <p:cNvSpPr txBox="1"/>
            <p:nvPr/>
          </p:nvSpPr>
          <p:spPr>
            <a:xfrm>
              <a:off x="10038290" y="2972614"/>
              <a:ext cx="448076" cy="584775"/>
            </a:xfrm>
            <a:prstGeom prst="rect">
              <a:avLst/>
            </a:prstGeom>
            <a:noFill/>
          </p:spPr>
          <p:txBody>
            <a:bodyPr wrap="none" rtlCol="0" anchor="ctr">
              <a:spAutoFit/>
            </a:bodyPr>
            <a:lstStyle/>
            <a:p>
              <a:pPr algn="ctr"/>
              <a:r>
                <a:rPr lang="en-US" sz="3197" dirty="0">
                  <a:solidFill>
                    <a:srgbClr val="FFFFFF"/>
                  </a:solidFill>
                  <a:latin typeface="+mj-lt"/>
                </a:rPr>
                <a:t>D</a:t>
              </a:r>
            </a:p>
          </p:txBody>
        </p:sp>
        <p:sp>
          <p:nvSpPr>
            <p:cNvPr id="34" name="TextBox 33"/>
            <p:cNvSpPr txBox="1"/>
            <p:nvPr/>
          </p:nvSpPr>
          <p:spPr>
            <a:xfrm>
              <a:off x="9215751" y="3854521"/>
              <a:ext cx="409087" cy="584775"/>
            </a:xfrm>
            <a:prstGeom prst="rect">
              <a:avLst/>
            </a:prstGeom>
            <a:noFill/>
          </p:spPr>
          <p:txBody>
            <a:bodyPr wrap="none" rtlCol="0" anchor="ctr">
              <a:spAutoFit/>
            </a:bodyPr>
            <a:lstStyle/>
            <a:p>
              <a:pPr algn="ctr"/>
              <a:r>
                <a:rPr lang="en-US" sz="3197" dirty="0">
                  <a:solidFill>
                    <a:srgbClr val="FFFFFF"/>
                  </a:solidFill>
                  <a:latin typeface="+mj-lt"/>
                </a:rPr>
                <a:t>E</a:t>
              </a:r>
            </a:p>
          </p:txBody>
        </p:sp>
        <p:sp>
          <p:nvSpPr>
            <p:cNvPr id="35" name="TextBox 34"/>
            <p:cNvSpPr txBox="1"/>
            <p:nvPr/>
          </p:nvSpPr>
          <p:spPr>
            <a:xfrm>
              <a:off x="9172308" y="5256201"/>
              <a:ext cx="382472" cy="584775"/>
            </a:xfrm>
            <a:prstGeom prst="rect">
              <a:avLst/>
            </a:prstGeom>
            <a:noFill/>
          </p:spPr>
          <p:txBody>
            <a:bodyPr wrap="none" rtlCol="0" anchor="ctr">
              <a:spAutoFit/>
            </a:bodyPr>
            <a:lstStyle/>
            <a:p>
              <a:pPr algn="ctr"/>
              <a:r>
                <a:rPr lang="en-US" sz="3197" dirty="0">
                  <a:solidFill>
                    <a:srgbClr val="FFFFFF"/>
                  </a:solidFill>
                  <a:latin typeface="+mj-lt"/>
                </a:rPr>
                <a:t>F</a:t>
              </a:r>
            </a:p>
          </p:txBody>
        </p:sp>
      </p:grpSp>
      <p:grpSp>
        <p:nvGrpSpPr>
          <p:cNvPr id="3" name="Group 44"/>
          <p:cNvGrpSpPr/>
          <p:nvPr/>
        </p:nvGrpSpPr>
        <p:grpSpPr>
          <a:xfrm>
            <a:off x="4267201" y="1982332"/>
            <a:ext cx="3810000" cy="3879752"/>
            <a:chOff x="4059679" y="1830923"/>
            <a:chExt cx="3810000" cy="3882783"/>
          </a:xfrm>
        </p:grpSpPr>
        <p:sp>
          <p:nvSpPr>
            <p:cNvPr id="15" name="Rectangle 14"/>
            <p:cNvSpPr/>
            <p:nvPr/>
          </p:nvSpPr>
          <p:spPr>
            <a:xfrm>
              <a:off x="5057409" y="1990207"/>
              <a:ext cx="2659870" cy="464743"/>
            </a:xfrm>
            <a:prstGeom prst="rect">
              <a:avLst/>
            </a:prstGeom>
            <a:noFill/>
          </p:spPr>
          <p:txBody>
            <a:bodyPr wrap="square" rtlCol="0" anchor="t">
              <a:spAutoFit/>
            </a:bodyPr>
            <a:lstStyle/>
            <a:p>
              <a:pPr>
                <a:lnSpc>
                  <a:spcPct val="110000"/>
                </a:lnSpc>
              </a:pPr>
              <a:r>
                <a:rPr lang="en-US" sz="1099" b="1" dirty="0"/>
                <a:t>Who are the upcoming startups with new technologies in the domain?</a:t>
              </a:r>
              <a:endParaRPr lang="id-ID" sz="1099" b="1" dirty="0"/>
            </a:p>
          </p:txBody>
        </p:sp>
        <p:sp>
          <p:nvSpPr>
            <p:cNvPr id="19" name="Rectangle 18"/>
            <p:cNvSpPr/>
            <p:nvPr/>
          </p:nvSpPr>
          <p:spPr>
            <a:xfrm>
              <a:off x="5050279" y="3431123"/>
              <a:ext cx="2743200" cy="464743"/>
            </a:xfrm>
            <a:prstGeom prst="rect">
              <a:avLst/>
            </a:prstGeom>
            <a:noFill/>
          </p:spPr>
          <p:txBody>
            <a:bodyPr wrap="square" rtlCol="0" anchor="t">
              <a:spAutoFit/>
            </a:bodyPr>
            <a:lstStyle/>
            <a:p>
              <a:pPr algn="just">
                <a:lnSpc>
                  <a:spcPct val="110000"/>
                </a:lnSpc>
              </a:pPr>
              <a:r>
                <a:rPr lang="en-US" sz="1099" b="1" dirty="0"/>
                <a:t>What are the latest technological breakthroughs in this field?</a:t>
              </a:r>
              <a:endParaRPr lang="id-ID" sz="1099" b="1" dirty="0"/>
            </a:p>
          </p:txBody>
        </p:sp>
        <p:sp>
          <p:nvSpPr>
            <p:cNvPr id="23" name="Rectangle 22"/>
            <p:cNvSpPr/>
            <p:nvPr/>
          </p:nvSpPr>
          <p:spPr>
            <a:xfrm>
              <a:off x="5057410" y="4913776"/>
              <a:ext cx="2812269" cy="278538"/>
            </a:xfrm>
            <a:prstGeom prst="rect">
              <a:avLst/>
            </a:prstGeom>
            <a:noFill/>
          </p:spPr>
          <p:txBody>
            <a:bodyPr wrap="square" rtlCol="0" anchor="t">
              <a:spAutoFit/>
            </a:bodyPr>
            <a:lstStyle/>
            <a:p>
              <a:pPr algn="just">
                <a:lnSpc>
                  <a:spcPct val="110000"/>
                </a:lnSpc>
              </a:pPr>
              <a:r>
                <a:rPr lang="en-US" sz="1099" b="1" dirty="0"/>
                <a:t>What are the challenges for the industry?</a:t>
              </a:r>
            </a:p>
          </p:txBody>
        </p:sp>
        <p:sp>
          <p:nvSpPr>
            <p:cNvPr id="27" name="Oval 26"/>
            <p:cNvSpPr/>
            <p:nvPr/>
          </p:nvSpPr>
          <p:spPr>
            <a:xfrm>
              <a:off x="4059679" y="1830923"/>
              <a:ext cx="915009" cy="915009"/>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737" tIns="91369" rIns="0" bIns="0" rtlCol="0" anchor="ctr"/>
            <a:lstStyle/>
            <a:p>
              <a:pPr algn="ctr"/>
              <a:r>
                <a:rPr lang="en-US" sz="2798" spc="1249" dirty="0">
                  <a:solidFill>
                    <a:schemeClr val="bg1"/>
                  </a:solidFill>
                  <a:latin typeface="linecons" pitchFamily="2" charset="0"/>
                </a:rPr>
                <a:t></a:t>
              </a:r>
              <a:endParaRPr lang="en-US" sz="2798" dirty="0">
                <a:solidFill>
                  <a:schemeClr val="bg1"/>
                </a:solidFill>
              </a:endParaRPr>
            </a:p>
          </p:txBody>
        </p:sp>
        <p:sp>
          <p:nvSpPr>
            <p:cNvPr id="28" name="Oval 27"/>
            <p:cNvSpPr/>
            <p:nvPr/>
          </p:nvSpPr>
          <p:spPr>
            <a:xfrm>
              <a:off x="4059679" y="3314810"/>
              <a:ext cx="915009" cy="915009"/>
            </a:xfrm>
            <a:prstGeom prst="ellipse">
              <a:avLst/>
            </a:prstGeom>
            <a:solidFill>
              <a:srgbClr val="FFFFFF"/>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737" tIns="0" rIns="0" bIns="0" rtlCol="0" anchor="ctr"/>
            <a:lstStyle/>
            <a:p>
              <a:pPr algn="ctr" fontAlgn="base">
                <a:lnSpc>
                  <a:spcPct val="150000"/>
                </a:lnSpc>
              </a:pPr>
              <a:r>
                <a:rPr lang="en-US" sz="2798" spc="1249" dirty="0">
                  <a:solidFill>
                    <a:schemeClr val="bg1"/>
                  </a:solidFill>
                  <a:latin typeface="linecons" pitchFamily="2" charset="0"/>
                </a:rPr>
                <a:t></a:t>
              </a:r>
            </a:p>
          </p:txBody>
        </p:sp>
        <p:sp>
          <p:nvSpPr>
            <p:cNvPr id="29" name="Oval 28"/>
            <p:cNvSpPr/>
            <p:nvPr/>
          </p:nvSpPr>
          <p:spPr>
            <a:xfrm>
              <a:off x="4059679" y="4798697"/>
              <a:ext cx="915009" cy="915009"/>
            </a:xfrm>
            <a:prstGeom prst="ellipse">
              <a:avLst/>
            </a:prstGeom>
            <a:solidFill>
              <a:srgbClr val="FFFFFF"/>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737" tIns="91369" rIns="0" bIns="0" rtlCol="0" anchor="ctr"/>
            <a:lstStyle/>
            <a:p>
              <a:pPr algn="ctr"/>
              <a:r>
                <a:rPr lang="en-US" sz="2798" spc="1249" dirty="0">
                  <a:solidFill>
                    <a:schemeClr val="bg1"/>
                  </a:solidFill>
                  <a:latin typeface="linecons" pitchFamily="2" charset="0"/>
                </a:rPr>
                <a:t></a:t>
              </a:r>
              <a:endParaRPr lang="en-US" sz="2798" b="1" dirty="0">
                <a:solidFill>
                  <a:schemeClr val="bg1"/>
                </a:solidFill>
              </a:endParaRPr>
            </a:p>
          </p:txBody>
        </p:sp>
        <p:sp>
          <p:nvSpPr>
            <p:cNvPr id="39" name="Rectangle 38"/>
            <p:cNvSpPr/>
            <p:nvPr/>
          </p:nvSpPr>
          <p:spPr>
            <a:xfrm>
              <a:off x="4267200" y="1836003"/>
              <a:ext cx="571002" cy="830997"/>
            </a:xfrm>
            <a:prstGeom prst="rect">
              <a:avLst/>
            </a:prstGeom>
            <a:noFill/>
          </p:spPr>
          <p:txBody>
            <a:bodyPr wrap="square" lIns="91369" tIns="45684" rIns="91369" bIns="45684">
              <a:spAutoFit/>
            </a:bodyPr>
            <a:lstStyle/>
            <a:p>
              <a:pPr algn="ctr"/>
              <a:r>
                <a:rPr lang="en-US" sz="4796"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
              </a:r>
            </a:p>
          </p:txBody>
        </p:sp>
        <p:sp>
          <p:nvSpPr>
            <p:cNvPr id="41" name="Rectangle 40"/>
            <p:cNvSpPr/>
            <p:nvPr/>
          </p:nvSpPr>
          <p:spPr>
            <a:xfrm>
              <a:off x="4229598" y="3360003"/>
              <a:ext cx="571002" cy="830997"/>
            </a:xfrm>
            <a:prstGeom prst="rect">
              <a:avLst/>
            </a:prstGeom>
            <a:noFill/>
          </p:spPr>
          <p:txBody>
            <a:bodyPr wrap="square" lIns="91369" tIns="45684" rIns="91369" bIns="45684">
              <a:spAutoFit/>
            </a:bodyPr>
            <a:lstStyle/>
            <a:p>
              <a:pPr algn="ctr"/>
              <a:r>
                <a:rPr lang="en-US" sz="4796"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a:t>
              </a:r>
            </a:p>
          </p:txBody>
        </p:sp>
        <p:sp>
          <p:nvSpPr>
            <p:cNvPr id="42" name="Rectangle 41"/>
            <p:cNvSpPr/>
            <p:nvPr/>
          </p:nvSpPr>
          <p:spPr>
            <a:xfrm>
              <a:off x="4267200" y="4800600"/>
              <a:ext cx="571002" cy="830997"/>
            </a:xfrm>
            <a:prstGeom prst="rect">
              <a:avLst/>
            </a:prstGeom>
            <a:noFill/>
          </p:spPr>
          <p:txBody>
            <a:bodyPr wrap="square" lIns="91369" tIns="45684" rIns="91369" bIns="45684">
              <a:spAutoFit/>
            </a:bodyPr>
            <a:lstStyle/>
            <a:p>
              <a:pPr algn="ctr"/>
              <a:r>
                <a:rPr lang="en-US" sz="4796"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a:t>
              </a:r>
            </a:p>
          </p:txBody>
        </p:sp>
      </p:grpSp>
      <p:grpSp>
        <p:nvGrpSpPr>
          <p:cNvPr id="4" name="Group 43"/>
          <p:cNvGrpSpPr/>
          <p:nvPr/>
        </p:nvGrpSpPr>
        <p:grpSpPr>
          <a:xfrm>
            <a:off x="533401" y="1982330"/>
            <a:ext cx="3352801" cy="4128401"/>
            <a:chOff x="648573" y="1819870"/>
            <a:chExt cx="3352801" cy="4131626"/>
          </a:xfrm>
        </p:grpSpPr>
        <p:sp>
          <p:nvSpPr>
            <p:cNvPr id="13" name="Rectangle 12"/>
            <p:cNvSpPr/>
            <p:nvPr/>
          </p:nvSpPr>
          <p:spPr>
            <a:xfrm>
              <a:off x="1678261" y="1896070"/>
              <a:ext cx="2323112" cy="650947"/>
            </a:xfrm>
            <a:prstGeom prst="rect">
              <a:avLst/>
            </a:prstGeom>
            <a:noFill/>
          </p:spPr>
          <p:txBody>
            <a:bodyPr wrap="square" rtlCol="0" anchor="t">
              <a:spAutoFit/>
            </a:bodyPr>
            <a:lstStyle/>
            <a:p>
              <a:pPr algn="just">
                <a:lnSpc>
                  <a:spcPct val="110000"/>
                </a:lnSpc>
              </a:pPr>
              <a:r>
                <a:rPr lang="en-US" sz="1099" b="1" dirty="0"/>
                <a:t>How has the patent activity in this domain evolved from the time of its conception?</a:t>
              </a:r>
              <a:endParaRPr lang="id-ID" sz="1099" b="1" dirty="0"/>
            </a:p>
          </p:txBody>
        </p:sp>
        <p:sp>
          <p:nvSpPr>
            <p:cNvPr id="17" name="Rectangle 16"/>
            <p:cNvSpPr/>
            <p:nvPr/>
          </p:nvSpPr>
          <p:spPr>
            <a:xfrm>
              <a:off x="1646303" y="3420070"/>
              <a:ext cx="2355069" cy="650947"/>
            </a:xfrm>
            <a:prstGeom prst="rect">
              <a:avLst/>
            </a:prstGeom>
            <a:noFill/>
          </p:spPr>
          <p:txBody>
            <a:bodyPr wrap="square" rtlCol="0" anchor="t">
              <a:spAutoFit/>
            </a:bodyPr>
            <a:lstStyle/>
            <a:p>
              <a:pPr algn="just">
                <a:lnSpc>
                  <a:spcPct val="110000"/>
                </a:lnSpc>
              </a:pPr>
              <a:r>
                <a:rPr lang="en-US" sz="1099" b="1" dirty="0"/>
                <a:t>Which countries are the most prominent hubs of innovation for this technology?</a:t>
              </a:r>
              <a:endParaRPr lang="id-ID" sz="1099" b="1" dirty="0"/>
            </a:p>
          </p:txBody>
        </p:sp>
        <p:sp>
          <p:nvSpPr>
            <p:cNvPr id="21" name="Rectangle 20"/>
            <p:cNvSpPr/>
            <p:nvPr/>
          </p:nvSpPr>
          <p:spPr>
            <a:xfrm>
              <a:off x="1646304" y="4928139"/>
              <a:ext cx="2355070" cy="1023357"/>
            </a:xfrm>
            <a:prstGeom prst="rect">
              <a:avLst/>
            </a:prstGeom>
            <a:noFill/>
          </p:spPr>
          <p:txBody>
            <a:bodyPr wrap="square" rtlCol="0" anchor="t">
              <a:spAutoFit/>
            </a:bodyPr>
            <a:lstStyle/>
            <a:p>
              <a:pPr algn="just">
                <a:lnSpc>
                  <a:spcPct val="110000"/>
                </a:lnSpc>
              </a:pPr>
              <a:r>
                <a:rPr lang="en-US" sz="1099" b="1" dirty="0"/>
                <a:t>Who are the most active players/companies involved in this field and What are the major claims offered by various products?</a:t>
              </a:r>
              <a:endParaRPr lang="id-ID" sz="1099" b="1" dirty="0"/>
            </a:p>
            <a:p>
              <a:pPr algn="just">
                <a:lnSpc>
                  <a:spcPct val="110000"/>
                </a:lnSpc>
              </a:pPr>
              <a:endParaRPr lang="id-ID" sz="1099" b="1" dirty="0"/>
            </a:p>
          </p:txBody>
        </p:sp>
        <p:sp>
          <p:nvSpPr>
            <p:cNvPr id="24" name="Oval 23"/>
            <p:cNvSpPr/>
            <p:nvPr/>
          </p:nvSpPr>
          <p:spPr>
            <a:xfrm>
              <a:off x="648573" y="1830923"/>
              <a:ext cx="915009" cy="915009"/>
            </a:xfrm>
            <a:prstGeom prst="ellipse">
              <a:avLst/>
            </a:prstGeom>
            <a:solidFill>
              <a:srgbClr val="FFFFFF"/>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737" tIns="91369" rIns="0" bIns="0" rtlCol="0" anchor="ctr"/>
            <a:lstStyle/>
            <a:p>
              <a:pPr algn="ctr"/>
              <a:endParaRPr lang="en-US" sz="2798" dirty="0">
                <a:solidFill>
                  <a:schemeClr val="tx1"/>
                </a:solidFill>
              </a:endParaRPr>
            </a:p>
          </p:txBody>
        </p:sp>
        <p:sp>
          <p:nvSpPr>
            <p:cNvPr id="25" name="Oval 24"/>
            <p:cNvSpPr/>
            <p:nvPr/>
          </p:nvSpPr>
          <p:spPr>
            <a:xfrm>
              <a:off x="648573" y="3314810"/>
              <a:ext cx="915009" cy="915009"/>
            </a:xfrm>
            <a:prstGeom prst="ellipse">
              <a:avLst/>
            </a:prstGeom>
            <a:solidFill>
              <a:srgbClr val="FFFFF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737" tIns="91369" rIns="0" bIns="0" rtlCol="0" anchor="ctr"/>
            <a:lstStyle/>
            <a:p>
              <a:pPr algn="ctr"/>
              <a:r>
                <a:rPr lang="en-US" sz="2798" spc="1249" dirty="0">
                  <a:solidFill>
                    <a:schemeClr val="bg1"/>
                  </a:solidFill>
                  <a:latin typeface="linecons" pitchFamily="2" charset="0"/>
                </a:rPr>
                <a:t></a:t>
              </a:r>
              <a:endParaRPr lang="en-US" sz="2798" dirty="0">
                <a:solidFill>
                  <a:schemeClr val="bg1"/>
                </a:solidFill>
              </a:endParaRPr>
            </a:p>
          </p:txBody>
        </p:sp>
        <p:sp>
          <p:nvSpPr>
            <p:cNvPr id="26" name="Oval 25"/>
            <p:cNvSpPr/>
            <p:nvPr/>
          </p:nvSpPr>
          <p:spPr>
            <a:xfrm>
              <a:off x="648573" y="4798697"/>
              <a:ext cx="915009" cy="915009"/>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737" tIns="91369" rIns="0" bIns="0" rtlCol="0" anchor="ctr"/>
            <a:lstStyle/>
            <a:p>
              <a:pPr algn="ctr"/>
              <a:r>
                <a:rPr lang="en-US" sz="2798" spc="1249" dirty="0">
                  <a:solidFill>
                    <a:schemeClr val="bg1"/>
                  </a:solidFill>
                  <a:latin typeface="linecons" pitchFamily="2" charset="0"/>
                </a:rPr>
                <a:t></a:t>
              </a:r>
              <a:endParaRPr lang="en-US" sz="2798" dirty="0">
                <a:solidFill>
                  <a:schemeClr val="bg1"/>
                </a:solidFill>
              </a:endParaRPr>
            </a:p>
          </p:txBody>
        </p:sp>
        <p:sp>
          <p:nvSpPr>
            <p:cNvPr id="38" name="Rectangle 37"/>
            <p:cNvSpPr/>
            <p:nvPr/>
          </p:nvSpPr>
          <p:spPr>
            <a:xfrm>
              <a:off x="800598" y="1819870"/>
              <a:ext cx="571002" cy="830997"/>
            </a:xfrm>
            <a:prstGeom prst="rect">
              <a:avLst/>
            </a:prstGeom>
            <a:noFill/>
          </p:spPr>
          <p:txBody>
            <a:bodyPr wrap="square" lIns="91369" tIns="45684" rIns="91369" bIns="45684">
              <a:spAutoFit/>
            </a:bodyPr>
            <a:lstStyle/>
            <a:p>
              <a:pPr algn="ctr"/>
              <a:r>
                <a:rPr lang="en-US" sz="4796"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a:t>
              </a:r>
            </a:p>
          </p:txBody>
        </p:sp>
        <p:sp>
          <p:nvSpPr>
            <p:cNvPr id="40" name="Rectangle 39"/>
            <p:cNvSpPr/>
            <p:nvPr/>
          </p:nvSpPr>
          <p:spPr>
            <a:xfrm>
              <a:off x="800598" y="3360003"/>
              <a:ext cx="571002" cy="830997"/>
            </a:xfrm>
            <a:prstGeom prst="rect">
              <a:avLst/>
            </a:prstGeom>
            <a:noFill/>
          </p:spPr>
          <p:txBody>
            <a:bodyPr wrap="square" lIns="91369" tIns="45684" rIns="91369" bIns="45684">
              <a:spAutoFit/>
            </a:bodyPr>
            <a:lstStyle/>
            <a:p>
              <a:pPr algn="ctr"/>
              <a:r>
                <a:rPr lang="en-US" sz="4796"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t>
              </a:r>
            </a:p>
          </p:txBody>
        </p:sp>
        <p:sp>
          <p:nvSpPr>
            <p:cNvPr id="43" name="Rectangle 42"/>
            <p:cNvSpPr/>
            <p:nvPr/>
          </p:nvSpPr>
          <p:spPr>
            <a:xfrm>
              <a:off x="838200" y="4800600"/>
              <a:ext cx="571002" cy="830997"/>
            </a:xfrm>
            <a:prstGeom prst="rect">
              <a:avLst/>
            </a:prstGeom>
            <a:noFill/>
          </p:spPr>
          <p:txBody>
            <a:bodyPr wrap="square" lIns="91369" tIns="45684" rIns="91369" bIns="45684">
              <a:spAutoFit/>
            </a:bodyPr>
            <a:lstStyle/>
            <a:p>
              <a:pPr algn="ctr"/>
              <a:r>
                <a:rPr lang="en-US" sz="4796"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a:t>
              </a:r>
            </a:p>
          </p:txBody>
        </p:sp>
      </p:grpSp>
      <p:sp>
        <p:nvSpPr>
          <p:cNvPr id="46" name="TextBox 45"/>
          <p:cNvSpPr txBox="1">
            <a:spLocks noChangeArrowheads="1"/>
          </p:cNvSpPr>
          <p:nvPr/>
        </p:nvSpPr>
        <p:spPr bwMode="auto">
          <a:xfrm>
            <a:off x="1219201" y="18586"/>
            <a:ext cx="9067800" cy="46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en-US" sz="2398" b="1" dirty="0">
                <a:solidFill>
                  <a:schemeClr val="accent2">
                    <a:lumMod val="75000"/>
                  </a:schemeClr>
                </a:solidFill>
              </a:rPr>
              <a:t>Get to Know?</a:t>
            </a:r>
          </a:p>
        </p:txBody>
      </p:sp>
      <p:sp>
        <p:nvSpPr>
          <p:cNvPr id="47" name="TextBox 46"/>
          <p:cNvSpPr txBox="1"/>
          <p:nvPr/>
        </p:nvSpPr>
        <p:spPr>
          <a:xfrm>
            <a:off x="762001" y="1232584"/>
            <a:ext cx="8325776" cy="461305"/>
          </a:xfrm>
          <a:prstGeom prst="rect">
            <a:avLst/>
          </a:prstGeom>
          <a:noFill/>
        </p:spPr>
        <p:txBody>
          <a:bodyPr wrap="none" rtlCol="0">
            <a:spAutoFit/>
          </a:bodyPr>
          <a:lstStyle/>
          <a:p>
            <a:r>
              <a:rPr lang="en-US" sz="2398" dirty="0"/>
              <a:t>Our report provides a detailed answer to the following questions:</a:t>
            </a:r>
          </a:p>
        </p:txBody>
      </p:sp>
    </p:spTree>
    <p:extLst>
      <p:ext uri="{BB962C8B-B14F-4D97-AF65-F5344CB8AC3E}">
        <p14:creationId xmlns:p14="http://schemas.microsoft.com/office/powerpoint/2010/main" val="785257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60C4399-33CB-4566-B4E9-6C6DE25CFAA8}"/>
              </a:ext>
            </a:extLst>
          </p:cNvPr>
          <p:cNvSpPr/>
          <p:nvPr/>
        </p:nvSpPr>
        <p:spPr>
          <a:xfrm>
            <a:off x="6749059" y="4026985"/>
            <a:ext cx="4803919" cy="2380382"/>
          </a:xfrm>
          <a:prstGeom prst="rect">
            <a:avLst/>
          </a:prstGeom>
          <a:solidFill>
            <a:schemeClr val="tx1">
              <a:lumMod val="65000"/>
              <a:lumOff val="35000"/>
            </a:schemeClr>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0" name="Rectangle 39">
            <a:extLst>
              <a:ext uri="{FF2B5EF4-FFF2-40B4-BE49-F238E27FC236}">
                <a16:creationId xmlns:a16="http://schemas.microsoft.com/office/drawing/2014/main" id="{ABA25C83-A926-48CD-A4BA-0199B637F644}"/>
              </a:ext>
            </a:extLst>
          </p:cNvPr>
          <p:cNvSpPr/>
          <p:nvPr/>
        </p:nvSpPr>
        <p:spPr>
          <a:xfrm>
            <a:off x="6861935" y="544250"/>
            <a:ext cx="3958465" cy="2570020"/>
          </a:xfrm>
          <a:prstGeom prst="rect">
            <a:avLst/>
          </a:prstGeom>
          <a:solidFill>
            <a:schemeClr val="accent3">
              <a:lumMod val="75000"/>
            </a:schemeClr>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1" name="Rectangle 40">
            <a:extLst>
              <a:ext uri="{FF2B5EF4-FFF2-40B4-BE49-F238E27FC236}">
                <a16:creationId xmlns:a16="http://schemas.microsoft.com/office/drawing/2014/main" id="{46659012-2837-4FBF-B493-9C7459CCF15F}"/>
              </a:ext>
            </a:extLst>
          </p:cNvPr>
          <p:cNvSpPr/>
          <p:nvPr/>
        </p:nvSpPr>
        <p:spPr>
          <a:xfrm>
            <a:off x="914692" y="3994890"/>
            <a:ext cx="4463618" cy="2369268"/>
          </a:xfrm>
          <a:prstGeom prst="rect">
            <a:avLst/>
          </a:prstGeom>
          <a:solidFill>
            <a:schemeClr val="tx2">
              <a:lumMod val="40000"/>
              <a:lumOff val="60000"/>
            </a:schemeClr>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2" name="Rectangle 41">
            <a:extLst>
              <a:ext uri="{FF2B5EF4-FFF2-40B4-BE49-F238E27FC236}">
                <a16:creationId xmlns:a16="http://schemas.microsoft.com/office/drawing/2014/main" id="{01D8ABE7-9885-4D62-9ED2-3921CCADDE4F}"/>
              </a:ext>
            </a:extLst>
          </p:cNvPr>
          <p:cNvSpPr/>
          <p:nvPr/>
        </p:nvSpPr>
        <p:spPr>
          <a:xfrm>
            <a:off x="856924" y="554183"/>
            <a:ext cx="4762068" cy="2693843"/>
          </a:xfrm>
          <a:prstGeom prst="rect">
            <a:avLst/>
          </a:prstGeom>
          <a:solidFill>
            <a:srgbClr val="FFC000"/>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3" name="Rounded Rectangle 42">
            <a:extLst>
              <a:ext uri="{FF2B5EF4-FFF2-40B4-BE49-F238E27FC236}">
                <a16:creationId xmlns:a16="http://schemas.microsoft.com/office/drawing/2014/main" id="{C1144E98-32C2-45AD-BB9A-A0660FE6FABE}"/>
              </a:ext>
            </a:extLst>
          </p:cNvPr>
          <p:cNvSpPr/>
          <p:nvPr/>
        </p:nvSpPr>
        <p:spPr>
          <a:xfrm>
            <a:off x="6310929" y="1088259"/>
            <a:ext cx="5717924" cy="2607194"/>
          </a:xfrm>
          <a:prstGeom prst="roundRect">
            <a:avLst/>
          </a:prstGeom>
          <a:solidFill>
            <a:srgbClr val="ABC674"/>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4" name="Rounded Rectangle 43">
            <a:extLst>
              <a:ext uri="{FF2B5EF4-FFF2-40B4-BE49-F238E27FC236}">
                <a16:creationId xmlns:a16="http://schemas.microsoft.com/office/drawing/2014/main" id="{7EEAC211-9F95-4B13-928F-368FE9A75A2B}"/>
              </a:ext>
            </a:extLst>
          </p:cNvPr>
          <p:cNvSpPr/>
          <p:nvPr/>
        </p:nvSpPr>
        <p:spPr>
          <a:xfrm>
            <a:off x="6310929" y="3624264"/>
            <a:ext cx="5704607" cy="2338386"/>
          </a:xfrm>
          <a:prstGeom prst="roundRect">
            <a:avLst/>
          </a:prstGeom>
          <a:solidFill>
            <a:srgbClr val="A7A7A7"/>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5" name="Rounded Rectangle 44">
            <a:extLst>
              <a:ext uri="{FF2B5EF4-FFF2-40B4-BE49-F238E27FC236}">
                <a16:creationId xmlns:a16="http://schemas.microsoft.com/office/drawing/2014/main" id="{48BA90A7-6697-4993-A985-2DEEA8BAD8FA}"/>
              </a:ext>
            </a:extLst>
          </p:cNvPr>
          <p:cNvSpPr/>
          <p:nvPr/>
        </p:nvSpPr>
        <p:spPr>
          <a:xfrm>
            <a:off x="513347" y="926380"/>
            <a:ext cx="5669967" cy="2605809"/>
          </a:xfrm>
          <a:prstGeom prst="roundRect">
            <a:avLst/>
          </a:prstGeom>
          <a:solidFill>
            <a:srgbClr val="FFDF79"/>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6" name="Rounded Rectangle 45">
            <a:extLst>
              <a:ext uri="{FF2B5EF4-FFF2-40B4-BE49-F238E27FC236}">
                <a16:creationId xmlns:a16="http://schemas.microsoft.com/office/drawing/2014/main" id="{610203E3-7102-4E3B-ACC6-AC26043FC837}"/>
              </a:ext>
            </a:extLst>
          </p:cNvPr>
          <p:cNvSpPr/>
          <p:nvPr/>
        </p:nvSpPr>
        <p:spPr>
          <a:xfrm>
            <a:off x="513347" y="3638551"/>
            <a:ext cx="5595355" cy="2324099"/>
          </a:xfrm>
          <a:prstGeom prst="roundRect">
            <a:avLst/>
          </a:prstGeom>
          <a:solidFill>
            <a:srgbClr val="C5D5E9"/>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47" name="Oval 46">
            <a:extLst>
              <a:ext uri="{FF2B5EF4-FFF2-40B4-BE49-F238E27FC236}">
                <a16:creationId xmlns:a16="http://schemas.microsoft.com/office/drawing/2014/main" id="{5E568690-5235-4716-A85E-5B4AB9480EDE}"/>
              </a:ext>
            </a:extLst>
          </p:cNvPr>
          <p:cNvSpPr/>
          <p:nvPr/>
        </p:nvSpPr>
        <p:spPr>
          <a:xfrm>
            <a:off x="4886037" y="2362489"/>
            <a:ext cx="2445327" cy="2109212"/>
          </a:xfrm>
          <a:prstGeom prst="ellipse">
            <a:avLst/>
          </a:prstGeom>
          <a:solidFill>
            <a:sysClr val="window" lastClr="FFFFFF"/>
          </a:solidFill>
          <a:ln w="25400" cap="flat" cmpd="sng" algn="ctr">
            <a:noFill/>
            <a:prstDash val="solid"/>
          </a:ln>
          <a:effectLst/>
        </p:spPr>
        <p:txBody>
          <a:bodyPr anchor="ctr"/>
          <a:lstStyle/>
          <a:p>
            <a:pPr algn="ctr" fontAlgn="auto">
              <a:spcBef>
                <a:spcPts val="0"/>
              </a:spcBef>
              <a:spcAft>
                <a:spcPts val="0"/>
              </a:spcAft>
              <a:defRPr/>
            </a:pPr>
            <a:endParaRPr lang="en-US" kern="0" dirty="0">
              <a:solidFill>
                <a:prstClr val="white"/>
              </a:solidFill>
              <a:latin typeface="Calibri"/>
              <a:cs typeface="+mn-cs"/>
            </a:endParaRPr>
          </a:p>
        </p:txBody>
      </p:sp>
      <p:sp>
        <p:nvSpPr>
          <p:cNvPr id="51" name="Rectangle 50">
            <a:extLst>
              <a:ext uri="{FF2B5EF4-FFF2-40B4-BE49-F238E27FC236}">
                <a16:creationId xmlns:a16="http://schemas.microsoft.com/office/drawing/2014/main" id="{2F1DE9E1-1D8F-4C6F-8B3B-88E64BD1567C}"/>
              </a:ext>
            </a:extLst>
          </p:cNvPr>
          <p:cNvSpPr/>
          <p:nvPr/>
        </p:nvSpPr>
        <p:spPr>
          <a:xfrm>
            <a:off x="624535" y="3689760"/>
            <a:ext cx="5196828" cy="2246769"/>
          </a:xfrm>
          <a:prstGeom prst="rect">
            <a:avLst/>
          </a:prstGeom>
        </p:spPr>
        <p:txBody>
          <a:bodyPr wrap="square">
            <a:spAutoFit/>
          </a:bodyPr>
          <a:lstStyle/>
          <a:p>
            <a:pPr algn="ctr" fontAlgn="auto">
              <a:spcBef>
                <a:spcPts val="0"/>
              </a:spcBef>
              <a:spcAft>
                <a:spcPts val="0"/>
              </a:spcAft>
              <a:buClr>
                <a:srgbClr val="9D201C"/>
              </a:buClr>
              <a:defRPr/>
            </a:pPr>
            <a:endParaRPr lang="en-US" sz="1400" dirty="0">
              <a:solidFill>
                <a:schemeClr val="tx1">
                  <a:lumMod val="85000"/>
                  <a:lumOff val="15000"/>
                </a:schemeClr>
              </a:solidFill>
              <a:latin typeface="Cambria" panose="02040503050406030204" pitchFamily="18" charset="0"/>
              <a:cs typeface="+mn-cs"/>
            </a:endParaRPr>
          </a:p>
          <a:p>
            <a:pPr marL="285750" indent="-285750" fontAlgn="auto">
              <a:spcBef>
                <a:spcPts val="0"/>
              </a:spcBef>
              <a:spcAft>
                <a:spcPts val="0"/>
              </a:spcAft>
              <a:buClr>
                <a:srgbClr val="9D201C"/>
              </a:buClr>
              <a:buFont typeface="Wingdings" panose="05000000000000000000" pitchFamily="2" charset="2"/>
              <a:buChar char="v"/>
              <a:defRPr/>
            </a:pPr>
            <a:r>
              <a:rPr lang="en-US" sz="1400" b="1" dirty="0" smtClean="0">
                <a:solidFill>
                  <a:schemeClr val="tx1">
                    <a:lumMod val="85000"/>
                    <a:lumOff val="15000"/>
                  </a:schemeClr>
                </a:solidFill>
                <a:latin typeface="Cambria" panose="02040503050406030204" pitchFamily="18" charset="0"/>
                <a:cs typeface="+mn-cs"/>
                <a:hlinkClick r:id="rId2" tooltip="Click To Open"/>
              </a:rPr>
              <a:t>Ingredion’s</a:t>
            </a:r>
            <a:r>
              <a:rPr lang="en-US" sz="1400" dirty="0" smtClean="0">
                <a:solidFill>
                  <a:schemeClr val="tx1">
                    <a:lumMod val="85000"/>
                    <a:lumOff val="15000"/>
                  </a:schemeClr>
                </a:solidFill>
                <a:latin typeface="Cambria" panose="02040503050406030204" pitchFamily="18" charset="0"/>
                <a:cs typeface="+mn-cs"/>
              </a:rPr>
              <a:t> </a:t>
            </a:r>
            <a:r>
              <a:rPr lang="en-US" sz="1400" dirty="0">
                <a:solidFill>
                  <a:schemeClr val="tx1">
                    <a:lumMod val="85000"/>
                    <a:lumOff val="15000"/>
                  </a:schemeClr>
                </a:solidFill>
                <a:latin typeface="Cambria" panose="02040503050406030204" pitchFamily="18" charset="0"/>
                <a:cs typeface="+mn-cs"/>
              </a:rPr>
              <a:t>unique DIAL-IN® </a:t>
            </a:r>
            <a:r>
              <a:rPr lang="en-US" sz="1400" dirty="0" smtClean="0">
                <a:solidFill>
                  <a:schemeClr val="tx1">
                    <a:lumMod val="85000"/>
                    <a:lumOff val="15000"/>
                  </a:schemeClr>
                </a:solidFill>
                <a:latin typeface="Cambria" panose="02040503050406030204" pitchFamily="18" charset="0"/>
                <a:cs typeface="+mn-cs"/>
              </a:rPr>
              <a:t>Technology </a:t>
            </a:r>
            <a:r>
              <a:rPr lang="en-IN" sz="1400" dirty="0">
                <a:solidFill>
                  <a:schemeClr val="tx1">
                    <a:lumMod val="85000"/>
                    <a:lumOff val="15000"/>
                  </a:schemeClr>
                </a:solidFill>
                <a:latin typeface="Cambria" panose="02040503050406030204" pitchFamily="18" charset="0"/>
                <a:cs typeface="+mn-cs"/>
              </a:rPr>
              <a:t>can </a:t>
            </a:r>
            <a:endParaRPr lang="en-IN" sz="1400" dirty="0" smtClean="0">
              <a:solidFill>
                <a:schemeClr val="tx1">
                  <a:lumMod val="85000"/>
                  <a:lumOff val="15000"/>
                </a:schemeClr>
              </a:solidFill>
              <a:latin typeface="Cambria" panose="02040503050406030204" pitchFamily="18" charset="0"/>
              <a:cs typeface="+mn-cs"/>
            </a:endParaRPr>
          </a:p>
          <a:p>
            <a:pPr fontAlgn="auto">
              <a:spcBef>
                <a:spcPts val="0"/>
              </a:spcBef>
              <a:spcAft>
                <a:spcPts val="0"/>
              </a:spcAft>
              <a:buClr>
                <a:srgbClr val="9D201C"/>
              </a:buClr>
              <a:defRPr/>
            </a:pPr>
            <a:r>
              <a:rPr lang="en-IN" sz="1400" dirty="0" smtClean="0">
                <a:solidFill>
                  <a:schemeClr val="tx1">
                    <a:lumMod val="85000"/>
                    <a:lumOff val="15000"/>
                  </a:schemeClr>
                </a:solidFill>
                <a:latin typeface="Cambria" panose="02040503050406030204" pitchFamily="18" charset="0"/>
                <a:cs typeface="+mn-cs"/>
              </a:rPr>
              <a:t>help to build </a:t>
            </a:r>
            <a:r>
              <a:rPr lang="en-IN" sz="1400" dirty="0">
                <a:solidFill>
                  <a:schemeClr val="tx1">
                    <a:lumMod val="85000"/>
                    <a:lumOff val="15000"/>
                  </a:schemeClr>
                </a:solidFill>
                <a:latin typeface="Cambria" panose="02040503050406030204" pitchFamily="18" charset="0"/>
                <a:cs typeface="+mn-cs"/>
              </a:rPr>
              <a:t>back the texture and mouthfeel that’s </a:t>
            </a:r>
            <a:endParaRPr lang="en-IN" sz="1400" dirty="0" smtClean="0">
              <a:solidFill>
                <a:schemeClr val="tx1">
                  <a:lumMod val="85000"/>
                  <a:lumOff val="15000"/>
                </a:schemeClr>
              </a:solidFill>
              <a:latin typeface="Cambria" panose="02040503050406030204" pitchFamily="18" charset="0"/>
              <a:cs typeface="+mn-cs"/>
            </a:endParaRPr>
          </a:p>
          <a:p>
            <a:pPr fontAlgn="auto">
              <a:spcBef>
                <a:spcPts val="0"/>
              </a:spcBef>
              <a:spcAft>
                <a:spcPts val="0"/>
              </a:spcAft>
              <a:buClr>
                <a:srgbClr val="9D201C"/>
              </a:buClr>
              <a:defRPr/>
            </a:pPr>
            <a:r>
              <a:rPr lang="en-IN" sz="1400" dirty="0" smtClean="0">
                <a:solidFill>
                  <a:schemeClr val="tx1">
                    <a:lumMod val="85000"/>
                    <a:lumOff val="15000"/>
                  </a:schemeClr>
                </a:solidFill>
                <a:latin typeface="Cambria" panose="02040503050406030204" pitchFamily="18" charset="0"/>
                <a:cs typeface="+mn-cs"/>
              </a:rPr>
              <a:t>often lost </a:t>
            </a:r>
            <a:r>
              <a:rPr lang="en-IN" sz="1400" dirty="0">
                <a:solidFill>
                  <a:schemeClr val="tx1">
                    <a:lumMod val="85000"/>
                    <a:lumOff val="15000"/>
                  </a:schemeClr>
                </a:solidFill>
                <a:latin typeface="Cambria" panose="02040503050406030204" pitchFamily="18" charset="0"/>
                <a:cs typeface="+mn-cs"/>
              </a:rPr>
              <a:t>when reducing sugar, </a:t>
            </a:r>
            <a:r>
              <a:rPr lang="en-IN" sz="1400" dirty="0" smtClean="0">
                <a:solidFill>
                  <a:schemeClr val="tx1">
                    <a:lumMod val="85000"/>
                    <a:lumOff val="15000"/>
                  </a:schemeClr>
                </a:solidFill>
                <a:latin typeface="Cambria" panose="02040503050406030204" pitchFamily="18" charset="0"/>
                <a:cs typeface="+mn-cs"/>
              </a:rPr>
              <a:t>thereby helping to achieve </a:t>
            </a:r>
            <a:r>
              <a:rPr lang="en-IN" sz="1400" dirty="0">
                <a:solidFill>
                  <a:schemeClr val="tx1">
                    <a:lumMod val="85000"/>
                    <a:lumOff val="15000"/>
                  </a:schemeClr>
                </a:solidFill>
                <a:latin typeface="Cambria" panose="02040503050406030204" pitchFamily="18" charset="0"/>
                <a:cs typeface="+mn-cs"/>
              </a:rPr>
              <a:t>your desired sweetness and texture </a:t>
            </a:r>
            <a:r>
              <a:rPr lang="en-IN" sz="1400" dirty="0" smtClean="0">
                <a:solidFill>
                  <a:schemeClr val="tx1">
                    <a:lumMod val="85000"/>
                    <a:lumOff val="15000"/>
                  </a:schemeClr>
                </a:solidFill>
                <a:latin typeface="Cambria" panose="02040503050406030204" pitchFamily="18" charset="0"/>
                <a:cs typeface="+mn-cs"/>
              </a:rPr>
              <a:t>parameter.</a:t>
            </a:r>
          </a:p>
          <a:p>
            <a:pPr marL="285750" indent="-285750" fontAlgn="auto">
              <a:spcBef>
                <a:spcPts val="0"/>
              </a:spcBef>
              <a:spcAft>
                <a:spcPts val="0"/>
              </a:spcAft>
              <a:buClr>
                <a:srgbClr val="9D201C"/>
              </a:buClr>
              <a:buFont typeface="Wingdings" panose="05000000000000000000" pitchFamily="2" charset="2"/>
              <a:buChar char="v"/>
              <a:defRPr/>
            </a:pPr>
            <a:r>
              <a:rPr lang="en-US" sz="1400" b="1" dirty="0" smtClean="0">
                <a:solidFill>
                  <a:schemeClr val="tx1">
                    <a:lumMod val="85000"/>
                    <a:lumOff val="15000"/>
                  </a:schemeClr>
                </a:solidFill>
                <a:latin typeface="Cambria" panose="02040503050406030204" pitchFamily="18" charset="0"/>
                <a:cs typeface="+mn-cs"/>
                <a:hlinkClick r:id="rId3" tooltip="Click To Open"/>
              </a:rPr>
              <a:t>RSSL Service </a:t>
            </a:r>
            <a:r>
              <a:rPr lang="en-US" sz="1400" dirty="0" smtClean="0">
                <a:solidFill>
                  <a:schemeClr val="tx1">
                    <a:lumMod val="85000"/>
                    <a:lumOff val="15000"/>
                  </a:schemeClr>
                </a:solidFill>
                <a:latin typeface="Cambria" panose="02040503050406030204" pitchFamily="18" charset="0"/>
                <a:cs typeface="+mn-cs"/>
              </a:rPr>
              <a:t>helps to </a:t>
            </a:r>
            <a:r>
              <a:rPr lang="en-US" sz="1400" dirty="0">
                <a:solidFill>
                  <a:schemeClr val="tx1">
                    <a:lumMod val="85000"/>
                    <a:lumOff val="15000"/>
                  </a:schemeClr>
                </a:solidFill>
                <a:latin typeface="Cambria" panose="02040503050406030204" pitchFamily="18" charset="0"/>
                <a:cs typeface="+mn-cs"/>
              </a:rPr>
              <a:t>select most appropriate </a:t>
            </a:r>
            <a:r>
              <a:rPr lang="en-US" sz="1400" dirty="0" smtClean="0">
                <a:solidFill>
                  <a:schemeClr val="tx1">
                    <a:lumMod val="85000"/>
                    <a:lumOff val="15000"/>
                  </a:schemeClr>
                </a:solidFill>
                <a:latin typeface="Cambria" panose="02040503050406030204" pitchFamily="18" charset="0"/>
                <a:cs typeface="+mn-cs"/>
              </a:rPr>
              <a:t>ingredient</a:t>
            </a:r>
          </a:p>
          <a:p>
            <a:pPr fontAlgn="auto">
              <a:spcBef>
                <a:spcPts val="0"/>
              </a:spcBef>
              <a:spcAft>
                <a:spcPts val="0"/>
              </a:spcAft>
              <a:buClr>
                <a:srgbClr val="9D201C"/>
              </a:buClr>
              <a:defRPr/>
            </a:pPr>
            <a:r>
              <a:rPr lang="en-US" sz="1400" dirty="0" smtClean="0">
                <a:solidFill>
                  <a:schemeClr val="tx1">
                    <a:lumMod val="85000"/>
                    <a:lumOff val="15000"/>
                  </a:schemeClr>
                </a:solidFill>
                <a:latin typeface="Cambria" panose="02040503050406030204" pitchFamily="18" charset="0"/>
                <a:cs typeface="+mn-cs"/>
              </a:rPr>
              <a:t>solution (sugar replacers) using their extensive knowledge </a:t>
            </a:r>
            <a:r>
              <a:rPr lang="en-IN" sz="1400" dirty="0">
                <a:solidFill>
                  <a:schemeClr val="tx1">
                    <a:lumMod val="85000"/>
                    <a:lumOff val="15000"/>
                  </a:schemeClr>
                </a:solidFill>
                <a:latin typeface="Cambria" panose="02040503050406030204" pitchFamily="18" charset="0"/>
                <a:cs typeface="+mn-cs"/>
              </a:rPr>
              <a:t>to minimise the impact on product quality </a:t>
            </a:r>
            <a:r>
              <a:rPr lang="en-IN" sz="1400" dirty="0" smtClean="0">
                <a:solidFill>
                  <a:schemeClr val="tx1">
                    <a:lumMod val="85000"/>
                    <a:lumOff val="15000"/>
                  </a:schemeClr>
                </a:solidFill>
                <a:latin typeface="Cambria" panose="02040503050406030204" pitchFamily="18" charset="0"/>
                <a:cs typeface="+mn-cs"/>
              </a:rPr>
              <a:t>,advising </a:t>
            </a:r>
            <a:r>
              <a:rPr lang="en-IN" sz="1400" dirty="0">
                <a:solidFill>
                  <a:schemeClr val="tx1">
                    <a:lumMod val="85000"/>
                    <a:lumOff val="15000"/>
                  </a:schemeClr>
                </a:solidFill>
                <a:latin typeface="Cambria" panose="02040503050406030204" pitchFamily="18" charset="0"/>
                <a:cs typeface="+mn-cs"/>
              </a:rPr>
              <a:t>on regulatory constraints and ingredient </a:t>
            </a:r>
            <a:r>
              <a:rPr lang="en-IN" sz="1400" dirty="0" smtClean="0">
                <a:solidFill>
                  <a:schemeClr val="tx1">
                    <a:lumMod val="85000"/>
                    <a:lumOff val="15000"/>
                  </a:schemeClr>
                </a:solidFill>
                <a:latin typeface="Cambria" panose="02040503050406030204" pitchFamily="18" charset="0"/>
                <a:cs typeface="+mn-cs"/>
              </a:rPr>
              <a:t>costs.</a:t>
            </a:r>
            <a:endParaRPr lang="en-US" sz="1400" dirty="0">
              <a:solidFill>
                <a:schemeClr val="tx1">
                  <a:lumMod val="85000"/>
                  <a:lumOff val="15000"/>
                </a:schemeClr>
              </a:solidFill>
              <a:latin typeface="Calibri"/>
              <a:cs typeface="+mn-cs"/>
            </a:endParaRPr>
          </a:p>
          <a:p>
            <a:pPr fontAlgn="auto">
              <a:spcBef>
                <a:spcPts val="0"/>
              </a:spcBef>
              <a:spcAft>
                <a:spcPts val="0"/>
              </a:spcAft>
              <a:buClr>
                <a:srgbClr val="9D201C"/>
              </a:buClr>
              <a:defRPr/>
            </a:pPr>
            <a:endParaRPr lang="en-US" sz="1400" dirty="0">
              <a:solidFill>
                <a:schemeClr val="tx1">
                  <a:lumMod val="85000"/>
                  <a:lumOff val="15000"/>
                </a:schemeClr>
              </a:solidFill>
              <a:latin typeface="Calibri"/>
              <a:cs typeface="+mn-cs"/>
            </a:endParaRPr>
          </a:p>
        </p:txBody>
      </p:sp>
      <p:sp>
        <p:nvSpPr>
          <p:cNvPr id="53" name="TextBox 52">
            <a:extLst>
              <a:ext uri="{FF2B5EF4-FFF2-40B4-BE49-F238E27FC236}">
                <a16:creationId xmlns:a16="http://schemas.microsoft.com/office/drawing/2014/main" id="{9E50C314-D566-456C-8693-6D35CB1597D0}"/>
              </a:ext>
            </a:extLst>
          </p:cNvPr>
          <p:cNvSpPr txBox="1"/>
          <p:nvPr/>
        </p:nvSpPr>
        <p:spPr>
          <a:xfrm>
            <a:off x="7763163" y="569008"/>
            <a:ext cx="3375098" cy="369332"/>
          </a:xfrm>
          <a:prstGeom prst="rect">
            <a:avLst/>
          </a:prstGeom>
          <a:noFill/>
        </p:spPr>
        <p:txBody>
          <a:bodyPr wrap="square">
            <a:spAutoFit/>
          </a:bodyPr>
          <a:lstStyle/>
          <a:p>
            <a:pPr algn="ctr" fontAlgn="auto">
              <a:spcBef>
                <a:spcPts val="0"/>
              </a:spcBef>
              <a:spcAft>
                <a:spcPts val="0"/>
              </a:spcAft>
              <a:defRPr/>
            </a:pPr>
            <a:r>
              <a:rPr lang="en-US" sz="1800" dirty="0" smtClean="0">
                <a:solidFill>
                  <a:prstClr val="white"/>
                </a:solidFill>
                <a:latin typeface="Cambria" panose="02040503050406030204" pitchFamily="18" charset="0"/>
                <a:cs typeface="+mn-cs"/>
              </a:rPr>
              <a:t>EMERGING TECHNOLOGIES</a:t>
            </a:r>
            <a:endParaRPr lang="en-US" sz="1800" dirty="0">
              <a:solidFill>
                <a:prstClr val="white"/>
              </a:solidFill>
              <a:latin typeface="Cambria" panose="02040503050406030204" pitchFamily="18" charset="0"/>
              <a:cs typeface="+mn-cs"/>
            </a:endParaRPr>
          </a:p>
        </p:txBody>
      </p:sp>
      <p:sp>
        <p:nvSpPr>
          <p:cNvPr id="54" name="TextBox 53">
            <a:extLst>
              <a:ext uri="{FF2B5EF4-FFF2-40B4-BE49-F238E27FC236}">
                <a16:creationId xmlns:a16="http://schemas.microsoft.com/office/drawing/2014/main" id="{CF24ABEB-E8A5-49D4-8176-F7D2C0B29868}"/>
              </a:ext>
            </a:extLst>
          </p:cNvPr>
          <p:cNvSpPr txBox="1"/>
          <p:nvPr/>
        </p:nvSpPr>
        <p:spPr>
          <a:xfrm>
            <a:off x="1883067" y="552805"/>
            <a:ext cx="2220912" cy="369332"/>
          </a:xfrm>
          <a:prstGeom prst="rect">
            <a:avLst/>
          </a:prstGeom>
          <a:noFill/>
        </p:spPr>
        <p:txBody>
          <a:bodyPr>
            <a:spAutoFit/>
          </a:bodyPr>
          <a:lstStyle/>
          <a:p>
            <a:pPr algn="ctr" fontAlgn="auto">
              <a:spcBef>
                <a:spcPts val="0"/>
              </a:spcBef>
              <a:spcAft>
                <a:spcPts val="0"/>
              </a:spcAft>
              <a:defRPr/>
            </a:pPr>
            <a:r>
              <a:rPr lang="en-US" sz="1800" b="1" dirty="0" smtClean="0">
                <a:solidFill>
                  <a:prstClr val="white"/>
                </a:solidFill>
                <a:latin typeface="Cambria" panose="02040503050406030204" pitchFamily="18" charset="0"/>
                <a:cs typeface="+mn-cs"/>
              </a:rPr>
              <a:t>CHALLENGES</a:t>
            </a:r>
            <a:endParaRPr lang="en-US" sz="1800" b="1" dirty="0">
              <a:solidFill>
                <a:prstClr val="white"/>
              </a:solidFill>
              <a:latin typeface="Cambria" panose="02040503050406030204" pitchFamily="18" charset="0"/>
              <a:cs typeface="+mn-cs"/>
            </a:endParaRPr>
          </a:p>
        </p:txBody>
      </p:sp>
      <p:sp>
        <p:nvSpPr>
          <p:cNvPr id="55" name="TextBox 54">
            <a:extLst>
              <a:ext uri="{FF2B5EF4-FFF2-40B4-BE49-F238E27FC236}">
                <a16:creationId xmlns:a16="http://schemas.microsoft.com/office/drawing/2014/main" id="{9EB1BFD7-3465-44FF-A94A-0E394E7EE125}"/>
              </a:ext>
            </a:extLst>
          </p:cNvPr>
          <p:cNvSpPr txBox="1"/>
          <p:nvPr/>
        </p:nvSpPr>
        <p:spPr>
          <a:xfrm>
            <a:off x="1380831" y="5994826"/>
            <a:ext cx="3225383" cy="369332"/>
          </a:xfrm>
          <a:prstGeom prst="rect">
            <a:avLst/>
          </a:prstGeom>
          <a:noFill/>
        </p:spPr>
        <p:txBody>
          <a:bodyPr wrap="square">
            <a:spAutoFit/>
          </a:bodyPr>
          <a:lstStyle/>
          <a:p>
            <a:pPr algn="ctr" fontAlgn="auto">
              <a:spcBef>
                <a:spcPts val="0"/>
              </a:spcBef>
              <a:spcAft>
                <a:spcPts val="0"/>
              </a:spcAft>
              <a:defRPr/>
            </a:pPr>
            <a:r>
              <a:rPr lang="en-US" sz="1800" dirty="0" smtClean="0">
                <a:solidFill>
                  <a:prstClr val="white"/>
                </a:solidFill>
                <a:latin typeface="Cambria" panose="02040503050406030204" pitchFamily="18" charset="0"/>
                <a:cs typeface="+mn-cs"/>
              </a:rPr>
              <a:t>SERVICE PROVIDERS</a:t>
            </a:r>
            <a:endParaRPr lang="en-US" sz="1800" dirty="0">
              <a:solidFill>
                <a:prstClr val="white"/>
              </a:solidFill>
              <a:latin typeface="Cambria" panose="02040503050406030204" pitchFamily="18" charset="0"/>
              <a:cs typeface="+mn-cs"/>
            </a:endParaRPr>
          </a:p>
        </p:txBody>
      </p:sp>
      <p:sp>
        <p:nvSpPr>
          <p:cNvPr id="56" name="TextBox 55">
            <a:extLst>
              <a:ext uri="{FF2B5EF4-FFF2-40B4-BE49-F238E27FC236}">
                <a16:creationId xmlns:a16="http://schemas.microsoft.com/office/drawing/2014/main" id="{72B5969D-40BC-4B04-BACE-CFB3A5CB5FEE}"/>
              </a:ext>
            </a:extLst>
          </p:cNvPr>
          <p:cNvSpPr txBox="1"/>
          <p:nvPr/>
        </p:nvSpPr>
        <p:spPr>
          <a:xfrm>
            <a:off x="8166976" y="5994826"/>
            <a:ext cx="1946275" cy="369332"/>
          </a:xfrm>
          <a:prstGeom prst="rect">
            <a:avLst/>
          </a:prstGeom>
          <a:noFill/>
        </p:spPr>
        <p:txBody>
          <a:bodyPr>
            <a:spAutoFit/>
          </a:bodyPr>
          <a:lstStyle/>
          <a:p>
            <a:pPr algn="ctr" fontAlgn="auto">
              <a:spcBef>
                <a:spcPts val="0"/>
              </a:spcBef>
              <a:spcAft>
                <a:spcPts val="0"/>
              </a:spcAft>
              <a:defRPr/>
            </a:pPr>
            <a:r>
              <a:rPr lang="en-US" sz="1800" b="1" dirty="0" smtClean="0">
                <a:solidFill>
                  <a:prstClr val="white"/>
                </a:solidFill>
                <a:latin typeface="Cambria" panose="02040503050406030204" pitchFamily="18" charset="0"/>
                <a:cs typeface="+mn-cs"/>
              </a:rPr>
              <a:t>STARTUPS</a:t>
            </a:r>
            <a:endParaRPr lang="en-US" sz="1800" b="1" dirty="0">
              <a:solidFill>
                <a:prstClr val="white"/>
              </a:solidFill>
              <a:latin typeface="Cambria" panose="02040503050406030204" pitchFamily="18" charset="0"/>
              <a:cs typeface="+mn-cs"/>
            </a:endParaRPr>
          </a:p>
        </p:txBody>
      </p:sp>
      <p:sp>
        <p:nvSpPr>
          <p:cNvPr id="57" name="Quad Arrow 56">
            <a:extLst>
              <a:ext uri="{FF2B5EF4-FFF2-40B4-BE49-F238E27FC236}">
                <a16:creationId xmlns:a16="http://schemas.microsoft.com/office/drawing/2014/main" id="{A71A71A9-D221-4655-A39A-51233A169837}"/>
              </a:ext>
            </a:extLst>
          </p:cNvPr>
          <p:cNvSpPr/>
          <p:nvPr/>
        </p:nvSpPr>
        <p:spPr>
          <a:xfrm>
            <a:off x="4971763" y="2509006"/>
            <a:ext cx="2273877" cy="1893311"/>
          </a:xfrm>
          <a:prstGeom prst="quadArrow">
            <a:avLst>
              <a:gd name="adj1" fmla="val 12674"/>
              <a:gd name="adj2" fmla="val 22500"/>
              <a:gd name="adj3" fmla="val 22500"/>
            </a:avLst>
          </a:prstGeom>
          <a:solidFill>
            <a:schemeClr val="accent2">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Rectangle 22">
            <a:extLst>
              <a:ext uri="{FF2B5EF4-FFF2-40B4-BE49-F238E27FC236}">
                <a16:creationId xmlns:a16="http://schemas.microsoft.com/office/drawing/2014/main" id="{2F1DE9E1-1D8F-4C6F-8B3B-88E64BD1567C}"/>
              </a:ext>
            </a:extLst>
          </p:cNvPr>
          <p:cNvSpPr/>
          <p:nvPr/>
        </p:nvSpPr>
        <p:spPr>
          <a:xfrm>
            <a:off x="7107127" y="3553572"/>
            <a:ext cx="4908410" cy="2677656"/>
          </a:xfrm>
          <a:prstGeom prst="rect">
            <a:avLst/>
          </a:prstGeom>
        </p:spPr>
        <p:txBody>
          <a:bodyPr wrap="square">
            <a:spAutoFit/>
          </a:bodyPr>
          <a:lstStyle/>
          <a:p>
            <a:pPr algn="ctr" fontAlgn="auto">
              <a:spcBef>
                <a:spcPts val="0"/>
              </a:spcBef>
              <a:spcAft>
                <a:spcPts val="0"/>
              </a:spcAft>
              <a:buClr>
                <a:srgbClr val="9D201C"/>
              </a:buClr>
              <a:defRPr/>
            </a:pPr>
            <a:r>
              <a:rPr lang="en-US" sz="1400" b="1" dirty="0" smtClean="0">
                <a:solidFill>
                  <a:schemeClr val="tx1">
                    <a:lumMod val="85000"/>
                    <a:lumOff val="15000"/>
                  </a:schemeClr>
                </a:solidFill>
                <a:latin typeface="Cambria" panose="02040503050406030204" pitchFamily="18" charset="0"/>
                <a:cs typeface="+mn-cs"/>
                <a:hlinkClick r:id="rId4" tooltip="Click To Open"/>
              </a:rPr>
              <a:t>FRUITFUNK</a:t>
            </a:r>
            <a:endParaRPr lang="en-US" sz="1400" b="1" dirty="0">
              <a:solidFill>
                <a:schemeClr val="tx1">
                  <a:lumMod val="85000"/>
                  <a:lumOff val="15000"/>
                </a:schemeClr>
              </a:solidFill>
              <a:latin typeface="Cambria" panose="02040503050406030204" pitchFamily="18" charset="0"/>
              <a:cs typeface="+mn-cs"/>
            </a:endParaRPr>
          </a:p>
          <a:p>
            <a:pPr fontAlgn="auto">
              <a:spcBef>
                <a:spcPts val="0"/>
              </a:spcBef>
              <a:spcAft>
                <a:spcPts val="0"/>
              </a:spcAft>
              <a:buClr>
                <a:srgbClr val="9D201C"/>
              </a:buClr>
              <a:defRPr/>
            </a:pPr>
            <a:r>
              <a:rPr lang="en-US" sz="1400" dirty="0" smtClean="0">
                <a:solidFill>
                  <a:schemeClr val="tx1">
                    <a:lumMod val="85000"/>
                    <a:lumOff val="15000"/>
                  </a:schemeClr>
                </a:solidFill>
                <a:latin typeface="Cambria" panose="02040503050406030204" pitchFamily="18" charset="0"/>
                <a:cs typeface="+mn-cs"/>
              </a:rPr>
              <a:t>Company was established in 2014 and focuses on low sugar healthy fruit based sugar. It has developed a unique production method in which </a:t>
            </a:r>
            <a:r>
              <a:rPr lang="en-IN" sz="1400" dirty="0" smtClean="0">
                <a:solidFill>
                  <a:schemeClr val="tx1">
                    <a:lumMod val="85000"/>
                    <a:lumOff val="15000"/>
                  </a:schemeClr>
                </a:solidFill>
                <a:latin typeface="Cambria" panose="02040503050406030204" pitchFamily="18" charset="0"/>
                <a:cs typeface="+mn-cs"/>
              </a:rPr>
              <a:t>the </a:t>
            </a:r>
            <a:r>
              <a:rPr lang="en-IN" sz="1400" dirty="0">
                <a:solidFill>
                  <a:schemeClr val="tx1">
                    <a:lumMod val="85000"/>
                    <a:lumOff val="15000"/>
                  </a:schemeClr>
                </a:solidFill>
                <a:latin typeface="Cambria" panose="02040503050406030204" pitchFamily="18" charset="0"/>
                <a:cs typeface="+mn-cs"/>
              </a:rPr>
              <a:t>original fruit’s </a:t>
            </a:r>
            <a:r>
              <a:rPr lang="en-IN" sz="1400" dirty="0" err="1">
                <a:solidFill>
                  <a:schemeClr val="tx1">
                    <a:lumMod val="85000"/>
                    <a:lumOff val="15000"/>
                  </a:schemeClr>
                </a:solidFill>
                <a:latin typeface="Cambria" panose="02040503050406030204" pitchFamily="18" charset="0"/>
                <a:cs typeface="+mn-cs"/>
              </a:rPr>
              <a:t>fibers</a:t>
            </a:r>
            <a:r>
              <a:rPr lang="en-IN" sz="1400" dirty="0">
                <a:solidFill>
                  <a:schemeClr val="tx1">
                    <a:lumMod val="85000"/>
                    <a:lumOff val="15000"/>
                  </a:schemeClr>
                </a:solidFill>
                <a:latin typeface="Cambria" panose="02040503050406030204" pitchFamily="18" charset="0"/>
                <a:cs typeface="+mn-cs"/>
              </a:rPr>
              <a:t>, minerals and </a:t>
            </a:r>
            <a:r>
              <a:rPr lang="en-IN" sz="1400" dirty="0" smtClean="0">
                <a:solidFill>
                  <a:schemeClr val="tx1">
                    <a:lumMod val="85000"/>
                    <a:lumOff val="15000"/>
                  </a:schemeClr>
                </a:solidFill>
                <a:latin typeface="Cambria" panose="02040503050406030204" pitchFamily="18" charset="0"/>
                <a:cs typeface="+mn-cs"/>
              </a:rPr>
              <a:t>vitamins are maintained that ensures </a:t>
            </a:r>
            <a:r>
              <a:rPr lang="en-IN" sz="1400" dirty="0">
                <a:solidFill>
                  <a:schemeClr val="tx1">
                    <a:lumMod val="85000"/>
                    <a:lumOff val="15000"/>
                  </a:schemeClr>
                </a:solidFill>
                <a:latin typeface="Cambria" panose="02040503050406030204" pitchFamily="18" charset="0"/>
                <a:cs typeface="+mn-cs"/>
              </a:rPr>
              <a:t>that the natural fructose will be absorbed by the human body at a slower </a:t>
            </a:r>
            <a:r>
              <a:rPr lang="en-IN" sz="1400" dirty="0" smtClean="0">
                <a:solidFill>
                  <a:schemeClr val="tx1">
                    <a:lumMod val="85000"/>
                    <a:lumOff val="15000"/>
                  </a:schemeClr>
                </a:solidFill>
                <a:latin typeface="Cambria" panose="02040503050406030204" pitchFamily="18" charset="0"/>
                <a:cs typeface="+mn-cs"/>
              </a:rPr>
              <a:t>rate and so the </a:t>
            </a:r>
            <a:r>
              <a:rPr lang="en-IN" sz="1400" dirty="0">
                <a:solidFill>
                  <a:schemeClr val="tx1">
                    <a:lumMod val="85000"/>
                    <a:lumOff val="15000"/>
                  </a:schemeClr>
                </a:solidFill>
                <a:latin typeface="Cambria" panose="02040503050406030204" pitchFamily="18" charset="0"/>
                <a:cs typeface="+mn-cs"/>
              </a:rPr>
              <a:t>blood sugar levels remain </a:t>
            </a:r>
            <a:r>
              <a:rPr lang="en-IN" sz="1400" dirty="0" smtClean="0">
                <a:solidFill>
                  <a:schemeClr val="tx1">
                    <a:lumMod val="85000"/>
                    <a:lumOff val="15000"/>
                  </a:schemeClr>
                </a:solidFill>
                <a:latin typeface="Cambria" panose="02040503050406030204" pitchFamily="18" charset="0"/>
                <a:cs typeface="+mn-cs"/>
              </a:rPr>
              <a:t>stable.</a:t>
            </a:r>
          </a:p>
          <a:p>
            <a:pPr marL="285750" indent="-285750" fontAlgn="auto">
              <a:spcBef>
                <a:spcPts val="0"/>
              </a:spcBef>
              <a:spcAft>
                <a:spcPts val="0"/>
              </a:spcAft>
              <a:buClr>
                <a:srgbClr val="9D201C"/>
              </a:buClr>
              <a:buFont typeface="Wingdings" panose="05000000000000000000" pitchFamily="2" charset="2"/>
              <a:buChar char="q"/>
              <a:defRPr/>
            </a:pPr>
            <a:endParaRPr lang="en-US" sz="1400" dirty="0">
              <a:solidFill>
                <a:schemeClr val="tx1">
                  <a:lumMod val="85000"/>
                  <a:lumOff val="15000"/>
                </a:schemeClr>
              </a:solidFill>
              <a:latin typeface="Cambria" panose="02040503050406030204" pitchFamily="18" charset="0"/>
              <a:cs typeface="+mn-cs"/>
            </a:endParaRPr>
          </a:p>
          <a:p>
            <a:pPr algn="ctr" fontAlgn="auto">
              <a:spcBef>
                <a:spcPts val="0"/>
              </a:spcBef>
              <a:spcAft>
                <a:spcPts val="0"/>
              </a:spcAft>
              <a:buClr>
                <a:srgbClr val="9D201C"/>
              </a:buClr>
              <a:defRPr/>
            </a:pPr>
            <a:r>
              <a:rPr lang="en-US" sz="1400" b="1" u="sng" dirty="0" smtClean="0">
                <a:solidFill>
                  <a:schemeClr val="tx1">
                    <a:lumMod val="85000"/>
                    <a:lumOff val="15000"/>
                  </a:schemeClr>
                </a:solidFill>
                <a:latin typeface="Cambria" panose="02040503050406030204" pitchFamily="18" charset="0"/>
                <a:cs typeface="+mn-cs"/>
                <a:hlinkClick r:id="rId5"/>
              </a:rPr>
              <a:t>LOW SODIUM BAKERY</a:t>
            </a:r>
            <a:endParaRPr lang="en-US" sz="1400" b="1" u="sng" dirty="0" smtClean="0">
              <a:solidFill>
                <a:schemeClr val="tx1">
                  <a:lumMod val="85000"/>
                  <a:lumOff val="15000"/>
                </a:schemeClr>
              </a:solidFill>
              <a:latin typeface="Cambria" panose="02040503050406030204" pitchFamily="18" charset="0"/>
              <a:cs typeface="+mn-cs"/>
            </a:endParaRPr>
          </a:p>
          <a:p>
            <a:pPr fontAlgn="auto">
              <a:spcBef>
                <a:spcPts val="0"/>
              </a:spcBef>
              <a:spcAft>
                <a:spcPts val="0"/>
              </a:spcAft>
              <a:buClr>
                <a:srgbClr val="9D201C"/>
              </a:buClr>
              <a:defRPr/>
            </a:pPr>
            <a:r>
              <a:rPr lang="en-US" sz="1400" dirty="0">
                <a:solidFill>
                  <a:schemeClr val="tx1">
                    <a:lumMod val="85000"/>
                    <a:lumOff val="15000"/>
                  </a:schemeClr>
                </a:solidFill>
                <a:latin typeface="Cambria" panose="02040503050406030204" pitchFamily="18" charset="0"/>
              </a:rPr>
              <a:t>Company was established in </a:t>
            </a:r>
            <a:r>
              <a:rPr lang="en-US" sz="1400" dirty="0" smtClean="0">
                <a:solidFill>
                  <a:schemeClr val="tx1">
                    <a:lumMod val="85000"/>
                    <a:lumOff val="15000"/>
                  </a:schemeClr>
                </a:solidFill>
                <a:latin typeface="Cambria" panose="02040503050406030204" pitchFamily="18" charset="0"/>
              </a:rPr>
              <a:t>2015 </a:t>
            </a:r>
            <a:r>
              <a:rPr lang="en-US" sz="1400" dirty="0">
                <a:solidFill>
                  <a:schemeClr val="tx1">
                    <a:lumMod val="85000"/>
                    <a:lumOff val="15000"/>
                  </a:schemeClr>
                </a:solidFill>
                <a:latin typeface="Cambria" panose="02040503050406030204" pitchFamily="18" charset="0"/>
              </a:rPr>
              <a:t>and focuses </a:t>
            </a:r>
            <a:r>
              <a:rPr lang="en-US" sz="1400" dirty="0" smtClean="0">
                <a:solidFill>
                  <a:schemeClr val="tx1">
                    <a:lumMod val="85000"/>
                    <a:lumOff val="15000"/>
                  </a:schemeClr>
                </a:solidFill>
                <a:latin typeface="Cambria" panose="02040503050406030204" pitchFamily="18" charset="0"/>
              </a:rPr>
              <a:t>on </a:t>
            </a:r>
          </a:p>
          <a:p>
            <a:pPr fontAlgn="auto">
              <a:spcBef>
                <a:spcPts val="0"/>
              </a:spcBef>
              <a:spcAft>
                <a:spcPts val="0"/>
              </a:spcAft>
              <a:buClr>
                <a:srgbClr val="9D201C"/>
              </a:buClr>
              <a:defRPr/>
            </a:pPr>
            <a:r>
              <a:rPr lang="en-US" sz="1400" dirty="0" smtClean="0">
                <a:solidFill>
                  <a:schemeClr val="tx1">
                    <a:lumMod val="85000"/>
                    <a:lumOff val="15000"/>
                  </a:schemeClr>
                </a:solidFill>
                <a:latin typeface="Cambria" panose="02040503050406030204" pitchFamily="18" charset="0"/>
              </a:rPr>
              <a:t>Low </a:t>
            </a:r>
            <a:r>
              <a:rPr lang="en-US" sz="1400" dirty="0" smtClean="0">
                <a:solidFill>
                  <a:schemeClr val="tx1">
                    <a:lumMod val="85000"/>
                    <a:lumOff val="15000"/>
                  </a:schemeClr>
                </a:solidFill>
                <a:latin typeface="Cambria" panose="02040503050406030204" pitchFamily="18" charset="0"/>
                <a:cs typeface="+mn-cs"/>
              </a:rPr>
              <a:t>Sodium breads &amp; treats.</a:t>
            </a:r>
          </a:p>
          <a:p>
            <a:pPr fontAlgn="auto">
              <a:spcBef>
                <a:spcPts val="0"/>
              </a:spcBef>
              <a:spcAft>
                <a:spcPts val="0"/>
              </a:spcAft>
              <a:buClr>
                <a:srgbClr val="9D201C"/>
              </a:buClr>
              <a:defRPr/>
            </a:pPr>
            <a:endParaRPr lang="en-US" sz="1400" dirty="0">
              <a:solidFill>
                <a:schemeClr val="tx1">
                  <a:lumMod val="85000"/>
                  <a:lumOff val="15000"/>
                </a:schemeClr>
              </a:solidFill>
              <a:latin typeface="Calibri"/>
              <a:cs typeface="+mn-cs"/>
            </a:endParaRPr>
          </a:p>
        </p:txBody>
      </p:sp>
      <p:sp>
        <p:nvSpPr>
          <p:cNvPr id="24" name="Rectangle 23">
            <a:extLst>
              <a:ext uri="{FF2B5EF4-FFF2-40B4-BE49-F238E27FC236}">
                <a16:creationId xmlns:a16="http://schemas.microsoft.com/office/drawing/2014/main" id="{2F1DE9E1-1D8F-4C6F-8B3B-88E64BD1567C}"/>
              </a:ext>
            </a:extLst>
          </p:cNvPr>
          <p:cNvSpPr/>
          <p:nvPr/>
        </p:nvSpPr>
        <p:spPr>
          <a:xfrm>
            <a:off x="6551612" y="908973"/>
            <a:ext cx="4808865" cy="3323987"/>
          </a:xfrm>
          <a:prstGeom prst="rect">
            <a:avLst/>
          </a:prstGeom>
        </p:spPr>
        <p:txBody>
          <a:bodyPr wrap="square">
            <a:spAutoFit/>
          </a:bodyPr>
          <a:lstStyle/>
          <a:p>
            <a:pPr marL="285750" indent="-285750" fontAlgn="auto">
              <a:spcBef>
                <a:spcPts val="0"/>
              </a:spcBef>
              <a:spcAft>
                <a:spcPts val="0"/>
              </a:spcAft>
              <a:buClr>
                <a:srgbClr val="9D201C"/>
              </a:buClr>
              <a:buFont typeface="Wingdings" panose="05000000000000000000" pitchFamily="2" charset="2"/>
              <a:buChar char="v"/>
              <a:defRPr/>
            </a:pPr>
            <a:r>
              <a:rPr lang="en-IN" sz="1400" b="1" dirty="0">
                <a:solidFill>
                  <a:schemeClr val="tx1">
                    <a:lumMod val="85000"/>
                    <a:lumOff val="15000"/>
                  </a:schemeClr>
                </a:solidFill>
                <a:latin typeface="Cambria" panose="02040503050406030204" pitchFamily="18" charset="0"/>
                <a:cs typeface="+mn-cs"/>
                <a:hlinkClick r:id="rId6" tooltip="Click ToOpen"/>
              </a:rPr>
              <a:t>Suprasel </a:t>
            </a:r>
            <a:r>
              <a:rPr lang="en-IN" sz="1400" b="1" dirty="0" err="1">
                <a:solidFill>
                  <a:schemeClr val="tx1">
                    <a:lumMod val="85000"/>
                    <a:lumOff val="15000"/>
                  </a:schemeClr>
                </a:solidFill>
                <a:latin typeface="Cambria" panose="02040503050406030204" pitchFamily="18" charset="0"/>
                <a:cs typeface="+mn-cs"/>
                <a:hlinkClick r:id="rId6" tooltip="Click ToOpen"/>
              </a:rPr>
              <a:t>OneGrain</a:t>
            </a:r>
            <a:r>
              <a:rPr lang="en-IN" sz="1400" b="1" dirty="0">
                <a:solidFill>
                  <a:schemeClr val="tx1">
                    <a:lumMod val="85000"/>
                    <a:lumOff val="15000"/>
                  </a:schemeClr>
                </a:solidFill>
                <a:latin typeface="Cambria" panose="02040503050406030204" pitchFamily="18" charset="0"/>
                <a:cs typeface="+mn-cs"/>
                <a:hlinkClick r:id="rId6" tooltip="Click ToOpen"/>
              </a:rPr>
              <a:t> </a:t>
            </a:r>
            <a:r>
              <a:rPr lang="en-IN" sz="1400" dirty="0">
                <a:solidFill>
                  <a:schemeClr val="tx1">
                    <a:lumMod val="85000"/>
                    <a:lumOff val="15000"/>
                  </a:schemeClr>
                </a:solidFill>
                <a:latin typeface="Cambria" panose="02040503050406030204" pitchFamily="18" charset="0"/>
                <a:cs typeface="+mn-cs"/>
              </a:rPr>
              <a:t>is a unique solution that brings different ingredients together in a new grain of </a:t>
            </a:r>
            <a:r>
              <a:rPr lang="en-IN" sz="1400" dirty="0" smtClean="0">
                <a:solidFill>
                  <a:schemeClr val="tx1">
                    <a:lumMod val="85000"/>
                    <a:lumOff val="15000"/>
                  </a:schemeClr>
                </a:solidFill>
                <a:latin typeface="Cambria" panose="02040503050406030204" pitchFamily="18" charset="0"/>
                <a:cs typeface="+mn-cs"/>
              </a:rPr>
              <a:t>salt. It contains optimal </a:t>
            </a:r>
            <a:r>
              <a:rPr lang="en-IN" sz="1400" dirty="0">
                <a:solidFill>
                  <a:schemeClr val="tx1">
                    <a:lumMod val="85000"/>
                    <a:lumOff val="15000"/>
                  </a:schemeClr>
                </a:solidFill>
                <a:latin typeface="Cambria" panose="02040503050406030204" pitchFamily="18" charset="0"/>
                <a:cs typeface="+mn-cs"/>
              </a:rPr>
              <a:t>balance of sodium salt, potassium salt and </a:t>
            </a:r>
            <a:r>
              <a:rPr lang="en-IN" sz="1400" dirty="0" err="1">
                <a:solidFill>
                  <a:schemeClr val="tx1">
                    <a:lumMod val="85000"/>
                    <a:lumOff val="15000"/>
                  </a:schemeClr>
                </a:solidFill>
                <a:latin typeface="Cambria" panose="02040503050406030204" pitchFamily="18" charset="0"/>
                <a:cs typeface="+mn-cs"/>
              </a:rPr>
              <a:t>flavor</a:t>
            </a:r>
            <a:r>
              <a:rPr lang="en-IN" sz="1400" dirty="0">
                <a:solidFill>
                  <a:schemeClr val="tx1">
                    <a:lumMod val="85000"/>
                    <a:lumOff val="15000"/>
                  </a:schemeClr>
                </a:solidFill>
                <a:latin typeface="Cambria" panose="02040503050406030204" pitchFamily="18" charset="0"/>
                <a:cs typeface="+mn-cs"/>
              </a:rPr>
              <a:t>. The </a:t>
            </a:r>
            <a:r>
              <a:rPr lang="en-IN" sz="1400" dirty="0" err="1">
                <a:solidFill>
                  <a:schemeClr val="tx1">
                    <a:lumMod val="85000"/>
                    <a:lumOff val="15000"/>
                  </a:schemeClr>
                </a:solidFill>
                <a:latin typeface="Cambria" panose="02040503050406030204" pitchFamily="18" charset="0"/>
                <a:cs typeface="+mn-cs"/>
              </a:rPr>
              <a:t>flavor</a:t>
            </a:r>
            <a:r>
              <a:rPr lang="en-IN" sz="1400" dirty="0">
                <a:solidFill>
                  <a:schemeClr val="tx1">
                    <a:lumMod val="85000"/>
                    <a:lumOff val="15000"/>
                  </a:schemeClr>
                </a:solidFill>
                <a:latin typeface="Cambria" panose="02040503050406030204" pitchFamily="18" charset="0"/>
                <a:cs typeface="+mn-cs"/>
              </a:rPr>
              <a:t> brings back the salty taste while masking the negative taste of the potassium salt</a:t>
            </a:r>
            <a:r>
              <a:rPr lang="en-IN" sz="1400" dirty="0" smtClean="0">
                <a:solidFill>
                  <a:schemeClr val="tx1">
                    <a:lumMod val="85000"/>
                    <a:lumOff val="15000"/>
                  </a:schemeClr>
                </a:solidFill>
                <a:latin typeface="Cambria" panose="02040503050406030204" pitchFamily="18" charset="0"/>
                <a:cs typeface="+mn-cs"/>
              </a:rPr>
              <a:t>.</a:t>
            </a:r>
          </a:p>
          <a:p>
            <a:pPr marL="285750" indent="-285750" fontAlgn="auto">
              <a:spcBef>
                <a:spcPts val="0"/>
              </a:spcBef>
              <a:spcAft>
                <a:spcPts val="0"/>
              </a:spcAft>
              <a:buClr>
                <a:srgbClr val="9D201C"/>
              </a:buClr>
              <a:buFont typeface="Wingdings" panose="05000000000000000000" pitchFamily="2" charset="2"/>
              <a:buChar char="v"/>
              <a:defRPr/>
            </a:pPr>
            <a:endParaRPr lang="en-US" sz="1400" dirty="0" smtClean="0">
              <a:solidFill>
                <a:schemeClr val="tx1">
                  <a:lumMod val="85000"/>
                  <a:lumOff val="15000"/>
                </a:schemeClr>
              </a:solidFill>
              <a:latin typeface="Cambria" panose="02040503050406030204" pitchFamily="18" charset="0"/>
              <a:cs typeface="+mn-cs"/>
            </a:endParaRPr>
          </a:p>
          <a:p>
            <a:pPr marL="285750" indent="-285750" fontAlgn="auto">
              <a:spcBef>
                <a:spcPts val="0"/>
              </a:spcBef>
              <a:spcAft>
                <a:spcPts val="0"/>
              </a:spcAft>
              <a:buClr>
                <a:srgbClr val="9D201C"/>
              </a:buClr>
              <a:buFont typeface="Wingdings" panose="05000000000000000000" pitchFamily="2" charset="2"/>
              <a:buChar char="v"/>
              <a:defRPr/>
            </a:pPr>
            <a:r>
              <a:rPr lang="en-IN" sz="1400" dirty="0" smtClean="0">
                <a:solidFill>
                  <a:schemeClr val="tx1">
                    <a:lumMod val="85000"/>
                    <a:lumOff val="15000"/>
                  </a:schemeClr>
                </a:solidFill>
                <a:latin typeface="Cambria" panose="02040503050406030204" pitchFamily="18" charset="0"/>
                <a:cs typeface="+mn-cs"/>
              </a:rPr>
              <a:t>A </a:t>
            </a:r>
            <a:r>
              <a:rPr lang="en-IN" sz="1400" dirty="0">
                <a:solidFill>
                  <a:schemeClr val="tx1">
                    <a:lumMod val="85000"/>
                    <a:lumOff val="15000"/>
                  </a:schemeClr>
                </a:solidFill>
                <a:latin typeface="Cambria" panose="02040503050406030204" pitchFamily="18" charset="0"/>
                <a:cs typeface="+mn-cs"/>
              </a:rPr>
              <a:t> </a:t>
            </a:r>
            <a:r>
              <a:rPr lang="en-IN" sz="1400" dirty="0" smtClean="0">
                <a:solidFill>
                  <a:schemeClr val="tx1">
                    <a:lumMod val="85000"/>
                    <a:lumOff val="15000"/>
                  </a:schemeClr>
                </a:solidFill>
                <a:latin typeface="Cambria" panose="02040503050406030204" pitchFamily="18" charset="0"/>
                <a:cs typeface="+mn-cs"/>
              </a:rPr>
              <a:t>new technology has been discovered to </a:t>
            </a:r>
            <a:r>
              <a:rPr lang="en-IN" sz="1400" dirty="0">
                <a:solidFill>
                  <a:schemeClr val="tx1">
                    <a:lumMod val="85000"/>
                    <a:lumOff val="15000"/>
                  </a:schemeClr>
                </a:solidFill>
                <a:latin typeface="Cambria" panose="02040503050406030204" pitchFamily="18" charset="0"/>
                <a:cs typeface="+mn-cs"/>
              </a:rPr>
              <a:t>change the structure of sugar in a bar of milk chocolate so that it </a:t>
            </a:r>
            <a:endParaRPr lang="en-IN" sz="1400" dirty="0" smtClean="0">
              <a:solidFill>
                <a:schemeClr val="tx1">
                  <a:lumMod val="85000"/>
                  <a:lumOff val="15000"/>
                </a:schemeClr>
              </a:solidFill>
              <a:latin typeface="Cambria" panose="02040503050406030204" pitchFamily="18" charset="0"/>
              <a:cs typeface="+mn-cs"/>
            </a:endParaRPr>
          </a:p>
          <a:p>
            <a:pPr fontAlgn="auto">
              <a:spcBef>
                <a:spcPts val="0"/>
              </a:spcBef>
              <a:spcAft>
                <a:spcPts val="0"/>
              </a:spcAft>
              <a:buClr>
                <a:srgbClr val="9D201C"/>
              </a:buClr>
              <a:defRPr/>
            </a:pPr>
            <a:r>
              <a:rPr lang="en-IN" sz="1400" dirty="0">
                <a:solidFill>
                  <a:schemeClr val="tx1">
                    <a:lumMod val="85000"/>
                    <a:lumOff val="15000"/>
                  </a:schemeClr>
                </a:solidFill>
                <a:latin typeface="Cambria" panose="02040503050406030204" pitchFamily="18" charset="0"/>
                <a:cs typeface="+mn-cs"/>
              </a:rPr>
              <a:t> </a:t>
            </a:r>
            <a:r>
              <a:rPr lang="en-IN" sz="1400" dirty="0" smtClean="0">
                <a:solidFill>
                  <a:schemeClr val="tx1">
                    <a:lumMod val="85000"/>
                    <a:lumOff val="15000"/>
                  </a:schemeClr>
                </a:solidFill>
                <a:latin typeface="Cambria" panose="02040503050406030204" pitchFamily="18" charset="0"/>
                <a:cs typeface="+mn-cs"/>
              </a:rPr>
              <a:t>            dissolves </a:t>
            </a:r>
            <a:r>
              <a:rPr lang="en-IN" sz="1400" dirty="0">
                <a:solidFill>
                  <a:schemeClr val="tx1">
                    <a:lumMod val="85000"/>
                    <a:lumOff val="15000"/>
                  </a:schemeClr>
                </a:solidFill>
                <a:latin typeface="Cambria" panose="02040503050406030204" pitchFamily="18" charset="0"/>
                <a:cs typeface="+mn-cs"/>
              </a:rPr>
              <a:t>more quickly on the tongue. As it melts in </a:t>
            </a:r>
            <a:r>
              <a:rPr lang="en-IN" sz="1400" dirty="0" smtClean="0">
                <a:solidFill>
                  <a:schemeClr val="tx1">
                    <a:lumMod val="85000"/>
                    <a:lumOff val="15000"/>
                  </a:schemeClr>
                </a:solidFill>
                <a:latin typeface="Cambria" panose="02040503050406030204" pitchFamily="18" charset="0"/>
                <a:cs typeface="+mn-cs"/>
              </a:rPr>
              <a:t>the</a:t>
            </a:r>
          </a:p>
          <a:p>
            <a:pPr fontAlgn="auto">
              <a:spcBef>
                <a:spcPts val="0"/>
              </a:spcBef>
              <a:spcAft>
                <a:spcPts val="0"/>
              </a:spcAft>
              <a:buClr>
                <a:srgbClr val="9D201C"/>
              </a:buClr>
              <a:defRPr/>
            </a:pPr>
            <a:r>
              <a:rPr lang="en-IN" sz="1400" dirty="0">
                <a:solidFill>
                  <a:schemeClr val="tx1">
                    <a:lumMod val="85000"/>
                    <a:lumOff val="15000"/>
                  </a:schemeClr>
                </a:solidFill>
                <a:latin typeface="Cambria" panose="02040503050406030204" pitchFamily="18" charset="0"/>
                <a:cs typeface="+mn-cs"/>
              </a:rPr>
              <a:t> </a:t>
            </a:r>
            <a:r>
              <a:rPr lang="en-IN" sz="1400" dirty="0" smtClean="0">
                <a:solidFill>
                  <a:schemeClr val="tx1">
                    <a:lumMod val="85000"/>
                    <a:lumOff val="15000"/>
                  </a:schemeClr>
                </a:solidFill>
                <a:latin typeface="Cambria" panose="02040503050406030204" pitchFamily="18" charset="0"/>
                <a:cs typeface="+mn-cs"/>
              </a:rPr>
              <a:t>               mouth</a:t>
            </a:r>
            <a:r>
              <a:rPr lang="en-IN" sz="1400" dirty="0">
                <a:solidFill>
                  <a:schemeClr val="tx1">
                    <a:lumMod val="85000"/>
                    <a:lumOff val="15000"/>
                  </a:schemeClr>
                </a:solidFill>
                <a:latin typeface="Cambria" panose="02040503050406030204" pitchFamily="18" charset="0"/>
                <a:cs typeface="+mn-cs"/>
              </a:rPr>
              <a:t>, it delivers a sweet taste faster </a:t>
            </a:r>
            <a:r>
              <a:rPr lang="en-IN" sz="1400" dirty="0" smtClean="0">
                <a:solidFill>
                  <a:schemeClr val="tx1">
                    <a:lumMod val="85000"/>
                    <a:lumOff val="15000"/>
                  </a:schemeClr>
                </a:solidFill>
                <a:latin typeface="Cambria" panose="02040503050406030204" pitchFamily="18" charset="0"/>
                <a:cs typeface="+mn-cs"/>
              </a:rPr>
              <a:t> than normal</a:t>
            </a:r>
          </a:p>
          <a:p>
            <a:pPr fontAlgn="auto">
              <a:spcBef>
                <a:spcPts val="0"/>
              </a:spcBef>
              <a:spcAft>
                <a:spcPts val="0"/>
              </a:spcAft>
              <a:buClr>
                <a:srgbClr val="9D201C"/>
              </a:buClr>
              <a:defRPr/>
            </a:pPr>
            <a:r>
              <a:rPr lang="en-IN" sz="1400" dirty="0">
                <a:solidFill>
                  <a:schemeClr val="tx1">
                    <a:lumMod val="85000"/>
                    <a:lumOff val="15000"/>
                  </a:schemeClr>
                </a:solidFill>
                <a:latin typeface="Cambria" panose="02040503050406030204" pitchFamily="18" charset="0"/>
                <a:cs typeface="+mn-cs"/>
              </a:rPr>
              <a:t> </a:t>
            </a:r>
            <a:r>
              <a:rPr lang="en-IN" sz="1400" dirty="0" smtClean="0">
                <a:solidFill>
                  <a:schemeClr val="tx1">
                    <a:lumMod val="85000"/>
                    <a:lumOff val="15000"/>
                  </a:schemeClr>
                </a:solidFill>
                <a:latin typeface="Cambria" panose="02040503050406030204" pitchFamily="18" charset="0"/>
                <a:cs typeface="+mn-cs"/>
              </a:rPr>
              <a:t>                  sugar</a:t>
            </a:r>
            <a:r>
              <a:rPr lang="en-IN" sz="1400" dirty="0">
                <a:solidFill>
                  <a:schemeClr val="tx1">
                    <a:lumMod val="85000"/>
                    <a:lumOff val="15000"/>
                  </a:schemeClr>
                </a:solidFill>
                <a:latin typeface="Cambria" panose="02040503050406030204" pitchFamily="18" charset="0"/>
                <a:cs typeface="+mn-cs"/>
              </a:rPr>
              <a:t>, allowing us to use less sugar while providing </a:t>
            </a:r>
            <a:endParaRPr lang="en-IN" sz="1400" dirty="0" smtClean="0">
              <a:solidFill>
                <a:schemeClr val="tx1">
                  <a:lumMod val="85000"/>
                  <a:lumOff val="15000"/>
                </a:schemeClr>
              </a:solidFill>
              <a:latin typeface="Cambria" panose="02040503050406030204" pitchFamily="18" charset="0"/>
              <a:cs typeface="+mn-cs"/>
            </a:endParaRPr>
          </a:p>
          <a:p>
            <a:pPr fontAlgn="auto">
              <a:spcBef>
                <a:spcPts val="0"/>
              </a:spcBef>
              <a:spcAft>
                <a:spcPts val="0"/>
              </a:spcAft>
              <a:buClr>
                <a:srgbClr val="9D201C"/>
              </a:buClr>
              <a:defRPr/>
            </a:pPr>
            <a:r>
              <a:rPr lang="en-IN" sz="1400" dirty="0">
                <a:solidFill>
                  <a:schemeClr val="tx1">
                    <a:lumMod val="85000"/>
                    <a:lumOff val="15000"/>
                  </a:schemeClr>
                </a:solidFill>
                <a:latin typeface="Cambria" panose="02040503050406030204" pitchFamily="18" charset="0"/>
                <a:cs typeface="+mn-cs"/>
              </a:rPr>
              <a:t> </a:t>
            </a:r>
            <a:r>
              <a:rPr lang="en-IN" sz="1400" dirty="0" smtClean="0">
                <a:solidFill>
                  <a:schemeClr val="tx1">
                    <a:lumMod val="85000"/>
                    <a:lumOff val="15000"/>
                  </a:schemeClr>
                </a:solidFill>
                <a:latin typeface="Cambria" panose="02040503050406030204" pitchFamily="18" charset="0"/>
                <a:cs typeface="+mn-cs"/>
              </a:rPr>
              <a:t>                 an </a:t>
            </a:r>
            <a:r>
              <a:rPr lang="en-IN" sz="1400" dirty="0">
                <a:solidFill>
                  <a:schemeClr val="tx1">
                    <a:lumMod val="85000"/>
                    <a:lumOff val="15000"/>
                  </a:schemeClr>
                </a:solidFill>
                <a:latin typeface="Cambria" panose="02040503050406030204" pitchFamily="18" charset="0"/>
                <a:cs typeface="+mn-cs"/>
              </a:rPr>
              <a:t>almost identical sweetness. </a:t>
            </a:r>
            <a:endParaRPr lang="en-US" sz="1400" dirty="0">
              <a:solidFill>
                <a:schemeClr val="tx1">
                  <a:lumMod val="85000"/>
                  <a:lumOff val="15000"/>
                </a:schemeClr>
              </a:solidFill>
              <a:latin typeface="Cambria" panose="02040503050406030204" pitchFamily="18" charset="0"/>
              <a:cs typeface="+mn-cs"/>
            </a:endParaRPr>
          </a:p>
          <a:p>
            <a:pPr marL="285750" indent="-285750" fontAlgn="auto">
              <a:spcBef>
                <a:spcPts val="0"/>
              </a:spcBef>
              <a:spcAft>
                <a:spcPts val="0"/>
              </a:spcAft>
              <a:buClr>
                <a:srgbClr val="9D201C"/>
              </a:buClr>
              <a:buFont typeface="Wingdings" panose="05000000000000000000" pitchFamily="2" charset="2"/>
              <a:buChar char="v"/>
              <a:defRPr/>
            </a:pPr>
            <a:endParaRPr lang="en-US" sz="1400" dirty="0" smtClean="0">
              <a:solidFill>
                <a:schemeClr val="tx1">
                  <a:lumMod val="85000"/>
                  <a:lumOff val="15000"/>
                </a:schemeClr>
              </a:solidFill>
              <a:latin typeface="Calibri"/>
              <a:cs typeface="+mn-cs"/>
            </a:endParaRPr>
          </a:p>
          <a:p>
            <a:pPr fontAlgn="auto">
              <a:spcBef>
                <a:spcPts val="0"/>
              </a:spcBef>
              <a:spcAft>
                <a:spcPts val="0"/>
              </a:spcAft>
              <a:buClr>
                <a:srgbClr val="9D201C"/>
              </a:buClr>
              <a:defRPr/>
            </a:pPr>
            <a:endParaRPr lang="en-US" sz="1400" dirty="0">
              <a:solidFill>
                <a:schemeClr val="tx1">
                  <a:lumMod val="85000"/>
                  <a:lumOff val="15000"/>
                </a:schemeClr>
              </a:solidFill>
              <a:latin typeface="Calibri"/>
              <a:cs typeface="+mn-cs"/>
            </a:endParaRPr>
          </a:p>
        </p:txBody>
      </p:sp>
      <p:sp>
        <p:nvSpPr>
          <p:cNvPr id="25" name="Rectangle 24">
            <a:extLst>
              <a:ext uri="{FF2B5EF4-FFF2-40B4-BE49-F238E27FC236}">
                <a16:creationId xmlns:a16="http://schemas.microsoft.com/office/drawing/2014/main" id="{2F1DE9E1-1D8F-4C6F-8B3B-88E64BD1567C}"/>
              </a:ext>
            </a:extLst>
          </p:cNvPr>
          <p:cNvSpPr/>
          <p:nvPr/>
        </p:nvSpPr>
        <p:spPr>
          <a:xfrm>
            <a:off x="469570" y="915863"/>
            <a:ext cx="4956868" cy="923330"/>
          </a:xfrm>
          <a:prstGeom prst="rect">
            <a:avLst/>
          </a:prstGeom>
        </p:spPr>
        <p:txBody>
          <a:bodyPr wrap="square">
            <a:spAutoFit/>
          </a:bodyPr>
          <a:lstStyle/>
          <a:p>
            <a:pPr fontAlgn="auto">
              <a:spcBef>
                <a:spcPts val="0"/>
              </a:spcBef>
              <a:spcAft>
                <a:spcPts val="0"/>
              </a:spcAft>
              <a:buClr>
                <a:srgbClr val="9D201C"/>
              </a:buClr>
              <a:defRPr/>
            </a:pPr>
            <a:endParaRPr lang="en-US" sz="1200" dirty="0" smtClean="0">
              <a:solidFill>
                <a:schemeClr val="tx1">
                  <a:lumMod val="85000"/>
                  <a:lumOff val="15000"/>
                </a:schemeClr>
              </a:solidFill>
              <a:latin typeface="Cambria" panose="02040503050406030204" pitchFamily="18" charset="0"/>
              <a:cs typeface="+mn-cs"/>
            </a:endParaRPr>
          </a:p>
          <a:p>
            <a:pPr marL="285750" indent="-285750" fontAlgn="auto">
              <a:spcBef>
                <a:spcPts val="0"/>
              </a:spcBef>
              <a:spcAft>
                <a:spcPts val="0"/>
              </a:spcAft>
              <a:buClr>
                <a:srgbClr val="9D201C"/>
              </a:buClr>
              <a:buFont typeface="Wingdings" panose="05000000000000000000" pitchFamily="2" charset="2"/>
              <a:buChar char="v"/>
              <a:defRPr/>
            </a:pPr>
            <a:r>
              <a:rPr lang="en-IN" sz="1400" dirty="0" smtClean="0">
                <a:solidFill>
                  <a:schemeClr val="tx1">
                    <a:lumMod val="85000"/>
                    <a:lumOff val="15000"/>
                  </a:schemeClr>
                </a:solidFill>
                <a:latin typeface="Cambria" panose="02040503050406030204" pitchFamily="18" charset="0"/>
                <a:cs typeface="+mn-cs"/>
              </a:rPr>
              <a:t>Challenge </a:t>
            </a:r>
            <a:r>
              <a:rPr lang="en-IN" sz="1400" dirty="0">
                <a:solidFill>
                  <a:schemeClr val="tx1">
                    <a:lumMod val="85000"/>
                    <a:lumOff val="15000"/>
                  </a:schemeClr>
                </a:solidFill>
                <a:latin typeface="Cambria" panose="02040503050406030204" pitchFamily="18" charset="0"/>
                <a:cs typeface="+mn-cs"/>
              </a:rPr>
              <a:t>in obtaining complete profile of food properties, texture analysis and ingredient interactions for optimal reduction of sugar</a:t>
            </a:r>
            <a:r>
              <a:rPr lang="en-IN" sz="1400" dirty="0" smtClean="0">
                <a:solidFill>
                  <a:schemeClr val="tx1">
                    <a:lumMod val="85000"/>
                    <a:lumOff val="15000"/>
                  </a:schemeClr>
                </a:solidFill>
                <a:latin typeface="Cambria" panose="02040503050406030204" pitchFamily="18" charset="0"/>
                <a:cs typeface="+mn-cs"/>
              </a:rPr>
              <a:t>.</a:t>
            </a:r>
          </a:p>
        </p:txBody>
      </p:sp>
      <p:sp>
        <p:nvSpPr>
          <p:cNvPr id="26" name="Rectangle 25">
            <a:extLst>
              <a:ext uri="{FF2B5EF4-FFF2-40B4-BE49-F238E27FC236}">
                <a16:creationId xmlns:a16="http://schemas.microsoft.com/office/drawing/2014/main" id="{2F1DE9E1-1D8F-4C6F-8B3B-88E64BD1567C}"/>
              </a:ext>
            </a:extLst>
          </p:cNvPr>
          <p:cNvSpPr/>
          <p:nvPr/>
        </p:nvSpPr>
        <p:spPr>
          <a:xfrm>
            <a:off x="488626" y="1605004"/>
            <a:ext cx="5071050" cy="1785104"/>
          </a:xfrm>
          <a:prstGeom prst="rect">
            <a:avLst/>
          </a:prstGeom>
        </p:spPr>
        <p:txBody>
          <a:bodyPr wrap="square">
            <a:spAutoFit/>
          </a:bodyPr>
          <a:lstStyle/>
          <a:p>
            <a:pPr marL="285750" indent="-285750" fontAlgn="auto">
              <a:spcBef>
                <a:spcPts val="0"/>
              </a:spcBef>
              <a:spcAft>
                <a:spcPts val="0"/>
              </a:spcAft>
              <a:buClr>
                <a:srgbClr val="9D201C"/>
              </a:buClr>
              <a:buFont typeface="Wingdings" panose="05000000000000000000" pitchFamily="2" charset="2"/>
              <a:buChar char="v"/>
              <a:defRPr/>
            </a:pPr>
            <a:endParaRPr lang="en-US" sz="1200" dirty="0" smtClean="0">
              <a:solidFill>
                <a:schemeClr val="tx1">
                  <a:lumMod val="85000"/>
                  <a:lumOff val="15000"/>
                </a:schemeClr>
              </a:solidFill>
              <a:latin typeface="Cambria" panose="02040503050406030204" pitchFamily="18" charset="0"/>
              <a:cs typeface="+mn-cs"/>
            </a:endParaRPr>
          </a:p>
          <a:p>
            <a:pPr marL="285750" indent="-285750" fontAlgn="auto">
              <a:spcBef>
                <a:spcPts val="0"/>
              </a:spcBef>
              <a:spcAft>
                <a:spcPts val="0"/>
              </a:spcAft>
              <a:buClr>
                <a:srgbClr val="9D201C"/>
              </a:buClr>
              <a:buFont typeface="Wingdings" panose="05000000000000000000" pitchFamily="2" charset="2"/>
              <a:buChar char="v"/>
              <a:defRPr/>
            </a:pPr>
            <a:r>
              <a:rPr lang="en-IN" sz="1400" dirty="0">
                <a:solidFill>
                  <a:schemeClr val="tx1">
                    <a:lumMod val="85000"/>
                    <a:lumOff val="15000"/>
                  </a:schemeClr>
                </a:solidFill>
                <a:latin typeface="Cambria" panose="02040503050406030204" pitchFamily="18" charset="0"/>
                <a:cs typeface="+mn-cs"/>
              </a:rPr>
              <a:t>Long road towards implementation of new labelling regulations as the industry will require time to make a </a:t>
            </a:r>
            <a:r>
              <a:rPr lang="en-IN" sz="1400" dirty="0" smtClean="0">
                <a:solidFill>
                  <a:schemeClr val="tx1">
                    <a:lumMod val="85000"/>
                    <a:lumOff val="15000"/>
                  </a:schemeClr>
                </a:solidFill>
                <a:latin typeface="Cambria" panose="02040503050406030204" pitchFamily="18" charset="0"/>
                <a:cs typeface="+mn-cs"/>
              </a:rPr>
              <a:t>transition.</a:t>
            </a:r>
            <a:endParaRPr lang="en-US" sz="1400" dirty="0">
              <a:solidFill>
                <a:schemeClr val="tx1">
                  <a:lumMod val="85000"/>
                  <a:lumOff val="15000"/>
                </a:schemeClr>
              </a:solidFill>
              <a:latin typeface="Cambria" panose="02040503050406030204" pitchFamily="18" charset="0"/>
              <a:cs typeface="+mn-cs"/>
            </a:endParaRPr>
          </a:p>
          <a:p>
            <a:pPr marL="285750" indent="-285750" fontAlgn="auto">
              <a:spcBef>
                <a:spcPts val="0"/>
              </a:spcBef>
              <a:spcAft>
                <a:spcPts val="0"/>
              </a:spcAft>
              <a:buClr>
                <a:srgbClr val="9D201C"/>
              </a:buClr>
              <a:buFont typeface="Wingdings" panose="05000000000000000000" pitchFamily="2" charset="2"/>
              <a:buChar char="v"/>
              <a:defRPr/>
            </a:pPr>
            <a:r>
              <a:rPr lang="en-IN" sz="1400" dirty="0">
                <a:solidFill>
                  <a:schemeClr val="tx1">
                    <a:lumMod val="85000"/>
                    <a:lumOff val="15000"/>
                  </a:schemeClr>
                </a:solidFill>
                <a:latin typeface="Cambria" panose="02040503050406030204" pitchFamily="18" charset="0"/>
                <a:cs typeface="+mn-cs"/>
              </a:rPr>
              <a:t>Companies need to check the relevant regulations as </a:t>
            </a:r>
            <a:r>
              <a:rPr lang="en-IN" sz="1400" dirty="0" smtClean="0">
                <a:solidFill>
                  <a:schemeClr val="tx1">
                    <a:lumMod val="85000"/>
                    <a:lumOff val="15000"/>
                  </a:schemeClr>
                </a:solidFill>
                <a:latin typeface="Cambria" panose="02040503050406030204" pitchFamily="18" charset="0"/>
                <a:cs typeface="+mn-cs"/>
              </a:rPr>
              <a:t>the </a:t>
            </a:r>
            <a:r>
              <a:rPr lang="en-IN" sz="1400" dirty="0" err="1" smtClean="0">
                <a:solidFill>
                  <a:schemeClr val="tx1">
                    <a:lumMod val="85000"/>
                    <a:lumOff val="15000"/>
                  </a:schemeClr>
                </a:solidFill>
                <a:latin typeface="Cambria" panose="02040503050406030204" pitchFamily="18" charset="0"/>
                <a:cs typeface="+mn-cs"/>
              </a:rPr>
              <a:t>useof</a:t>
            </a:r>
            <a:r>
              <a:rPr lang="en-IN" sz="1400" dirty="0" smtClean="0">
                <a:solidFill>
                  <a:schemeClr val="tx1">
                    <a:lumMod val="85000"/>
                    <a:lumOff val="15000"/>
                  </a:schemeClr>
                </a:solidFill>
                <a:latin typeface="Cambria" panose="02040503050406030204" pitchFamily="18" charset="0"/>
                <a:cs typeface="+mn-cs"/>
              </a:rPr>
              <a:t> different low sugar/salt alternatives </a:t>
            </a:r>
            <a:r>
              <a:rPr lang="en-IN" sz="1400" dirty="0">
                <a:solidFill>
                  <a:schemeClr val="tx1">
                    <a:lumMod val="85000"/>
                    <a:lumOff val="15000"/>
                  </a:schemeClr>
                </a:solidFill>
                <a:latin typeface="Cambria" panose="02040503050406030204" pitchFamily="18" charset="0"/>
                <a:cs typeface="+mn-cs"/>
              </a:rPr>
              <a:t>in different product applications will depend on legislative restrictions in the country where the product(s) will be sold</a:t>
            </a:r>
            <a:endParaRPr lang="en-IN" sz="1400" dirty="0" smtClean="0">
              <a:solidFill>
                <a:schemeClr val="tx1">
                  <a:lumMod val="85000"/>
                  <a:lumOff val="15000"/>
                </a:schemeClr>
              </a:solidFill>
              <a:latin typeface="Cambria" panose="02040503050406030204" pitchFamily="18" charset="0"/>
              <a:cs typeface="+mn-cs"/>
            </a:endParaRPr>
          </a:p>
        </p:txBody>
      </p:sp>
      <p:sp>
        <p:nvSpPr>
          <p:cNvPr id="28" name="TextBox 27"/>
          <p:cNvSpPr txBox="1">
            <a:spLocks noChangeArrowheads="1"/>
          </p:cNvSpPr>
          <p:nvPr/>
        </p:nvSpPr>
        <p:spPr bwMode="auto">
          <a:xfrm>
            <a:off x="72314" y="5503"/>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Quick  Sneak Peek</a:t>
            </a:r>
          </a:p>
        </p:txBody>
      </p:sp>
    </p:spTree>
    <p:extLst>
      <p:ext uri="{BB962C8B-B14F-4D97-AF65-F5344CB8AC3E}">
        <p14:creationId xmlns:p14="http://schemas.microsoft.com/office/powerpoint/2010/main" val="1053478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Placeholder 1"/>
          <p:cNvSpPr txBox="1">
            <a:spLocks/>
          </p:cNvSpPr>
          <p:nvPr/>
        </p:nvSpPr>
        <p:spPr>
          <a:xfrm>
            <a:off x="2597834" y="999438"/>
            <a:ext cx="6996332" cy="715049"/>
          </a:xfrm>
          <a:prstGeom prst="rect">
            <a:avLst/>
          </a:prstGeom>
          <a:effectLst/>
        </p:spPr>
        <p:txBody>
          <a:bodyPr vert="horz" lIns="91440" tIns="45720" rIns="91440" bIns="45720" rtlCol="0">
            <a:noAutofit/>
          </a:bodyPr>
          <a:lstStyle/>
          <a:p>
            <a:pPr lvl="0" algn="ctr" eaLnBrk="1" fontAlgn="auto" hangingPunct="1">
              <a:lnSpc>
                <a:spcPct val="90000"/>
              </a:lnSpc>
              <a:spcBef>
                <a:spcPts val="1000"/>
              </a:spcBef>
              <a:spcAft>
                <a:spcPts val="0"/>
              </a:spcAft>
            </a:pPr>
            <a:endParaRPr kumimoji="0" lang="en-US" sz="1200" b="0" i="0" u="none" strike="noStrike" kern="1200" cap="none" spc="0" normalizeH="0" baseline="0" noProof="0" dirty="0">
              <a:ln>
                <a:noFill/>
              </a:ln>
              <a:solidFill>
                <a:srgbClr val="878787">
                  <a:lumMod val="75000"/>
                </a:srgbClr>
              </a:solidFill>
              <a:effectLst/>
              <a:uLnTx/>
              <a:uFillTx/>
              <a:latin typeface="Poppins Light"/>
              <a:ea typeface="+mn-ea"/>
              <a:cs typeface="+mn-cs"/>
              <a:sym typeface="Titillium Web"/>
            </a:endParaRPr>
          </a:p>
        </p:txBody>
      </p:sp>
      <p:cxnSp>
        <p:nvCxnSpPr>
          <p:cNvPr id="64" name="Straight Connector 63"/>
          <p:cNvCxnSpPr/>
          <p:nvPr/>
        </p:nvCxnSpPr>
        <p:spPr bwMode="black">
          <a:xfrm>
            <a:off x="3518757" y="3528342"/>
            <a:ext cx="626522" cy="0"/>
          </a:xfrm>
          <a:prstGeom prst="line">
            <a:avLst/>
          </a:prstGeom>
          <a:noFill/>
          <a:ln w="12700">
            <a:solidFill>
              <a:schemeClr val="accent2"/>
            </a:solidFill>
            <a:tailEnd type="oval" w="lg" len="lg"/>
          </a:ln>
        </p:spPr>
        <p:style>
          <a:lnRef idx="2">
            <a:schemeClr val="accent1">
              <a:shade val="50000"/>
            </a:schemeClr>
          </a:lnRef>
          <a:fillRef idx="1">
            <a:schemeClr val="accent1"/>
          </a:fillRef>
          <a:effectRef idx="0">
            <a:schemeClr val="accent1"/>
          </a:effectRef>
          <a:fontRef idx="minor">
            <a:schemeClr val="lt1"/>
          </a:fontRef>
        </p:style>
      </p:cxnSp>
      <p:sp>
        <p:nvSpPr>
          <p:cNvPr id="66" name="Freeform 65"/>
          <p:cNvSpPr/>
          <p:nvPr/>
        </p:nvSpPr>
        <p:spPr bwMode="black">
          <a:xfrm flipV="1">
            <a:off x="4145279" y="4994054"/>
            <a:ext cx="657984" cy="377371"/>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accent3"/>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dirty="0">
              <a:latin typeface="+mj-lt"/>
            </a:endParaRPr>
          </a:p>
        </p:txBody>
      </p:sp>
      <p:sp>
        <p:nvSpPr>
          <p:cNvPr id="68" name="TextBox 67"/>
          <p:cNvSpPr txBox="1"/>
          <p:nvPr/>
        </p:nvSpPr>
        <p:spPr>
          <a:xfrm>
            <a:off x="9132591" y="1892240"/>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r>
              <a:rPr lang="en-US" sz="1800" dirty="0">
                <a:latin typeface="+mj-lt"/>
              </a:rPr>
              <a:t>Add title here</a:t>
            </a:r>
          </a:p>
        </p:txBody>
      </p:sp>
      <p:sp>
        <p:nvSpPr>
          <p:cNvPr id="70" name="TextBox 69"/>
          <p:cNvSpPr txBox="1"/>
          <p:nvPr/>
        </p:nvSpPr>
        <p:spPr>
          <a:xfrm>
            <a:off x="9356783" y="3456998"/>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r>
              <a:rPr lang="en-US" sz="1800" dirty="0">
                <a:latin typeface="+mj-lt"/>
              </a:rPr>
              <a:t>Add title here</a:t>
            </a:r>
          </a:p>
        </p:txBody>
      </p:sp>
      <p:sp>
        <p:nvSpPr>
          <p:cNvPr id="73" name="TextBox 72"/>
          <p:cNvSpPr txBox="1"/>
          <p:nvPr/>
        </p:nvSpPr>
        <p:spPr>
          <a:xfrm>
            <a:off x="1260519" y="1892240"/>
            <a:ext cx="1798890" cy="369332"/>
          </a:xfrm>
          <a:prstGeom prst="rect">
            <a:avLst/>
          </a:prstGeom>
          <a:noFill/>
        </p:spPr>
        <p:txBody>
          <a:bodyPr wrap="none" rtlCol="0" anchor="t">
            <a:spAutoFit/>
          </a:bodyPr>
          <a:lstStyle>
            <a:defPPr>
              <a:defRPr lang="en-US"/>
            </a:defPPr>
            <a:lvl1pPr>
              <a:defRPr sz="1600">
                <a:solidFill>
                  <a:schemeClr val="bg1"/>
                </a:solidFill>
                <a:latin typeface="Poppins SemiBold" panose="02000000000000000000" pitchFamily="2" charset="0"/>
                <a:cs typeface="Poppins SemiBold" panose="02000000000000000000" pitchFamily="2" charset="0"/>
              </a:defRPr>
            </a:lvl1pPr>
          </a:lstStyle>
          <a:p>
            <a:pPr algn="r"/>
            <a:r>
              <a:rPr lang="en-US" sz="1800" dirty="0">
                <a:latin typeface="+mj-lt"/>
              </a:rPr>
              <a:t>Add title here</a:t>
            </a:r>
          </a:p>
        </p:txBody>
      </p:sp>
      <p:grpSp>
        <p:nvGrpSpPr>
          <p:cNvPr id="29" name="Group 28"/>
          <p:cNvGrpSpPr/>
          <p:nvPr/>
        </p:nvGrpSpPr>
        <p:grpSpPr>
          <a:xfrm>
            <a:off x="182810" y="1345288"/>
            <a:ext cx="11507400" cy="4284899"/>
            <a:chOff x="517683" y="1804729"/>
            <a:chExt cx="11221919" cy="3937252"/>
          </a:xfrm>
        </p:grpSpPr>
        <p:sp>
          <p:nvSpPr>
            <p:cNvPr id="61" name="Freeform 60"/>
            <p:cNvSpPr>
              <a:spLocks noEditPoints="1"/>
            </p:cNvSpPr>
            <p:nvPr/>
          </p:nvSpPr>
          <p:spPr bwMode="auto">
            <a:xfrm rot="2700000">
              <a:off x="4319936" y="2114157"/>
              <a:ext cx="3514853" cy="3522543"/>
            </a:xfrm>
            <a:custGeom>
              <a:avLst/>
              <a:gdLst>
                <a:gd name="T0" fmla="*/ 0 w 1351"/>
                <a:gd name="T1" fmla="*/ 646 h 1354"/>
                <a:gd name="T2" fmla="*/ 667 w 1351"/>
                <a:gd name="T3" fmla="*/ 852 h 1354"/>
                <a:gd name="T4" fmla="*/ 652 w 1351"/>
                <a:gd name="T5" fmla="*/ 1017 h 1354"/>
                <a:gd name="T6" fmla="*/ 792 w 1351"/>
                <a:gd name="T7" fmla="*/ 601 h 1354"/>
                <a:gd name="T8" fmla="*/ 665 w 1351"/>
                <a:gd name="T9" fmla="*/ 666 h 1354"/>
                <a:gd name="T10" fmla="*/ 1293 w 1351"/>
                <a:gd name="T11" fmla="*/ 501 h 1354"/>
                <a:gd name="T12" fmla="*/ 40 w 1351"/>
                <a:gd name="T13" fmla="*/ 495 h 1354"/>
                <a:gd name="T14" fmla="*/ 441 w 1351"/>
                <a:gd name="T15" fmla="*/ 496 h 1354"/>
                <a:gd name="T16" fmla="*/ 147 w 1351"/>
                <a:gd name="T17" fmla="*/ 682 h 1354"/>
                <a:gd name="T18" fmla="*/ 976 w 1351"/>
                <a:gd name="T19" fmla="*/ 331 h 1354"/>
                <a:gd name="T20" fmla="*/ 1098 w 1351"/>
                <a:gd name="T21" fmla="*/ 331 h 1354"/>
                <a:gd name="T22" fmla="*/ 563 w 1351"/>
                <a:gd name="T23" fmla="*/ 865 h 1354"/>
                <a:gd name="T24" fmla="*/ 1090 w 1351"/>
                <a:gd name="T25" fmla="*/ 1016 h 1354"/>
                <a:gd name="T26" fmla="*/ 655 w 1351"/>
                <a:gd name="T27" fmla="*/ 1158 h 1354"/>
                <a:gd name="T28" fmla="*/ 1134 w 1351"/>
                <a:gd name="T29" fmla="*/ 852 h 1354"/>
                <a:gd name="T30" fmla="*/ 438 w 1351"/>
                <a:gd name="T31" fmla="*/ 488 h 1354"/>
                <a:gd name="T32" fmla="*/ 943 w 1351"/>
                <a:gd name="T33" fmla="*/ 690 h 1354"/>
                <a:gd name="T34" fmla="*/ 931 w 1351"/>
                <a:gd name="T35" fmla="*/ 654 h 1354"/>
                <a:gd name="T36" fmla="*/ 867 w 1351"/>
                <a:gd name="T37" fmla="*/ 503 h 1354"/>
                <a:gd name="T38" fmla="*/ 454 w 1351"/>
                <a:gd name="T39" fmla="*/ 851 h 1354"/>
                <a:gd name="T40" fmla="*/ 255 w 1351"/>
                <a:gd name="T41" fmla="*/ 601 h 1354"/>
                <a:gd name="T42" fmla="*/ 44 w 1351"/>
                <a:gd name="T43" fmla="*/ 859 h 1354"/>
                <a:gd name="T44" fmla="*/ 447 w 1351"/>
                <a:gd name="T45" fmla="*/ 859 h 1354"/>
                <a:gd name="T46" fmla="*/ 1020 w 1351"/>
                <a:gd name="T47" fmla="*/ 181 h 1354"/>
                <a:gd name="T48" fmla="*/ 307 w 1351"/>
                <a:gd name="T49" fmla="*/ 330 h 1354"/>
                <a:gd name="T50" fmla="*/ 1073 w 1351"/>
                <a:gd name="T51" fmla="*/ 1031 h 1354"/>
                <a:gd name="T52" fmla="*/ 1080 w 1351"/>
                <a:gd name="T53" fmla="*/ 323 h 1354"/>
                <a:gd name="T54" fmla="*/ 997 w 1351"/>
                <a:gd name="T55" fmla="*/ 1158 h 1354"/>
                <a:gd name="T56" fmla="*/ 827 w 1351"/>
                <a:gd name="T57" fmla="*/ 1030 h 1354"/>
                <a:gd name="T58" fmla="*/ 523 w 1351"/>
                <a:gd name="T59" fmla="*/ 179 h 1354"/>
                <a:gd name="T60" fmla="*/ 1053 w 1351"/>
                <a:gd name="T61" fmla="*/ 859 h 1354"/>
                <a:gd name="T62" fmla="*/ 1127 w 1351"/>
                <a:gd name="T63" fmla="*/ 904 h 1354"/>
                <a:gd name="T64" fmla="*/ 383 w 1351"/>
                <a:gd name="T65" fmla="*/ 1131 h 1354"/>
                <a:gd name="T66" fmla="*/ 482 w 1351"/>
                <a:gd name="T67" fmla="*/ 431 h 1354"/>
                <a:gd name="T68" fmla="*/ 234 w 1351"/>
                <a:gd name="T69" fmla="*/ 783 h 1354"/>
                <a:gd name="T70" fmla="*/ 904 w 1351"/>
                <a:gd name="T71" fmla="*/ 968 h 1354"/>
                <a:gd name="T72" fmla="*/ 561 w 1351"/>
                <a:gd name="T73" fmla="*/ 674 h 1354"/>
                <a:gd name="T74" fmla="*/ 466 w 1351"/>
                <a:gd name="T75" fmla="*/ 589 h 1354"/>
                <a:gd name="T76" fmla="*/ 306 w 1351"/>
                <a:gd name="T77" fmla="*/ 1157 h 1354"/>
                <a:gd name="T78" fmla="*/ 996 w 1351"/>
                <a:gd name="T79" fmla="*/ 486 h 1354"/>
                <a:gd name="T80" fmla="*/ 341 w 1351"/>
                <a:gd name="T81" fmla="*/ 683 h 1354"/>
                <a:gd name="T82" fmla="*/ 641 w 1351"/>
                <a:gd name="T83" fmla="*/ 1253 h 1354"/>
                <a:gd name="T84" fmla="*/ 857 w 1351"/>
                <a:gd name="T85" fmla="*/ 1200 h 1354"/>
                <a:gd name="T86" fmla="*/ 656 w 1351"/>
                <a:gd name="T87" fmla="*/ 1166 h 1354"/>
                <a:gd name="T88" fmla="*/ 1075 w 1351"/>
                <a:gd name="T89" fmla="*/ 1168 h 1354"/>
                <a:gd name="T90" fmla="*/ 327 w 1351"/>
                <a:gd name="T91" fmla="*/ 1169 h 1354"/>
                <a:gd name="T92" fmla="*/ 505 w 1351"/>
                <a:gd name="T93" fmla="*/ 282 h 1354"/>
                <a:gd name="T94" fmla="*/ 420 w 1351"/>
                <a:gd name="T95" fmla="*/ 1245 h 1354"/>
                <a:gd name="T96" fmla="*/ 324 w 1351"/>
                <a:gd name="T97" fmla="*/ 229 h 1354"/>
                <a:gd name="T98" fmla="*/ 359 w 1351"/>
                <a:gd name="T99" fmla="*/ 235 h 1354"/>
                <a:gd name="T100" fmla="*/ 1083 w 1351"/>
                <a:gd name="T101" fmla="*/ 168 h 1354"/>
                <a:gd name="T102" fmla="*/ 835 w 1351"/>
                <a:gd name="T103" fmla="*/ 102 h 1354"/>
                <a:gd name="T104" fmla="*/ 489 w 1351"/>
                <a:gd name="T105" fmla="*/ 163 h 1354"/>
                <a:gd name="T106" fmla="*/ 639 w 1351"/>
                <a:gd name="T107" fmla="*/ 323 h 1354"/>
                <a:gd name="T108" fmla="*/ 851 w 1351"/>
                <a:gd name="T109" fmla="*/ 1197 h 1354"/>
                <a:gd name="T110" fmla="*/ 561 w 1351"/>
                <a:gd name="T111" fmla="*/ 146 h 1354"/>
                <a:gd name="T112" fmla="*/ 857 w 1351"/>
                <a:gd name="T113" fmla="*/ 488 h 1354"/>
                <a:gd name="T114" fmla="*/ 632 w 1351"/>
                <a:gd name="T115" fmla="*/ 715 h 1354"/>
                <a:gd name="T116" fmla="*/ 643 w 1351"/>
                <a:gd name="T117" fmla="*/ 375 h 1354"/>
                <a:gd name="T118" fmla="*/ 361 w 1351"/>
                <a:gd name="T119" fmla="*/ 173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51" h="1354">
                  <a:moveTo>
                    <a:pt x="639" y="0"/>
                  </a:moveTo>
                  <a:cubicBezTo>
                    <a:pt x="655" y="0"/>
                    <a:pt x="672" y="0"/>
                    <a:pt x="688" y="0"/>
                  </a:cubicBezTo>
                  <a:cubicBezTo>
                    <a:pt x="691" y="1"/>
                    <a:pt x="694" y="1"/>
                    <a:pt x="696" y="1"/>
                  </a:cubicBezTo>
                  <a:cubicBezTo>
                    <a:pt x="725" y="5"/>
                    <a:pt x="755" y="6"/>
                    <a:pt x="783" y="11"/>
                  </a:cubicBezTo>
                  <a:cubicBezTo>
                    <a:pt x="925" y="38"/>
                    <a:pt x="1047" y="102"/>
                    <a:pt x="1145" y="208"/>
                  </a:cubicBezTo>
                  <a:cubicBezTo>
                    <a:pt x="1293" y="368"/>
                    <a:pt x="1351" y="558"/>
                    <a:pt x="1317" y="774"/>
                  </a:cubicBezTo>
                  <a:cubicBezTo>
                    <a:pt x="1295" y="918"/>
                    <a:pt x="1229" y="1042"/>
                    <a:pt x="1122" y="1142"/>
                  </a:cubicBezTo>
                  <a:cubicBezTo>
                    <a:pt x="957" y="1297"/>
                    <a:pt x="761" y="1354"/>
                    <a:pt x="539" y="1315"/>
                  </a:cubicBezTo>
                  <a:cubicBezTo>
                    <a:pt x="387" y="1288"/>
                    <a:pt x="260" y="1212"/>
                    <a:pt x="159" y="1095"/>
                  </a:cubicBezTo>
                  <a:cubicBezTo>
                    <a:pt x="66" y="986"/>
                    <a:pt x="14" y="859"/>
                    <a:pt x="2" y="716"/>
                  </a:cubicBezTo>
                  <a:cubicBezTo>
                    <a:pt x="1" y="702"/>
                    <a:pt x="0" y="688"/>
                    <a:pt x="0" y="675"/>
                  </a:cubicBezTo>
                  <a:cubicBezTo>
                    <a:pt x="0" y="667"/>
                    <a:pt x="0" y="660"/>
                    <a:pt x="0" y="652"/>
                  </a:cubicBezTo>
                  <a:cubicBezTo>
                    <a:pt x="0" y="650"/>
                    <a:pt x="0" y="648"/>
                    <a:pt x="0" y="646"/>
                  </a:cubicBezTo>
                  <a:cubicBezTo>
                    <a:pt x="3" y="615"/>
                    <a:pt x="4" y="584"/>
                    <a:pt x="9" y="553"/>
                  </a:cubicBezTo>
                  <a:cubicBezTo>
                    <a:pt x="34" y="410"/>
                    <a:pt x="99" y="286"/>
                    <a:pt x="204" y="186"/>
                  </a:cubicBezTo>
                  <a:cubicBezTo>
                    <a:pt x="317" y="77"/>
                    <a:pt x="452" y="17"/>
                    <a:pt x="608" y="3"/>
                  </a:cubicBezTo>
                  <a:cubicBezTo>
                    <a:pt x="618" y="2"/>
                    <a:pt x="628" y="1"/>
                    <a:pt x="639" y="0"/>
                  </a:cubicBezTo>
                  <a:close/>
                  <a:moveTo>
                    <a:pt x="865" y="681"/>
                  </a:moveTo>
                  <a:cubicBezTo>
                    <a:pt x="861" y="681"/>
                    <a:pt x="859" y="681"/>
                    <a:pt x="856" y="681"/>
                  </a:cubicBezTo>
                  <a:cubicBezTo>
                    <a:pt x="794" y="681"/>
                    <a:pt x="732" y="681"/>
                    <a:pt x="670" y="681"/>
                  </a:cubicBezTo>
                  <a:cubicBezTo>
                    <a:pt x="658" y="681"/>
                    <a:pt x="650" y="684"/>
                    <a:pt x="644" y="694"/>
                  </a:cubicBezTo>
                  <a:cubicBezTo>
                    <a:pt x="640" y="700"/>
                    <a:pt x="638" y="705"/>
                    <a:pt x="638" y="712"/>
                  </a:cubicBezTo>
                  <a:cubicBezTo>
                    <a:pt x="639" y="737"/>
                    <a:pt x="639" y="763"/>
                    <a:pt x="639" y="788"/>
                  </a:cubicBezTo>
                  <a:cubicBezTo>
                    <a:pt x="639" y="805"/>
                    <a:pt x="641" y="820"/>
                    <a:pt x="652" y="834"/>
                  </a:cubicBezTo>
                  <a:cubicBezTo>
                    <a:pt x="654" y="837"/>
                    <a:pt x="656" y="842"/>
                    <a:pt x="658" y="846"/>
                  </a:cubicBezTo>
                  <a:cubicBezTo>
                    <a:pt x="660" y="850"/>
                    <a:pt x="663" y="852"/>
                    <a:pt x="667" y="852"/>
                  </a:cubicBezTo>
                  <a:cubicBezTo>
                    <a:pt x="727" y="852"/>
                    <a:pt x="786" y="852"/>
                    <a:pt x="846" y="852"/>
                  </a:cubicBezTo>
                  <a:cubicBezTo>
                    <a:pt x="848" y="852"/>
                    <a:pt x="850" y="851"/>
                    <a:pt x="853" y="851"/>
                  </a:cubicBezTo>
                  <a:cubicBezTo>
                    <a:pt x="860" y="795"/>
                    <a:pt x="864" y="738"/>
                    <a:pt x="865" y="681"/>
                  </a:cubicBezTo>
                  <a:close/>
                  <a:moveTo>
                    <a:pt x="852" y="859"/>
                  </a:moveTo>
                  <a:cubicBezTo>
                    <a:pt x="789" y="859"/>
                    <a:pt x="727" y="859"/>
                    <a:pt x="665" y="859"/>
                  </a:cubicBezTo>
                  <a:cubicBezTo>
                    <a:pt x="668" y="866"/>
                    <a:pt x="671" y="872"/>
                    <a:pt x="673" y="878"/>
                  </a:cubicBezTo>
                  <a:cubicBezTo>
                    <a:pt x="676" y="884"/>
                    <a:pt x="679" y="891"/>
                    <a:pt x="681" y="897"/>
                  </a:cubicBezTo>
                  <a:cubicBezTo>
                    <a:pt x="683" y="905"/>
                    <a:pt x="685" y="914"/>
                    <a:pt x="685" y="922"/>
                  </a:cubicBezTo>
                  <a:cubicBezTo>
                    <a:pt x="686" y="930"/>
                    <a:pt x="681" y="934"/>
                    <a:pt x="674" y="933"/>
                  </a:cubicBezTo>
                  <a:cubicBezTo>
                    <a:pt x="666" y="931"/>
                    <a:pt x="659" y="927"/>
                    <a:pt x="651" y="924"/>
                  </a:cubicBezTo>
                  <a:cubicBezTo>
                    <a:pt x="649" y="923"/>
                    <a:pt x="646" y="922"/>
                    <a:pt x="642" y="920"/>
                  </a:cubicBezTo>
                  <a:cubicBezTo>
                    <a:pt x="644" y="953"/>
                    <a:pt x="645" y="984"/>
                    <a:pt x="646" y="1016"/>
                  </a:cubicBezTo>
                  <a:cubicBezTo>
                    <a:pt x="649" y="1016"/>
                    <a:pt x="650" y="1017"/>
                    <a:pt x="652" y="1017"/>
                  </a:cubicBezTo>
                  <a:cubicBezTo>
                    <a:pt x="707" y="1017"/>
                    <a:pt x="762" y="1016"/>
                    <a:pt x="818" y="1017"/>
                  </a:cubicBezTo>
                  <a:cubicBezTo>
                    <a:pt x="822" y="1017"/>
                    <a:pt x="824" y="1015"/>
                    <a:pt x="824" y="1011"/>
                  </a:cubicBezTo>
                  <a:cubicBezTo>
                    <a:pt x="830" y="981"/>
                    <a:pt x="837" y="952"/>
                    <a:pt x="842" y="922"/>
                  </a:cubicBezTo>
                  <a:cubicBezTo>
                    <a:pt x="846" y="901"/>
                    <a:pt x="849" y="880"/>
                    <a:pt x="852" y="859"/>
                  </a:cubicBezTo>
                  <a:close/>
                  <a:moveTo>
                    <a:pt x="865" y="674"/>
                  </a:moveTo>
                  <a:cubicBezTo>
                    <a:pt x="865" y="659"/>
                    <a:pt x="866" y="645"/>
                    <a:pt x="865" y="631"/>
                  </a:cubicBezTo>
                  <a:cubicBezTo>
                    <a:pt x="863" y="587"/>
                    <a:pt x="860" y="544"/>
                    <a:pt x="858" y="501"/>
                  </a:cubicBezTo>
                  <a:cubicBezTo>
                    <a:pt x="858" y="496"/>
                    <a:pt x="856" y="495"/>
                    <a:pt x="852" y="495"/>
                  </a:cubicBezTo>
                  <a:cubicBezTo>
                    <a:pt x="840" y="495"/>
                    <a:pt x="829" y="495"/>
                    <a:pt x="818" y="495"/>
                  </a:cubicBezTo>
                  <a:cubicBezTo>
                    <a:pt x="816" y="495"/>
                    <a:pt x="814" y="496"/>
                    <a:pt x="813" y="496"/>
                  </a:cubicBezTo>
                  <a:cubicBezTo>
                    <a:pt x="815" y="517"/>
                    <a:pt x="817" y="537"/>
                    <a:pt x="818" y="558"/>
                  </a:cubicBezTo>
                  <a:cubicBezTo>
                    <a:pt x="819" y="572"/>
                    <a:pt x="818" y="586"/>
                    <a:pt x="810" y="599"/>
                  </a:cubicBezTo>
                  <a:cubicBezTo>
                    <a:pt x="805" y="608"/>
                    <a:pt x="798" y="609"/>
                    <a:pt x="792" y="601"/>
                  </a:cubicBezTo>
                  <a:cubicBezTo>
                    <a:pt x="787" y="593"/>
                    <a:pt x="782" y="585"/>
                    <a:pt x="779" y="576"/>
                  </a:cubicBezTo>
                  <a:cubicBezTo>
                    <a:pt x="772" y="552"/>
                    <a:pt x="766" y="528"/>
                    <a:pt x="759" y="504"/>
                  </a:cubicBezTo>
                  <a:cubicBezTo>
                    <a:pt x="757" y="494"/>
                    <a:pt x="760" y="496"/>
                    <a:pt x="749" y="495"/>
                  </a:cubicBezTo>
                  <a:cubicBezTo>
                    <a:pt x="744" y="495"/>
                    <a:pt x="738" y="496"/>
                    <a:pt x="733" y="495"/>
                  </a:cubicBezTo>
                  <a:cubicBezTo>
                    <a:pt x="729" y="495"/>
                    <a:pt x="727" y="496"/>
                    <a:pt x="725" y="500"/>
                  </a:cubicBezTo>
                  <a:cubicBezTo>
                    <a:pt x="720" y="507"/>
                    <a:pt x="714" y="513"/>
                    <a:pt x="708" y="519"/>
                  </a:cubicBezTo>
                  <a:cubicBezTo>
                    <a:pt x="703" y="525"/>
                    <a:pt x="697" y="525"/>
                    <a:pt x="692" y="519"/>
                  </a:cubicBezTo>
                  <a:cubicBezTo>
                    <a:pt x="688" y="514"/>
                    <a:pt x="684" y="509"/>
                    <a:pt x="681" y="504"/>
                  </a:cubicBezTo>
                  <a:cubicBezTo>
                    <a:pt x="674" y="494"/>
                    <a:pt x="671" y="493"/>
                    <a:pt x="658" y="497"/>
                  </a:cubicBezTo>
                  <a:cubicBezTo>
                    <a:pt x="660" y="511"/>
                    <a:pt x="662" y="525"/>
                    <a:pt x="664" y="540"/>
                  </a:cubicBezTo>
                  <a:cubicBezTo>
                    <a:pt x="666" y="551"/>
                    <a:pt x="671" y="560"/>
                    <a:pt x="679" y="566"/>
                  </a:cubicBezTo>
                  <a:cubicBezTo>
                    <a:pt x="689" y="573"/>
                    <a:pt x="693" y="583"/>
                    <a:pt x="692" y="594"/>
                  </a:cubicBezTo>
                  <a:cubicBezTo>
                    <a:pt x="690" y="621"/>
                    <a:pt x="680" y="644"/>
                    <a:pt x="665" y="666"/>
                  </a:cubicBezTo>
                  <a:cubicBezTo>
                    <a:pt x="663" y="668"/>
                    <a:pt x="662" y="671"/>
                    <a:pt x="659" y="674"/>
                  </a:cubicBezTo>
                  <a:cubicBezTo>
                    <a:pt x="728" y="674"/>
                    <a:pt x="796" y="674"/>
                    <a:pt x="865" y="674"/>
                  </a:cubicBezTo>
                  <a:close/>
                  <a:moveTo>
                    <a:pt x="1164" y="674"/>
                  </a:moveTo>
                  <a:cubicBezTo>
                    <a:pt x="1164" y="672"/>
                    <a:pt x="1164" y="670"/>
                    <a:pt x="1164" y="668"/>
                  </a:cubicBezTo>
                  <a:cubicBezTo>
                    <a:pt x="1164" y="612"/>
                    <a:pt x="1158" y="557"/>
                    <a:pt x="1146" y="502"/>
                  </a:cubicBezTo>
                  <a:cubicBezTo>
                    <a:pt x="1145" y="497"/>
                    <a:pt x="1144" y="495"/>
                    <a:pt x="1139" y="495"/>
                  </a:cubicBezTo>
                  <a:cubicBezTo>
                    <a:pt x="1096" y="495"/>
                    <a:pt x="1054" y="495"/>
                    <a:pt x="1012" y="495"/>
                  </a:cubicBezTo>
                  <a:cubicBezTo>
                    <a:pt x="1009" y="495"/>
                    <a:pt x="1007" y="496"/>
                    <a:pt x="1005" y="496"/>
                  </a:cubicBezTo>
                  <a:cubicBezTo>
                    <a:pt x="1014" y="555"/>
                    <a:pt x="1019" y="614"/>
                    <a:pt x="1019" y="674"/>
                  </a:cubicBezTo>
                  <a:cubicBezTo>
                    <a:pt x="1067" y="674"/>
                    <a:pt x="1115" y="674"/>
                    <a:pt x="1164" y="674"/>
                  </a:cubicBezTo>
                  <a:close/>
                  <a:moveTo>
                    <a:pt x="1313" y="674"/>
                  </a:moveTo>
                  <a:cubicBezTo>
                    <a:pt x="1313" y="672"/>
                    <a:pt x="1313" y="670"/>
                    <a:pt x="1313" y="668"/>
                  </a:cubicBezTo>
                  <a:cubicBezTo>
                    <a:pt x="1314" y="612"/>
                    <a:pt x="1307" y="556"/>
                    <a:pt x="1293" y="501"/>
                  </a:cubicBezTo>
                  <a:cubicBezTo>
                    <a:pt x="1292" y="496"/>
                    <a:pt x="1290" y="495"/>
                    <a:pt x="1285" y="495"/>
                  </a:cubicBezTo>
                  <a:cubicBezTo>
                    <a:pt x="1243" y="495"/>
                    <a:pt x="1201" y="495"/>
                    <a:pt x="1159" y="495"/>
                  </a:cubicBezTo>
                  <a:cubicBezTo>
                    <a:pt x="1157" y="495"/>
                    <a:pt x="1155" y="495"/>
                    <a:pt x="1152" y="495"/>
                  </a:cubicBezTo>
                  <a:cubicBezTo>
                    <a:pt x="1165" y="555"/>
                    <a:pt x="1171" y="614"/>
                    <a:pt x="1171" y="674"/>
                  </a:cubicBezTo>
                  <a:cubicBezTo>
                    <a:pt x="1218" y="674"/>
                    <a:pt x="1265" y="674"/>
                    <a:pt x="1313" y="674"/>
                  </a:cubicBezTo>
                  <a:close/>
                  <a:moveTo>
                    <a:pt x="13" y="674"/>
                  </a:moveTo>
                  <a:cubicBezTo>
                    <a:pt x="15" y="674"/>
                    <a:pt x="15" y="674"/>
                    <a:pt x="16" y="674"/>
                  </a:cubicBezTo>
                  <a:cubicBezTo>
                    <a:pt x="58" y="675"/>
                    <a:pt x="100" y="675"/>
                    <a:pt x="143" y="675"/>
                  </a:cubicBezTo>
                  <a:cubicBezTo>
                    <a:pt x="147" y="675"/>
                    <a:pt x="147" y="672"/>
                    <a:pt x="148" y="669"/>
                  </a:cubicBezTo>
                  <a:cubicBezTo>
                    <a:pt x="150" y="617"/>
                    <a:pt x="157" y="566"/>
                    <a:pt x="168" y="516"/>
                  </a:cubicBezTo>
                  <a:cubicBezTo>
                    <a:pt x="170" y="509"/>
                    <a:pt x="171" y="503"/>
                    <a:pt x="172" y="496"/>
                  </a:cubicBezTo>
                  <a:cubicBezTo>
                    <a:pt x="171" y="496"/>
                    <a:pt x="170" y="495"/>
                    <a:pt x="169" y="495"/>
                  </a:cubicBezTo>
                  <a:cubicBezTo>
                    <a:pt x="126" y="495"/>
                    <a:pt x="83" y="495"/>
                    <a:pt x="40" y="495"/>
                  </a:cubicBezTo>
                  <a:cubicBezTo>
                    <a:pt x="36" y="495"/>
                    <a:pt x="35" y="497"/>
                    <a:pt x="34" y="501"/>
                  </a:cubicBezTo>
                  <a:cubicBezTo>
                    <a:pt x="25" y="537"/>
                    <a:pt x="18" y="573"/>
                    <a:pt x="16" y="610"/>
                  </a:cubicBezTo>
                  <a:cubicBezTo>
                    <a:pt x="14" y="631"/>
                    <a:pt x="14" y="653"/>
                    <a:pt x="13" y="674"/>
                  </a:cubicBezTo>
                  <a:close/>
                  <a:moveTo>
                    <a:pt x="1313" y="682"/>
                  </a:moveTo>
                  <a:cubicBezTo>
                    <a:pt x="1265" y="682"/>
                    <a:pt x="1218" y="682"/>
                    <a:pt x="1170" y="682"/>
                  </a:cubicBezTo>
                  <a:cubicBezTo>
                    <a:pt x="1170" y="739"/>
                    <a:pt x="1163" y="795"/>
                    <a:pt x="1150" y="851"/>
                  </a:cubicBezTo>
                  <a:cubicBezTo>
                    <a:pt x="1151" y="851"/>
                    <a:pt x="1152" y="852"/>
                    <a:pt x="1153" y="852"/>
                  </a:cubicBezTo>
                  <a:cubicBezTo>
                    <a:pt x="1196" y="852"/>
                    <a:pt x="1239" y="852"/>
                    <a:pt x="1282" y="852"/>
                  </a:cubicBezTo>
                  <a:cubicBezTo>
                    <a:pt x="1286" y="852"/>
                    <a:pt x="1286" y="849"/>
                    <a:pt x="1287" y="846"/>
                  </a:cubicBezTo>
                  <a:cubicBezTo>
                    <a:pt x="1303" y="794"/>
                    <a:pt x="1311" y="741"/>
                    <a:pt x="1313" y="687"/>
                  </a:cubicBezTo>
                  <a:cubicBezTo>
                    <a:pt x="1313" y="685"/>
                    <a:pt x="1313" y="683"/>
                    <a:pt x="1313" y="682"/>
                  </a:cubicBezTo>
                  <a:close/>
                  <a:moveTo>
                    <a:pt x="434" y="675"/>
                  </a:moveTo>
                  <a:cubicBezTo>
                    <a:pt x="436" y="614"/>
                    <a:pt x="439" y="555"/>
                    <a:pt x="441" y="496"/>
                  </a:cubicBezTo>
                  <a:cubicBezTo>
                    <a:pt x="398" y="496"/>
                    <a:pt x="354" y="496"/>
                    <a:pt x="310" y="496"/>
                  </a:cubicBezTo>
                  <a:cubicBezTo>
                    <a:pt x="309" y="497"/>
                    <a:pt x="309" y="499"/>
                    <a:pt x="309" y="500"/>
                  </a:cubicBezTo>
                  <a:cubicBezTo>
                    <a:pt x="305" y="529"/>
                    <a:pt x="302" y="559"/>
                    <a:pt x="298" y="589"/>
                  </a:cubicBezTo>
                  <a:cubicBezTo>
                    <a:pt x="298" y="591"/>
                    <a:pt x="300" y="593"/>
                    <a:pt x="301" y="595"/>
                  </a:cubicBezTo>
                  <a:cubicBezTo>
                    <a:pt x="309" y="602"/>
                    <a:pt x="316" y="609"/>
                    <a:pt x="324" y="616"/>
                  </a:cubicBezTo>
                  <a:cubicBezTo>
                    <a:pt x="330" y="622"/>
                    <a:pt x="333" y="629"/>
                    <a:pt x="333" y="637"/>
                  </a:cubicBezTo>
                  <a:cubicBezTo>
                    <a:pt x="333" y="643"/>
                    <a:pt x="332" y="648"/>
                    <a:pt x="332" y="654"/>
                  </a:cubicBezTo>
                  <a:cubicBezTo>
                    <a:pt x="332" y="659"/>
                    <a:pt x="332" y="663"/>
                    <a:pt x="332" y="668"/>
                  </a:cubicBezTo>
                  <a:cubicBezTo>
                    <a:pt x="333" y="673"/>
                    <a:pt x="335" y="675"/>
                    <a:pt x="340" y="675"/>
                  </a:cubicBezTo>
                  <a:cubicBezTo>
                    <a:pt x="364" y="674"/>
                    <a:pt x="387" y="675"/>
                    <a:pt x="410" y="675"/>
                  </a:cubicBezTo>
                  <a:cubicBezTo>
                    <a:pt x="418" y="675"/>
                    <a:pt x="426" y="675"/>
                    <a:pt x="434" y="675"/>
                  </a:cubicBezTo>
                  <a:close/>
                  <a:moveTo>
                    <a:pt x="160" y="851"/>
                  </a:moveTo>
                  <a:cubicBezTo>
                    <a:pt x="149" y="795"/>
                    <a:pt x="145" y="738"/>
                    <a:pt x="147" y="682"/>
                  </a:cubicBezTo>
                  <a:cubicBezTo>
                    <a:pt x="102" y="682"/>
                    <a:pt x="58" y="682"/>
                    <a:pt x="14" y="682"/>
                  </a:cubicBezTo>
                  <a:cubicBezTo>
                    <a:pt x="14" y="683"/>
                    <a:pt x="14" y="684"/>
                    <a:pt x="14" y="686"/>
                  </a:cubicBezTo>
                  <a:cubicBezTo>
                    <a:pt x="16" y="740"/>
                    <a:pt x="24" y="794"/>
                    <a:pt x="39" y="846"/>
                  </a:cubicBezTo>
                  <a:cubicBezTo>
                    <a:pt x="41" y="851"/>
                    <a:pt x="43" y="852"/>
                    <a:pt x="47" y="852"/>
                  </a:cubicBezTo>
                  <a:cubicBezTo>
                    <a:pt x="83" y="852"/>
                    <a:pt x="118" y="852"/>
                    <a:pt x="154" y="852"/>
                  </a:cubicBezTo>
                  <a:cubicBezTo>
                    <a:pt x="156" y="852"/>
                    <a:pt x="158" y="851"/>
                    <a:pt x="160" y="851"/>
                  </a:cubicBezTo>
                  <a:close/>
                  <a:moveTo>
                    <a:pt x="963" y="331"/>
                  </a:moveTo>
                  <a:cubicBezTo>
                    <a:pt x="981" y="383"/>
                    <a:pt x="994" y="435"/>
                    <a:pt x="1003" y="488"/>
                  </a:cubicBezTo>
                  <a:cubicBezTo>
                    <a:pt x="1050" y="488"/>
                    <a:pt x="1096" y="488"/>
                    <a:pt x="1143" y="488"/>
                  </a:cubicBezTo>
                  <a:cubicBezTo>
                    <a:pt x="1143" y="485"/>
                    <a:pt x="1142" y="483"/>
                    <a:pt x="1142" y="481"/>
                  </a:cubicBezTo>
                  <a:cubicBezTo>
                    <a:pt x="1130" y="431"/>
                    <a:pt x="1113" y="383"/>
                    <a:pt x="1093" y="337"/>
                  </a:cubicBezTo>
                  <a:cubicBezTo>
                    <a:pt x="1090" y="332"/>
                    <a:pt x="1088" y="330"/>
                    <a:pt x="1083" y="330"/>
                  </a:cubicBezTo>
                  <a:cubicBezTo>
                    <a:pt x="1047" y="331"/>
                    <a:pt x="1011" y="331"/>
                    <a:pt x="976" y="331"/>
                  </a:cubicBezTo>
                  <a:cubicBezTo>
                    <a:pt x="972" y="331"/>
                    <a:pt x="968" y="331"/>
                    <a:pt x="963" y="331"/>
                  </a:cubicBezTo>
                  <a:close/>
                  <a:moveTo>
                    <a:pt x="230" y="331"/>
                  </a:moveTo>
                  <a:cubicBezTo>
                    <a:pt x="229" y="331"/>
                    <a:pt x="228" y="331"/>
                    <a:pt x="227" y="331"/>
                  </a:cubicBezTo>
                  <a:cubicBezTo>
                    <a:pt x="188" y="331"/>
                    <a:pt x="149" y="331"/>
                    <a:pt x="110" y="330"/>
                  </a:cubicBezTo>
                  <a:cubicBezTo>
                    <a:pt x="106" y="330"/>
                    <a:pt x="104" y="333"/>
                    <a:pt x="102" y="336"/>
                  </a:cubicBezTo>
                  <a:cubicBezTo>
                    <a:pt x="75" y="382"/>
                    <a:pt x="54" y="431"/>
                    <a:pt x="39" y="483"/>
                  </a:cubicBezTo>
                  <a:cubicBezTo>
                    <a:pt x="39" y="484"/>
                    <a:pt x="38" y="486"/>
                    <a:pt x="38" y="488"/>
                  </a:cubicBezTo>
                  <a:cubicBezTo>
                    <a:pt x="39" y="488"/>
                    <a:pt x="40" y="488"/>
                    <a:pt x="41" y="488"/>
                  </a:cubicBezTo>
                  <a:cubicBezTo>
                    <a:pt x="84" y="488"/>
                    <a:pt x="127" y="488"/>
                    <a:pt x="170" y="488"/>
                  </a:cubicBezTo>
                  <a:cubicBezTo>
                    <a:pt x="175" y="488"/>
                    <a:pt x="175" y="486"/>
                    <a:pt x="176" y="483"/>
                  </a:cubicBezTo>
                  <a:cubicBezTo>
                    <a:pt x="185" y="455"/>
                    <a:pt x="193" y="427"/>
                    <a:pt x="202" y="400"/>
                  </a:cubicBezTo>
                  <a:cubicBezTo>
                    <a:pt x="211" y="377"/>
                    <a:pt x="221" y="354"/>
                    <a:pt x="230" y="331"/>
                  </a:cubicBezTo>
                  <a:close/>
                  <a:moveTo>
                    <a:pt x="1098" y="331"/>
                  </a:moveTo>
                  <a:cubicBezTo>
                    <a:pt x="1098" y="333"/>
                    <a:pt x="1099" y="334"/>
                    <a:pt x="1099" y="336"/>
                  </a:cubicBezTo>
                  <a:cubicBezTo>
                    <a:pt x="1121" y="383"/>
                    <a:pt x="1137" y="432"/>
                    <a:pt x="1149" y="483"/>
                  </a:cubicBezTo>
                  <a:cubicBezTo>
                    <a:pt x="1150" y="488"/>
                    <a:pt x="1152" y="488"/>
                    <a:pt x="1157" y="488"/>
                  </a:cubicBezTo>
                  <a:cubicBezTo>
                    <a:pt x="1198" y="488"/>
                    <a:pt x="1240" y="488"/>
                    <a:pt x="1282" y="488"/>
                  </a:cubicBezTo>
                  <a:cubicBezTo>
                    <a:pt x="1284" y="488"/>
                    <a:pt x="1286" y="488"/>
                    <a:pt x="1289" y="488"/>
                  </a:cubicBezTo>
                  <a:cubicBezTo>
                    <a:pt x="1288" y="486"/>
                    <a:pt x="1288" y="484"/>
                    <a:pt x="1287" y="482"/>
                  </a:cubicBezTo>
                  <a:cubicBezTo>
                    <a:pt x="1273" y="430"/>
                    <a:pt x="1251" y="382"/>
                    <a:pt x="1225" y="335"/>
                  </a:cubicBezTo>
                  <a:cubicBezTo>
                    <a:pt x="1222" y="332"/>
                    <a:pt x="1220" y="330"/>
                    <a:pt x="1216" y="330"/>
                  </a:cubicBezTo>
                  <a:cubicBezTo>
                    <a:pt x="1178" y="331"/>
                    <a:pt x="1141" y="331"/>
                    <a:pt x="1104" y="331"/>
                  </a:cubicBezTo>
                  <a:cubicBezTo>
                    <a:pt x="1102" y="331"/>
                    <a:pt x="1100" y="331"/>
                    <a:pt x="1098" y="331"/>
                  </a:cubicBezTo>
                  <a:close/>
                  <a:moveTo>
                    <a:pt x="593" y="998"/>
                  </a:moveTo>
                  <a:cubicBezTo>
                    <a:pt x="592" y="994"/>
                    <a:pt x="591" y="993"/>
                    <a:pt x="590" y="991"/>
                  </a:cubicBezTo>
                  <a:cubicBezTo>
                    <a:pt x="581" y="949"/>
                    <a:pt x="572" y="907"/>
                    <a:pt x="563" y="865"/>
                  </a:cubicBezTo>
                  <a:cubicBezTo>
                    <a:pt x="562" y="860"/>
                    <a:pt x="560" y="858"/>
                    <a:pt x="555" y="858"/>
                  </a:cubicBezTo>
                  <a:cubicBezTo>
                    <a:pt x="524" y="859"/>
                    <a:pt x="493" y="858"/>
                    <a:pt x="462" y="858"/>
                  </a:cubicBezTo>
                  <a:cubicBezTo>
                    <a:pt x="460" y="858"/>
                    <a:pt x="458" y="859"/>
                    <a:pt x="456" y="859"/>
                  </a:cubicBezTo>
                  <a:cubicBezTo>
                    <a:pt x="456" y="861"/>
                    <a:pt x="456" y="863"/>
                    <a:pt x="456" y="864"/>
                  </a:cubicBezTo>
                  <a:cubicBezTo>
                    <a:pt x="465" y="913"/>
                    <a:pt x="474" y="962"/>
                    <a:pt x="483" y="1011"/>
                  </a:cubicBezTo>
                  <a:cubicBezTo>
                    <a:pt x="484" y="1016"/>
                    <a:pt x="486" y="1017"/>
                    <a:pt x="491" y="1017"/>
                  </a:cubicBezTo>
                  <a:cubicBezTo>
                    <a:pt x="538" y="1016"/>
                    <a:pt x="586" y="1017"/>
                    <a:pt x="633" y="1017"/>
                  </a:cubicBezTo>
                  <a:cubicBezTo>
                    <a:pt x="635" y="1017"/>
                    <a:pt x="637" y="1016"/>
                    <a:pt x="640" y="1016"/>
                  </a:cubicBezTo>
                  <a:cubicBezTo>
                    <a:pt x="638" y="983"/>
                    <a:pt x="637" y="951"/>
                    <a:pt x="636" y="918"/>
                  </a:cubicBezTo>
                  <a:cubicBezTo>
                    <a:pt x="627" y="917"/>
                    <a:pt x="622" y="920"/>
                    <a:pt x="619" y="926"/>
                  </a:cubicBezTo>
                  <a:cubicBezTo>
                    <a:pt x="616" y="932"/>
                    <a:pt x="614" y="939"/>
                    <a:pt x="611" y="945"/>
                  </a:cubicBezTo>
                  <a:cubicBezTo>
                    <a:pt x="605" y="962"/>
                    <a:pt x="599" y="979"/>
                    <a:pt x="593" y="998"/>
                  </a:cubicBezTo>
                  <a:close/>
                  <a:moveTo>
                    <a:pt x="1090" y="1016"/>
                  </a:moveTo>
                  <a:cubicBezTo>
                    <a:pt x="1091" y="1016"/>
                    <a:pt x="1092" y="1017"/>
                    <a:pt x="1093" y="1017"/>
                  </a:cubicBezTo>
                  <a:cubicBezTo>
                    <a:pt x="1130" y="1017"/>
                    <a:pt x="1168" y="1017"/>
                    <a:pt x="1205" y="1016"/>
                  </a:cubicBezTo>
                  <a:cubicBezTo>
                    <a:pt x="1208" y="1016"/>
                    <a:pt x="1211" y="1014"/>
                    <a:pt x="1212" y="1011"/>
                  </a:cubicBezTo>
                  <a:cubicBezTo>
                    <a:pt x="1242" y="966"/>
                    <a:pt x="1265" y="917"/>
                    <a:pt x="1281" y="866"/>
                  </a:cubicBezTo>
                  <a:cubicBezTo>
                    <a:pt x="1282" y="863"/>
                    <a:pt x="1283" y="861"/>
                    <a:pt x="1283" y="858"/>
                  </a:cubicBezTo>
                  <a:cubicBezTo>
                    <a:pt x="1280" y="858"/>
                    <a:pt x="1278" y="858"/>
                    <a:pt x="1276" y="858"/>
                  </a:cubicBezTo>
                  <a:cubicBezTo>
                    <a:pt x="1236" y="858"/>
                    <a:pt x="1195" y="859"/>
                    <a:pt x="1155" y="858"/>
                  </a:cubicBezTo>
                  <a:cubicBezTo>
                    <a:pt x="1149" y="858"/>
                    <a:pt x="1147" y="860"/>
                    <a:pt x="1146" y="866"/>
                  </a:cubicBezTo>
                  <a:cubicBezTo>
                    <a:pt x="1137" y="894"/>
                    <a:pt x="1129" y="922"/>
                    <a:pt x="1119" y="949"/>
                  </a:cubicBezTo>
                  <a:cubicBezTo>
                    <a:pt x="1110" y="971"/>
                    <a:pt x="1100" y="993"/>
                    <a:pt x="1090" y="1016"/>
                  </a:cubicBezTo>
                  <a:close/>
                  <a:moveTo>
                    <a:pt x="821" y="1024"/>
                  </a:moveTo>
                  <a:cubicBezTo>
                    <a:pt x="763" y="1024"/>
                    <a:pt x="705" y="1024"/>
                    <a:pt x="647" y="1024"/>
                  </a:cubicBezTo>
                  <a:cubicBezTo>
                    <a:pt x="649" y="1069"/>
                    <a:pt x="652" y="1113"/>
                    <a:pt x="655" y="1158"/>
                  </a:cubicBezTo>
                  <a:cubicBezTo>
                    <a:pt x="657" y="1158"/>
                    <a:pt x="658" y="1158"/>
                    <a:pt x="658" y="1158"/>
                  </a:cubicBezTo>
                  <a:cubicBezTo>
                    <a:pt x="697" y="1158"/>
                    <a:pt x="736" y="1158"/>
                    <a:pt x="776" y="1159"/>
                  </a:cubicBezTo>
                  <a:cubicBezTo>
                    <a:pt x="780" y="1159"/>
                    <a:pt x="781" y="1156"/>
                    <a:pt x="782" y="1153"/>
                  </a:cubicBezTo>
                  <a:cubicBezTo>
                    <a:pt x="791" y="1124"/>
                    <a:pt x="801" y="1096"/>
                    <a:pt x="810" y="1067"/>
                  </a:cubicBezTo>
                  <a:cubicBezTo>
                    <a:pt x="814" y="1053"/>
                    <a:pt x="818" y="1039"/>
                    <a:pt x="821" y="1024"/>
                  </a:cubicBezTo>
                  <a:close/>
                  <a:moveTo>
                    <a:pt x="1019" y="702"/>
                  </a:moveTo>
                  <a:cubicBezTo>
                    <a:pt x="1026" y="701"/>
                    <a:pt x="1031" y="706"/>
                    <a:pt x="1035" y="711"/>
                  </a:cubicBezTo>
                  <a:cubicBezTo>
                    <a:pt x="1047" y="724"/>
                    <a:pt x="1048" y="739"/>
                    <a:pt x="1042" y="755"/>
                  </a:cubicBezTo>
                  <a:cubicBezTo>
                    <a:pt x="1038" y="763"/>
                    <a:pt x="1034" y="771"/>
                    <a:pt x="1032" y="780"/>
                  </a:cubicBezTo>
                  <a:cubicBezTo>
                    <a:pt x="1030" y="784"/>
                    <a:pt x="1030" y="790"/>
                    <a:pt x="1032" y="794"/>
                  </a:cubicBezTo>
                  <a:cubicBezTo>
                    <a:pt x="1042" y="810"/>
                    <a:pt x="1047" y="827"/>
                    <a:pt x="1050" y="845"/>
                  </a:cubicBezTo>
                  <a:cubicBezTo>
                    <a:pt x="1051" y="850"/>
                    <a:pt x="1052" y="852"/>
                    <a:pt x="1057" y="852"/>
                  </a:cubicBezTo>
                  <a:cubicBezTo>
                    <a:pt x="1083" y="851"/>
                    <a:pt x="1108" y="851"/>
                    <a:pt x="1134" y="852"/>
                  </a:cubicBezTo>
                  <a:cubicBezTo>
                    <a:pt x="1141" y="852"/>
                    <a:pt x="1143" y="850"/>
                    <a:pt x="1145" y="843"/>
                  </a:cubicBezTo>
                  <a:cubicBezTo>
                    <a:pt x="1156" y="794"/>
                    <a:pt x="1162" y="744"/>
                    <a:pt x="1164" y="693"/>
                  </a:cubicBezTo>
                  <a:cubicBezTo>
                    <a:pt x="1164" y="689"/>
                    <a:pt x="1164" y="685"/>
                    <a:pt x="1164" y="682"/>
                  </a:cubicBezTo>
                  <a:cubicBezTo>
                    <a:pt x="1115" y="682"/>
                    <a:pt x="1067" y="682"/>
                    <a:pt x="1019" y="682"/>
                  </a:cubicBezTo>
                  <a:cubicBezTo>
                    <a:pt x="1019" y="688"/>
                    <a:pt x="1019" y="694"/>
                    <a:pt x="1019" y="702"/>
                  </a:cubicBezTo>
                  <a:close/>
                  <a:moveTo>
                    <a:pt x="471" y="331"/>
                  </a:moveTo>
                  <a:cubicBezTo>
                    <a:pt x="468" y="331"/>
                    <a:pt x="466" y="331"/>
                    <a:pt x="464" y="331"/>
                  </a:cubicBezTo>
                  <a:cubicBezTo>
                    <a:pt x="428" y="331"/>
                    <a:pt x="393" y="331"/>
                    <a:pt x="358" y="330"/>
                  </a:cubicBezTo>
                  <a:cubicBezTo>
                    <a:pt x="352" y="330"/>
                    <a:pt x="350" y="332"/>
                    <a:pt x="348" y="337"/>
                  </a:cubicBezTo>
                  <a:cubicBezTo>
                    <a:pt x="338" y="376"/>
                    <a:pt x="327" y="414"/>
                    <a:pt x="317" y="452"/>
                  </a:cubicBezTo>
                  <a:cubicBezTo>
                    <a:pt x="314" y="464"/>
                    <a:pt x="313" y="476"/>
                    <a:pt x="310" y="488"/>
                  </a:cubicBezTo>
                  <a:cubicBezTo>
                    <a:pt x="313" y="488"/>
                    <a:pt x="314" y="488"/>
                    <a:pt x="316" y="488"/>
                  </a:cubicBezTo>
                  <a:cubicBezTo>
                    <a:pt x="356" y="488"/>
                    <a:pt x="397" y="488"/>
                    <a:pt x="438" y="488"/>
                  </a:cubicBezTo>
                  <a:cubicBezTo>
                    <a:pt x="443" y="488"/>
                    <a:pt x="444" y="486"/>
                    <a:pt x="445" y="482"/>
                  </a:cubicBezTo>
                  <a:cubicBezTo>
                    <a:pt x="449" y="449"/>
                    <a:pt x="454" y="416"/>
                    <a:pt x="460" y="384"/>
                  </a:cubicBezTo>
                  <a:cubicBezTo>
                    <a:pt x="463" y="366"/>
                    <a:pt x="467" y="349"/>
                    <a:pt x="471" y="331"/>
                  </a:cubicBezTo>
                  <a:close/>
                  <a:moveTo>
                    <a:pt x="861" y="852"/>
                  </a:moveTo>
                  <a:cubicBezTo>
                    <a:pt x="881" y="852"/>
                    <a:pt x="901" y="852"/>
                    <a:pt x="921" y="851"/>
                  </a:cubicBezTo>
                  <a:cubicBezTo>
                    <a:pt x="923" y="851"/>
                    <a:pt x="925" y="850"/>
                    <a:pt x="926" y="849"/>
                  </a:cubicBezTo>
                  <a:cubicBezTo>
                    <a:pt x="939" y="834"/>
                    <a:pt x="956" y="824"/>
                    <a:pt x="974" y="816"/>
                  </a:cubicBezTo>
                  <a:cubicBezTo>
                    <a:pt x="986" y="811"/>
                    <a:pt x="993" y="801"/>
                    <a:pt x="994" y="788"/>
                  </a:cubicBezTo>
                  <a:cubicBezTo>
                    <a:pt x="995" y="779"/>
                    <a:pt x="996" y="769"/>
                    <a:pt x="997" y="759"/>
                  </a:cubicBezTo>
                  <a:cubicBezTo>
                    <a:pt x="998" y="744"/>
                    <a:pt x="1000" y="728"/>
                    <a:pt x="1008" y="714"/>
                  </a:cubicBezTo>
                  <a:cubicBezTo>
                    <a:pt x="1013" y="703"/>
                    <a:pt x="1010" y="692"/>
                    <a:pt x="1012" y="682"/>
                  </a:cubicBezTo>
                  <a:cubicBezTo>
                    <a:pt x="988" y="682"/>
                    <a:pt x="965" y="682"/>
                    <a:pt x="941" y="682"/>
                  </a:cubicBezTo>
                  <a:cubicBezTo>
                    <a:pt x="942" y="685"/>
                    <a:pt x="943" y="688"/>
                    <a:pt x="943" y="690"/>
                  </a:cubicBezTo>
                  <a:cubicBezTo>
                    <a:pt x="942" y="695"/>
                    <a:pt x="942" y="701"/>
                    <a:pt x="940" y="703"/>
                  </a:cubicBezTo>
                  <a:cubicBezTo>
                    <a:pt x="937" y="705"/>
                    <a:pt x="930" y="705"/>
                    <a:pt x="927" y="703"/>
                  </a:cubicBezTo>
                  <a:cubicBezTo>
                    <a:pt x="917" y="697"/>
                    <a:pt x="909" y="691"/>
                    <a:pt x="900" y="684"/>
                  </a:cubicBezTo>
                  <a:cubicBezTo>
                    <a:pt x="899" y="683"/>
                    <a:pt x="897" y="681"/>
                    <a:pt x="896" y="681"/>
                  </a:cubicBezTo>
                  <a:cubicBezTo>
                    <a:pt x="888" y="681"/>
                    <a:pt x="880" y="681"/>
                    <a:pt x="873" y="681"/>
                  </a:cubicBezTo>
                  <a:cubicBezTo>
                    <a:pt x="869" y="738"/>
                    <a:pt x="865" y="794"/>
                    <a:pt x="861" y="852"/>
                  </a:cubicBezTo>
                  <a:close/>
                  <a:moveTo>
                    <a:pt x="893" y="674"/>
                  </a:moveTo>
                  <a:cubicBezTo>
                    <a:pt x="890" y="664"/>
                    <a:pt x="894" y="656"/>
                    <a:pt x="902" y="651"/>
                  </a:cubicBezTo>
                  <a:cubicBezTo>
                    <a:pt x="909" y="647"/>
                    <a:pt x="912" y="640"/>
                    <a:pt x="915" y="633"/>
                  </a:cubicBezTo>
                  <a:cubicBezTo>
                    <a:pt x="917" y="628"/>
                    <a:pt x="918" y="623"/>
                    <a:pt x="920" y="618"/>
                  </a:cubicBezTo>
                  <a:cubicBezTo>
                    <a:pt x="922" y="612"/>
                    <a:pt x="926" y="611"/>
                    <a:pt x="932" y="613"/>
                  </a:cubicBezTo>
                  <a:cubicBezTo>
                    <a:pt x="944" y="617"/>
                    <a:pt x="946" y="625"/>
                    <a:pt x="941" y="636"/>
                  </a:cubicBezTo>
                  <a:cubicBezTo>
                    <a:pt x="937" y="642"/>
                    <a:pt x="934" y="648"/>
                    <a:pt x="931" y="654"/>
                  </a:cubicBezTo>
                  <a:cubicBezTo>
                    <a:pt x="928" y="662"/>
                    <a:pt x="935" y="667"/>
                    <a:pt x="938" y="673"/>
                  </a:cubicBezTo>
                  <a:cubicBezTo>
                    <a:pt x="939" y="674"/>
                    <a:pt x="944" y="674"/>
                    <a:pt x="947" y="675"/>
                  </a:cubicBezTo>
                  <a:cubicBezTo>
                    <a:pt x="966" y="675"/>
                    <a:pt x="985" y="675"/>
                    <a:pt x="1004" y="675"/>
                  </a:cubicBezTo>
                  <a:cubicBezTo>
                    <a:pt x="1012" y="675"/>
                    <a:pt x="1013" y="675"/>
                    <a:pt x="1012" y="666"/>
                  </a:cubicBezTo>
                  <a:cubicBezTo>
                    <a:pt x="1011" y="633"/>
                    <a:pt x="1009" y="600"/>
                    <a:pt x="1007" y="567"/>
                  </a:cubicBezTo>
                  <a:cubicBezTo>
                    <a:pt x="1005" y="543"/>
                    <a:pt x="1001" y="519"/>
                    <a:pt x="998" y="496"/>
                  </a:cubicBezTo>
                  <a:cubicBezTo>
                    <a:pt x="972" y="496"/>
                    <a:pt x="946" y="496"/>
                    <a:pt x="920" y="496"/>
                  </a:cubicBezTo>
                  <a:cubicBezTo>
                    <a:pt x="920" y="498"/>
                    <a:pt x="921" y="499"/>
                    <a:pt x="921" y="501"/>
                  </a:cubicBezTo>
                  <a:cubicBezTo>
                    <a:pt x="927" y="524"/>
                    <a:pt x="923" y="547"/>
                    <a:pt x="912" y="569"/>
                  </a:cubicBezTo>
                  <a:cubicBezTo>
                    <a:pt x="910" y="573"/>
                    <a:pt x="906" y="578"/>
                    <a:pt x="903" y="581"/>
                  </a:cubicBezTo>
                  <a:cubicBezTo>
                    <a:pt x="898" y="586"/>
                    <a:pt x="892" y="585"/>
                    <a:pt x="890" y="578"/>
                  </a:cubicBezTo>
                  <a:cubicBezTo>
                    <a:pt x="888" y="574"/>
                    <a:pt x="887" y="570"/>
                    <a:pt x="887" y="566"/>
                  </a:cubicBezTo>
                  <a:cubicBezTo>
                    <a:pt x="884" y="544"/>
                    <a:pt x="877" y="523"/>
                    <a:pt x="867" y="503"/>
                  </a:cubicBezTo>
                  <a:cubicBezTo>
                    <a:pt x="867" y="502"/>
                    <a:pt x="866" y="501"/>
                    <a:pt x="866" y="502"/>
                  </a:cubicBezTo>
                  <a:cubicBezTo>
                    <a:pt x="869" y="558"/>
                    <a:pt x="871" y="616"/>
                    <a:pt x="873" y="674"/>
                  </a:cubicBezTo>
                  <a:cubicBezTo>
                    <a:pt x="879" y="674"/>
                    <a:pt x="886" y="674"/>
                    <a:pt x="893" y="674"/>
                  </a:cubicBezTo>
                  <a:close/>
                  <a:moveTo>
                    <a:pt x="640" y="1024"/>
                  </a:moveTo>
                  <a:cubicBezTo>
                    <a:pt x="588" y="1024"/>
                    <a:pt x="537" y="1024"/>
                    <a:pt x="486" y="1024"/>
                  </a:cubicBezTo>
                  <a:cubicBezTo>
                    <a:pt x="486" y="1025"/>
                    <a:pt x="486" y="1026"/>
                    <a:pt x="487" y="1028"/>
                  </a:cubicBezTo>
                  <a:cubicBezTo>
                    <a:pt x="497" y="1070"/>
                    <a:pt x="510" y="1112"/>
                    <a:pt x="525" y="1154"/>
                  </a:cubicBezTo>
                  <a:cubicBezTo>
                    <a:pt x="527" y="1158"/>
                    <a:pt x="529" y="1159"/>
                    <a:pt x="533" y="1158"/>
                  </a:cubicBezTo>
                  <a:cubicBezTo>
                    <a:pt x="569" y="1158"/>
                    <a:pt x="606" y="1158"/>
                    <a:pt x="642" y="1158"/>
                  </a:cubicBezTo>
                  <a:cubicBezTo>
                    <a:pt x="644" y="1158"/>
                    <a:pt x="646" y="1158"/>
                    <a:pt x="648" y="1158"/>
                  </a:cubicBezTo>
                  <a:cubicBezTo>
                    <a:pt x="645" y="1113"/>
                    <a:pt x="643" y="1069"/>
                    <a:pt x="640" y="1024"/>
                  </a:cubicBezTo>
                  <a:close/>
                  <a:moveTo>
                    <a:pt x="442" y="681"/>
                  </a:moveTo>
                  <a:cubicBezTo>
                    <a:pt x="443" y="739"/>
                    <a:pt x="447" y="795"/>
                    <a:pt x="454" y="851"/>
                  </a:cubicBezTo>
                  <a:cubicBezTo>
                    <a:pt x="490" y="851"/>
                    <a:pt x="525" y="851"/>
                    <a:pt x="561" y="851"/>
                  </a:cubicBezTo>
                  <a:cubicBezTo>
                    <a:pt x="554" y="794"/>
                    <a:pt x="552" y="738"/>
                    <a:pt x="560" y="681"/>
                  </a:cubicBezTo>
                  <a:cubicBezTo>
                    <a:pt x="520" y="681"/>
                    <a:pt x="482" y="681"/>
                    <a:pt x="442" y="681"/>
                  </a:cubicBezTo>
                  <a:close/>
                  <a:moveTo>
                    <a:pt x="180" y="496"/>
                  </a:moveTo>
                  <a:cubicBezTo>
                    <a:pt x="165" y="554"/>
                    <a:pt x="156" y="614"/>
                    <a:pt x="154" y="675"/>
                  </a:cubicBezTo>
                  <a:cubicBezTo>
                    <a:pt x="175" y="675"/>
                    <a:pt x="196" y="674"/>
                    <a:pt x="216" y="675"/>
                  </a:cubicBezTo>
                  <a:cubicBezTo>
                    <a:pt x="223" y="675"/>
                    <a:pt x="225" y="673"/>
                    <a:pt x="227" y="666"/>
                  </a:cubicBezTo>
                  <a:cubicBezTo>
                    <a:pt x="230" y="655"/>
                    <a:pt x="234" y="644"/>
                    <a:pt x="238" y="633"/>
                  </a:cubicBezTo>
                  <a:cubicBezTo>
                    <a:pt x="240" y="629"/>
                    <a:pt x="240" y="626"/>
                    <a:pt x="236" y="623"/>
                  </a:cubicBezTo>
                  <a:cubicBezTo>
                    <a:pt x="226" y="616"/>
                    <a:pt x="221" y="606"/>
                    <a:pt x="221" y="594"/>
                  </a:cubicBezTo>
                  <a:cubicBezTo>
                    <a:pt x="222" y="590"/>
                    <a:pt x="225" y="587"/>
                    <a:pt x="228" y="585"/>
                  </a:cubicBezTo>
                  <a:cubicBezTo>
                    <a:pt x="232" y="583"/>
                    <a:pt x="236" y="584"/>
                    <a:pt x="239" y="587"/>
                  </a:cubicBezTo>
                  <a:cubicBezTo>
                    <a:pt x="244" y="592"/>
                    <a:pt x="249" y="597"/>
                    <a:pt x="255" y="601"/>
                  </a:cubicBezTo>
                  <a:cubicBezTo>
                    <a:pt x="266" y="608"/>
                    <a:pt x="276" y="602"/>
                    <a:pt x="278" y="589"/>
                  </a:cubicBezTo>
                  <a:cubicBezTo>
                    <a:pt x="279" y="580"/>
                    <a:pt x="280" y="580"/>
                    <a:pt x="288" y="584"/>
                  </a:cubicBezTo>
                  <a:cubicBezTo>
                    <a:pt x="289" y="585"/>
                    <a:pt x="290" y="585"/>
                    <a:pt x="291" y="586"/>
                  </a:cubicBezTo>
                  <a:cubicBezTo>
                    <a:pt x="295" y="556"/>
                    <a:pt x="298" y="526"/>
                    <a:pt x="302" y="496"/>
                  </a:cubicBezTo>
                  <a:cubicBezTo>
                    <a:pt x="261" y="496"/>
                    <a:pt x="221" y="496"/>
                    <a:pt x="180" y="496"/>
                  </a:cubicBezTo>
                  <a:close/>
                  <a:moveTo>
                    <a:pt x="44" y="859"/>
                  </a:moveTo>
                  <a:cubicBezTo>
                    <a:pt x="44" y="860"/>
                    <a:pt x="44" y="861"/>
                    <a:pt x="44" y="862"/>
                  </a:cubicBezTo>
                  <a:cubicBezTo>
                    <a:pt x="61" y="915"/>
                    <a:pt x="85" y="966"/>
                    <a:pt x="115" y="1013"/>
                  </a:cubicBezTo>
                  <a:cubicBezTo>
                    <a:pt x="117" y="1015"/>
                    <a:pt x="120" y="1016"/>
                    <a:pt x="123" y="1016"/>
                  </a:cubicBezTo>
                  <a:cubicBezTo>
                    <a:pt x="151" y="1017"/>
                    <a:pt x="179" y="1017"/>
                    <a:pt x="207" y="1017"/>
                  </a:cubicBezTo>
                  <a:cubicBezTo>
                    <a:pt x="209" y="1017"/>
                    <a:pt x="210" y="1016"/>
                    <a:pt x="213" y="1016"/>
                  </a:cubicBezTo>
                  <a:cubicBezTo>
                    <a:pt x="189" y="965"/>
                    <a:pt x="173" y="913"/>
                    <a:pt x="161" y="859"/>
                  </a:cubicBezTo>
                  <a:cubicBezTo>
                    <a:pt x="122" y="859"/>
                    <a:pt x="83" y="859"/>
                    <a:pt x="44" y="859"/>
                  </a:cubicBezTo>
                  <a:close/>
                  <a:moveTo>
                    <a:pt x="304" y="1016"/>
                  </a:moveTo>
                  <a:cubicBezTo>
                    <a:pt x="301" y="1001"/>
                    <a:pt x="297" y="986"/>
                    <a:pt x="296" y="971"/>
                  </a:cubicBezTo>
                  <a:cubicBezTo>
                    <a:pt x="294" y="943"/>
                    <a:pt x="294" y="914"/>
                    <a:pt x="293" y="886"/>
                  </a:cubicBezTo>
                  <a:cubicBezTo>
                    <a:pt x="293" y="877"/>
                    <a:pt x="292" y="868"/>
                    <a:pt x="292" y="859"/>
                  </a:cubicBezTo>
                  <a:cubicBezTo>
                    <a:pt x="250" y="859"/>
                    <a:pt x="209" y="859"/>
                    <a:pt x="168" y="859"/>
                  </a:cubicBezTo>
                  <a:cubicBezTo>
                    <a:pt x="170" y="867"/>
                    <a:pt x="172" y="874"/>
                    <a:pt x="173" y="881"/>
                  </a:cubicBezTo>
                  <a:cubicBezTo>
                    <a:pt x="184" y="926"/>
                    <a:pt x="199" y="969"/>
                    <a:pt x="218" y="1011"/>
                  </a:cubicBezTo>
                  <a:cubicBezTo>
                    <a:pt x="219" y="1014"/>
                    <a:pt x="220" y="1017"/>
                    <a:pt x="225" y="1017"/>
                  </a:cubicBezTo>
                  <a:cubicBezTo>
                    <a:pt x="251" y="1016"/>
                    <a:pt x="277" y="1017"/>
                    <a:pt x="303" y="1016"/>
                  </a:cubicBezTo>
                  <a:cubicBezTo>
                    <a:pt x="304" y="1016"/>
                    <a:pt x="305" y="1016"/>
                    <a:pt x="304" y="1016"/>
                  </a:cubicBezTo>
                  <a:close/>
                  <a:moveTo>
                    <a:pt x="362" y="1016"/>
                  </a:moveTo>
                  <a:cubicBezTo>
                    <a:pt x="401" y="1016"/>
                    <a:pt x="439" y="1016"/>
                    <a:pt x="475" y="1016"/>
                  </a:cubicBezTo>
                  <a:cubicBezTo>
                    <a:pt x="466" y="964"/>
                    <a:pt x="457" y="911"/>
                    <a:pt x="447" y="859"/>
                  </a:cubicBezTo>
                  <a:cubicBezTo>
                    <a:pt x="447" y="859"/>
                    <a:pt x="446" y="858"/>
                    <a:pt x="446" y="858"/>
                  </a:cubicBezTo>
                  <a:cubicBezTo>
                    <a:pt x="423" y="858"/>
                    <a:pt x="401" y="859"/>
                    <a:pt x="378" y="858"/>
                  </a:cubicBezTo>
                  <a:cubicBezTo>
                    <a:pt x="374" y="858"/>
                    <a:pt x="373" y="860"/>
                    <a:pt x="372" y="864"/>
                  </a:cubicBezTo>
                  <a:cubicBezTo>
                    <a:pt x="368" y="879"/>
                    <a:pt x="361" y="893"/>
                    <a:pt x="351" y="906"/>
                  </a:cubicBezTo>
                  <a:cubicBezTo>
                    <a:pt x="344" y="917"/>
                    <a:pt x="343" y="927"/>
                    <a:pt x="351" y="937"/>
                  </a:cubicBezTo>
                  <a:cubicBezTo>
                    <a:pt x="362" y="954"/>
                    <a:pt x="365" y="972"/>
                    <a:pt x="364" y="992"/>
                  </a:cubicBezTo>
                  <a:cubicBezTo>
                    <a:pt x="364" y="1000"/>
                    <a:pt x="363" y="1008"/>
                    <a:pt x="362" y="1016"/>
                  </a:cubicBezTo>
                  <a:close/>
                  <a:moveTo>
                    <a:pt x="1217" y="323"/>
                  </a:moveTo>
                  <a:cubicBezTo>
                    <a:pt x="1216" y="322"/>
                    <a:pt x="1216" y="321"/>
                    <a:pt x="1215" y="320"/>
                  </a:cubicBezTo>
                  <a:cubicBezTo>
                    <a:pt x="1183" y="269"/>
                    <a:pt x="1145" y="223"/>
                    <a:pt x="1100" y="182"/>
                  </a:cubicBezTo>
                  <a:cubicBezTo>
                    <a:pt x="1098" y="181"/>
                    <a:pt x="1096" y="180"/>
                    <a:pt x="1094" y="180"/>
                  </a:cubicBezTo>
                  <a:cubicBezTo>
                    <a:pt x="1071" y="179"/>
                    <a:pt x="1048" y="179"/>
                    <a:pt x="1025" y="180"/>
                  </a:cubicBezTo>
                  <a:cubicBezTo>
                    <a:pt x="1023" y="180"/>
                    <a:pt x="1021" y="180"/>
                    <a:pt x="1020" y="181"/>
                  </a:cubicBezTo>
                  <a:cubicBezTo>
                    <a:pt x="1018" y="184"/>
                    <a:pt x="1018" y="199"/>
                    <a:pt x="1021" y="203"/>
                  </a:cubicBezTo>
                  <a:cubicBezTo>
                    <a:pt x="1048" y="239"/>
                    <a:pt x="1071" y="277"/>
                    <a:pt x="1091" y="318"/>
                  </a:cubicBezTo>
                  <a:cubicBezTo>
                    <a:pt x="1093" y="322"/>
                    <a:pt x="1095" y="324"/>
                    <a:pt x="1100" y="324"/>
                  </a:cubicBezTo>
                  <a:cubicBezTo>
                    <a:pt x="1137" y="323"/>
                    <a:pt x="1173" y="323"/>
                    <a:pt x="1210" y="323"/>
                  </a:cubicBezTo>
                  <a:cubicBezTo>
                    <a:pt x="1212" y="323"/>
                    <a:pt x="1214" y="323"/>
                    <a:pt x="1217" y="323"/>
                  </a:cubicBezTo>
                  <a:close/>
                  <a:moveTo>
                    <a:pt x="230" y="348"/>
                  </a:moveTo>
                  <a:cubicBezTo>
                    <a:pt x="210" y="394"/>
                    <a:pt x="194" y="440"/>
                    <a:pt x="182" y="488"/>
                  </a:cubicBezTo>
                  <a:cubicBezTo>
                    <a:pt x="183" y="488"/>
                    <a:pt x="184" y="488"/>
                    <a:pt x="185" y="488"/>
                  </a:cubicBezTo>
                  <a:cubicBezTo>
                    <a:pt x="223" y="488"/>
                    <a:pt x="261" y="488"/>
                    <a:pt x="299" y="488"/>
                  </a:cubicBezTo>
                  <a:cubicBezTo>
                    <a:pt x="304" y="488"/>
                    <a:pt x="304" y="486"/>
                    <a:pt x="305" y="483"/>
                  </a:cubicBezTo>
                  <a:cubicBezTo>
                    <a:pt x="313" y="447"/>
                    <a:pt x="321" y="412"/>
                    <a:pt x="329" y="376"/>
                  </a:cubicBezTo>
                  <a:cubicBezTo>
                    <a:pt x="333" y="361"/>
                    <a:pt x="338" y="346"/>
                    <a:pt x="343" y="331"/>
                  </a:cubicBezTo>
                  <a:cubicBezTo>
                    <a:pt x="331" y="331"/>
                    <a:pt x="319" y="331"/>
                    <a:pt x="307" y="330"/>
                  </a:cubicBezTo>
                  <a:cubicBezTo>
                    <a:pt x="302" y="330"/>
                    <a:pt x="300" y="332"/>
                    <a:pt x="298" y="335"/>
                  </a:cubicBezTo>
                  <a:cubicBezTo>
                    <a:pt x="289" y="351"/>
                    <a:pt x="278" y="363"/>
                    <a:pt x="261" y="371"/>
                  </a:cubicBezTo>
                  <a:cubicBezTo>
                    <a:pt x="253" y="375"/>
                    <a:pt x="249" y="383"/>
                    <a:pt x="250" y="392"/>
                  </a:cubicBezTo>
                  <a:cubicBezTo>
                    <a:pt x="250" y="396"/>
                    <a:pt x="251" y="399"/>
                    <a:pt x="251" y="403"/>
                  </a:cubicBezTo>
                  <a:cubicBezTo>
                    <a:pt x="250" y="405"/>
                    <a:pt x="248" y="409"/>
                    <a:pt x="247" y="409"/>
                  </a:cubicBezTo>
                  <a:cubicBezTo>
                    <a:pt x="245" y="409"/>
                    <a:pt x="241" y="407"/>
                    <a:pt x="240" y="405"/>
                  </a:cubicBezTo>
                  <a:cubicBezTo>
                    <a:pt x="238" y="401"/>
                    <a:pt x="236" y="396"/>
                    <a:pt x="236" y="392"/>
                  </a:cubicBezTo>
                  <a:cubicBezTo>
                    <a:pt x="234" y="378"/>
                    <a:pt x="232" y="364"/>
                    <a:pt x="230" y="348"/>
                  </a:cubicBezTo>
                  <a:close/>
                  <a:moveTo>
                    <a:pt x="888" y="1158"/>
                  </a:moveTo>
                  <a:cubicBezTo>
                    <a:pt x="889" y="1158"/>
                    <a:pt x="890" y="1158"/>
                    <a:pt x="891" y="1158"/>
                  </a:cubicBezTo>
                  <a:cubicBezTo>
                    <a:pt x="921" y="1158"/>
                    <a:pt x="951" y="1159"/>
                    <a:pt x="981" y="1158"/>
                  </a:cubicBezTo>
                  <a:cubicBezTo>
                    <a:pt x="983" y="1158"/>
                    <a:pt x="986" y="1156"/>
                    <a:pt x="988" y="1154"/>
                  </a:cubicBezTo>
                  <a:cubicBezTo>
                    <a:pt x="1021" y="1116"/>
                    <a:pt x="1049" y="1075"/>
                    <a:pt x="1073" y="1031"/>
                  </a:cubicBezTo>
                  <a:cubicBezTo>
                    <a:pt x="1074" y="1029"/>
                    <a:pt x="1075" y="1026"/>
                    <a:pt x="1077" y="1023"/>
                  </a:cubicBezTo>
                  <a:cubicBezTo>
                    <a:pt x="1074" y="1023"/>
                    <a:pt x="1072" y="1023"/>
                    <a:pt x="1070" y="1023"/>
                  </a:cubicBezTo>
                  <a:cubicBezTo>
                    <a:pt x="1034" y="1023"/>
                    <a:pt x="998" y="1023"/>
                    <a:pt x="963" y="1023"/>
                  </a:cubicBezTo>
                  <a:cubicBezTo>
                    <a:pt x="958" y="1023"/>
                    <a:pt x="955" y="1024"/>
                    <a:pt x="953" y="1029"/>
                  </a:cubicBezTo>
                  <a:cubicBezTo>
                    <a:pt x="936" y="1073"/>
                    <a:pt x="915" y="1114"/>
                    <a:pt x="890" y="1153"/>
                  </a:cubicBezTo>
                  <a:cubicBezTo>
                    <a:pt x="889" y="1155"/>
                    <a:pt x="889" y="1156"/>
                    <a:pt x="888" y="1158"/>
                  </a:cubicBezTo>
                  <a:close/>
                  <a:moveTo>
                    <a:pt x="924" y="180"/>
                  </a:moveTo>
                  <a:cubicBezTo>
                    <a:pt x="924" y="183"/>
                    <a:pt x="924" y="186"/>
                    <a:pt x="925" y="189"/>
                  </a:cubicBezTo>
                  <a:cubicBezTo>
                    <a:pt x="928" y="211"/>
                    <a:pt x="931" y="234"/>
                    <a:pt x="934" y="256"/>
                  </a:cubicBezTo>
                  <a:cubicBezTo>
                    <a:pt x="934" y="258"/>
                    <a:pt x="935" y="260"/>
                    <a:pt x="936" y="261"/>
                  </a:cubicBezTo>
                  <a:cubicBezTo>
                    <a:pt x="943" y="280"/>
                    <a:pt x="951" y="299"/>
                    <a:pt x="959" y="318"/>
                  </a:cubicBezTo>
                  <a:cubicBezTo>
                    <a:pt x="960" y="322"/>
                    <a:pt x="962" y="324"/>
                    <a:pt x="967" y="324"/>
                  </a:cubicBezTo>
                  <a:cubicBezTo>
                    <a:pt x="1005" y="323"/>
                    <a:pt x="1042" y="323"/>
                    <a:pt x="1080" y="323"/>
                  </a:cubicBezTo>
                  <a:cubicBezTo>
                    <a:pt x="1081" y="323"/>
                    <a:pt x="1083" y="323"/>
                    <a:pt x="1086" y="323"/>
                  </a:cubicBezTo>
                  <a:cubicBezTo>
                    <a:pt x="1066" y="282"/>
                    <a:pt x="1044" y="244"/>
                    <a:pt x="1017" y="208"/>
                  </a:cubicBezTo>
                  <a:cubicBezTo>
                    <a:pt x="1011" y="214"/>
                    <a:pt x="1006" y="212"/>
                    <a:pt x="1001" y="208"/>
                  </a:cubicBezTo>
                  <a:cubicBezTo>
                    <a:pt x="991" y="201"/>
                    <a:pt x="982" y="193"/>
                    <a:pt x="973" y="185"/>
                  </a:cubicBezTo>
                  <a:cubicBezTo>
                    <a:pt x="971" y="183"/>
                    <a:pt x="968" y="180"/>
                    <a:pt x="965" y="180"/>
                  </a:cubicBezTo>
                  <a:cubicBezTo>
                    <a:pt x="952" y="179"/>
                    <a:pt x="938" y="180"/>
                    <a:pt x="924" y="180"/>
                  </a:cubicBezTo>
                  <a:close/>
                  <a:moveTo>
                    <a:pt x="1204" y="1024"/>
                  </a:moveTo>
                  <a:cubicBezTo>
                    <a:pt x="1203" y="1023"/>
                    <a:pt x="1202" y="1023"/>
                    <a:pt x="1201" y="1023"/>
                  </a:cubicBezTo>
                  <a:cubicBezTo>
                    <a:pt x="1164" y="1023"/>
                    <a:pt x="1127" y="1023"/>
                    <a:pt x="1089" y="1023"/>
                  </a:cubicBezTo>
                  <a:cubicBezTo>
                    <a:pt x="1085" y="1023"/>
                    <a:pt x="1084" y="1025"/>
                    <a:pt x="1082" y="1028"/>
                  </a:cubicBezTo>
                  <a:cubicBezTo>
                    <a:pt x="1058" y="1073"/>
                    <a:pt x="1030" y="1115"/>
                    <a:pt x="997" y="1154"/>
                  </a:cubicBezTo>
                  <a:cubicBezTo>
                    <a:pt x="996" y="1155"/>
                    <a:pt x="995" y="1156"/>
                    <a:pt x="994" y="1158"/>
                  </a:cubicBezTo>
                  <a:cubicBezTo>
                    <a:pt x="996" y="1158"/>
                    <a:pt x="996" y="1158"/>
                    <a:pt x="997" y="1158"/>
                  </a:cubicBezTo>
                  <a:cubicBezTo>
                    <a:pt x="1025" y="1158"/>
                    <a:pt x="1053" y="1159"/>
                    <a:pt x="1081" y="1158"/>
                  </a:cubicBezTo>
                  <a:cubicBezTo>
                    <a:pt x="1084" y="1158"/>
                    <a:pt x="1087" y="1157"/>
                    <a:pt x="1089" y="1155"/>
                  </a:cubicBezTo>
                  <a:cubicBezTo>
                    <a:pt x="1132" y="1118"/>
                    <a:pt x="1169" y="1076"/>
                    <a:pt x="1201" y="1029"/>
                  </a:cubicBezTo>
                  <a:cubicBezTo>
                    <a:pt x="1202" y="1027"/>
                    <a:pt x="1203" y="1026"/>
                    <a:pt x="1204" y="1024"/>
                  </a:cubicBezTo>
                  <a:close/>
                  <a:moveTo>
                    <a:pt x="788" y="1158"/>
                  </a:moveTo>
                  <a:cubicBezTo>
                    <a:pt x="790" y="1158"/>
                    <a:pt x="792" y="1158"/>
                    <a:pt x="795" y="1158"/>
                  </a:cubicBezTo>
                  <a:cubicBezTo>
                    <a:pt x="820" y="1158"/>
                    <a:pt x="846" y="1158"/>
                    <a:pt x="872" y="1159"/>
                  </a:cubicBezTo>
                  <a:cubicBezTo>
                    <a:pt x="877" y="1159"/>
                    <a:pt x="880" y="1157"/>
                    <a:pt x="882" y="1153"/>
                  </a:cubicBezTo>
                  <a:cubicBezTo>
                    <a:pt x="907" y="1114"/>
                    <a:pt x="929" y="1073"/>
                    <a:pt x="946" y="1029"/>
                  </a:cubicBezTo>
                  <a:cubicBezTo>
                    <a:pt x="947" y="1027"/>
                    <a:pt x="947" y="1026"/>
                    <a:pt x="948" y="1024"/>
                  </a:cubicBezTo>
                  <a:cubicBezTo>
                    <a:pt x="946" y="1023"/>
                    <a:pt x="944" y="1023"/>
                    <a:pt x="942" y="1023"/>
                  </a:cubicBezTo>
                  <a:cubicBezTo>
                    <a:pt x="906" y="1023"/>
                    <a:pt x="871" y="1023"/>
                    <a:pt x="835" y="1023"/>
                  </a:cubicBezTo>
                  <a:cubicBezTo>
                    <a:pt x="830" y="1023"/>
                    <a:pt x="828" y="1025"/>
                    <a:pt x="827" y="1030"/>
                  </a:cubicBezTo>
                  <a:cubicBezTo>
                    <a:pt x="819" y="1058"/>
                    <a:pt x="811" y="1087"/>
                    <a:pt x="802" y="1116"/>
                  </a:cubicBezTo>
                  <a:cubicBezTo>
                    <a:pt x="798" y="1130"/>
                    <a:pt x="793" y="1144"/>
                    <a:pt x="788" y="1158"/>
                  </a:cubicBezTo>
                  <a:close/>
                  <a:moveTo>
                    <a:pt x="360" y="1023"/>
                  </a:moveTo>
                  <a:cubicBezTo>
                    <a:pt x="361" y="1027"/>
                    <a:pt x="361" y="1030"/>
                    <a:pt x="362" y="1032"/>
                  </a:cubicBezTo>
                  <a:cubicBezTo>
                    <a:pt x="379" y="1074"/>
                    <a:pt x="400" y="1115"/>
                    <a:pt x="425" y="1154"/>
                  </a:cubicBezTo>
                  <a:cubicBezTo>
                    <a:pt x="428" y="1157"/>
                    <a:pt x="430" y="1159"/>
                    <a:pt x="435" y="1159"/>
                  </a:cubicBezTo>
                  <a:cubicBezTo>
                    <a:pt x="461" y="1158"/>
                    <a:pt x="487" y="1158"/>
                    <a:pt x="513" y="1158"/>
                  </a:cubicBezTo>
                  <a:cubicBezTo>
                    <a:pt x="515" y="1158"/>
                    <a:pt x="517" y="1158"/>
                    <a:pt x="519" y="1158"/>
                  </a:cubicBezTo>
                  <a:cubicBezTo>
                    <a:pt x="519" y="1156"/>
                    <a:pt x="518" y="1155"/>
                    <a:pt x="518" y="1154"/>
                  </a:cubicBezTo>
                  <a:cubicBezTo>
                    <a:pt x="506" y="1115"/>
                    <a:pt x="494" y="1077"/>
                    <a:pt x="483" y="1039"/>
                  </a:cubicBezTo>
                  <a:cubicBezTo>
                    <a:pt x="478" y="1023"/>
                    <a:pt x="478" y="1023"/>
                    <a:pt x="462" y="1023"/>
                  </a:cubicBezTo>
                  <a:cubicBezTo>
                    <a:pt x="429" y="1023"/>
                    <a:pt x="395" y="1023"/>
                    <a:pt x="360" y="1023"/>
                  </a:cubicBezTo>
                  <a:close/>
                  <a:moveTo>
                    <a:pt x="523" y="179"/>
                  </a:moveTo>
                  <a:cubicBezTo>
                    <a:pt x="497" y="179"/>
                    <a:pt x="472" y="180"/>
                    <a:pt x="447" y="179"/>
                  </a:cubicBezTo>
                  <a:cubicBezTo>
                    <a:pt x="441" y="179"/>
                    <a:pt x="439" y="181"/>
                    <a:pt x="437" y="187"/>
                  </a:cubicBezTo>
                  <a:cubicBezTo>
                    <a:pt x="433" y="201"/>
                    <a:pt x="428" y="215"/>
                    <a:pt x="422" y="229"/>
                  </a:cubicBezTo>
                  <a:cubicBezTo>
                    <a:pt x="417" y="242"/>
                    <a:pt x="405" y="246"/>
                    <a:pt x="391" y="246"/>
                  </a:cubicBezTo>
                  <a:cubicBezTo>
                    <a:pt x="387" y="245"/>
                    <a:pt x="385" y="246"/>
                    <a:pt x="384" y="250"/>
                  </a:cubicBezTo>
                  <a:cubicBezTo>
                    <a:pt x="374" y="273"/>
                    <a:pt x="365" y="295"/>
                    <a:pt x="355" y="318"/>
                  </a:cubicBezTo>
                  <a:cubicBezTo>
                    <a:pt x="355" y="320"/>
                    <a:pt x="355" y="321"/>
                    <a:pt x="354" y="323"/>
                  </a:cubicBezTo>
                  <a:cubicBezTo>
                    <a:pt x="356" y="323"/>
                    <a:pt x="358" y="323"/>
                    <a:pt x="360" y="323"/>
                  </a:cubicBezTo>
                  <a:cubicBezTo>
                    <a:pt x="396" y="323"/>
                    <a:pt x="431" y="323"/>
                    <a:pt x="467" y="324"/>
                  </a:cubicBezTo>
                  <a:cubicBezTo>
                    <a:pt x="472" y="324"/>
                    <a:pt x="473" y="322"/>
                    <a:pt x="475" y="317"/>
                  </a:cubicBezTo>
                  <a:cubicBezTo>
                    <a:pt x="486" y="272"/>
                    <a:pt x="501" y="228"/>
                    <a:pt x="520" y="185"/>
                  </a:cubicBezTo>
                  <a:cubicBezTo>
                    <a:pt x="521" y="184"/>
                    <a:pt x="522" y="182"/>
                    <a:pt x="523" y="179"/>
                  </a:cubicBezTo>
                  <a:close/>
                  <a:moveTo>
                    <a:pt x="1053" y="859"/>
                  </a:moveTo>
                  <a:cubicBezTo>
                    <a:pt x="1052" y="860"/>
                    <a:pt x="1052" y="860"/>
                    <a:pt x="1052" y="860"/>
                  </a:cubicBezTo>
                  <a:cubicBezTo>
                    <a:pt x="1052" y="864"/>
                    <a:pt x="1053" y="867"/>
                    <a:pt x="1053" y="870"/>
                  </a:cubicBezTo>
                  <a:cubicBezTo>
                    <a:pt x="1054" y="895"/>
                    <a:pt x="1051" y="919"/>
                    <a:pt x="1038" y="941"/>
                  </a:cubicBezTo>
                  <a:cubicBezTo>
                    <a:pt x="1029" y="956"/>
                    <a:pt x="1022" y="971"/>
                    <a:pt x="1013" y="986"/>
                  </a:cubicBezTo>
                  <a:cubicBezTo>
                    <a:pt x="1012" y="988"/>
                    <a:pt x="1010" y="991"/>
                    <a:pt x="1009" y="994"/>
                  </a:cubicBezTo>
                  <a:cubicBezTo>
                    <a:pt x="1005" y="1000"/>
                    <a:pt x="1000" y="1001"/>
                    <a:pt x="994" y="999"/>
                  </a:cubicBezTo>
                  <a:cubicBezTo>
                    <a:pt x="984" y="996"/>
                    <a:pt x="979" y="991"/>
                    <a:pt x="979" y="980"/>
                  </a:cubicBezTo>
                  <a:cubicBezTo>
                    <a:pt x="978" y="972"/>
                    <a:pt x="979" y="964"/>
                    <a:pt x="979" y="957"/>
                  </a:cubicBezTo>
                  <a:cubicBezTo>
                    <a:pt x="973" y="976"/>
                    <a:pt x="966" y="996"/>
                    <a:pt x="959" y="1016"/>
                  </a:cubicBezTo>
                  <a:cubicBezTo>
                    <a:pt x="961" y="1016"/>
                    <a:pt x="962" y="1017"/>
                    <a:pt x="963" y="1017"/>
                  </a:cubicBezTo>
                  <a:cubicBezTo>
                    <a:pt x="1001" y="1017"/>
                    <a:pt x="1039" y="1016"/>
                    <a:pt x="1076" y="1017"/>
                  </a:cubicBezTo>
                  <a:cubicBezTo>
                    <a:pt x="1080" y="1017"/>
                    <a:pt x="1082" y="1015"/>
                    <a:pt x="1084" y="1012"/>
                  </a:cubicBezTo>
                  <a:cubicBezTo>
                    <a:pt x="1101" y="977"/>
                    <a:pt x="1116" y="941"/>
                    <a:pt x="1127" y="904"/>
                  </a:cubicBezTo>
                  <a:cubicBezTo>
                    <a:pt x="1132" y="889"/>
                    <a:pt x="1136" y="874"/>
                    <a:pt x="1141" y="859"/>
                  </a:cubicBezTo>
                  <a:cubicBezTo>
                    <a:pt x="1111" y="859"/>
                    <a:pt x="1082" y="859"/>
                    <a:pt x="1053" y="859"/>
                  </a:cubicBezTo>
                  <a:close/>
                  <a:moveTo>
                    <a:pt x="225" y="1024"/>
                  </a:moveTo>
                  <a:cubicBezTo>
                    <a:pt x="225" y="1025"/>
                    <a:pt x="225" y="1026"/>
                    <a:pt x="225" y="1027"/>
                  </a:cubicBezTo>
                  <a:cubicBezTo>
                    <a:pt x="249" y="1074"/>
                    <a:pt x="278" y="1117"/>
                    <a:pt x="314" y="1156"/>
                  </a:cubicBezTo>
                  <a:cubicBezTo>
                    <a:pt x="316" y="1157"/>
                    <a:pt x="319" y="1158"/>
                    <a:pt x="322" y="1158"/>
                  </a:cubicBezTo>
                  <a:cubicBezTo>
                    <a:pt x="353" y="1158"/>
                    <a:pt x="384" y="1158"/>
                    <a:pt x="414" y="1158"/>
                  </a:cubicBezTo>
                  <a:cubicBezTo>
                    <a:pt x="416" y="1158"/>
                    <a:pt x="418" y="1158"/>
                    <a:pt x="418" y="1158"/>
                  </a:cubicBezTo>
                  <a:cubicBezTo>
                    <a:pt x="398" y="1120"/>
                    <a:pt x="378" y="1082"/>
                    <a:pt x="358" y="1045"/>
                  </a:cubicBezTo>
                  <a:cubicBezTo>
                    <a:pt x="358" y="1045"/>
                    <a:pt x="358" y="1046"/>
                    <a:pt x="358" y="1046"/>
                  </a:cubicBezTo>
                  <a:cubicBezTo>
                    <a:pt x="355" y="1062"/>
                    <a:pt x="360" y="1075"/>
                    <a:pt x="367" y="1088"/>
                  </a:cubicBezTo>
                  <a:cubicBezTo>
                    <a:pt x="372" y="1098"/>
                    <a:pt x="377" y="1108"/>
                    <a:pt x="381" y="1118"/>
                  </a:cubicBezTo>
                  <a:cubicBezTo>
                    <a:pt x="383" y="1122"/>
                    <a:pt x="383" y="1127"/>
                    <a:pt x="383" y="1131"/>
                  </a:cubicBezTo>
                  <a:cubicBezTo>
                    <a:pt x="382" y="1138"/>
                    <a:pt x="376" y="1140"/>
                    <a:pt x="371" y="1135"/>
                  </a:cubicBezTo>
                  <a:cubicBezTo>
                    <a:pt x="368" y="1132"/>
                    <a:pt x="366" y="1128"/>
                    <a:pt x="364" y="1125"/>
                  </a:cubicBezTo>
                  <a:cubicBezTo>
                    <a:pt x="358" y="1113"/>
                    <a:pt x="353" y="1101"/>
                    <a:pt x="347" y="1090"/>
                  </a:cubicBezTo>
                  <a:cubicBezTo>
                    <a:pt x="341" y="1079"/>
                    <a:pt x="337" y="1067"/>
                    <a:pt x="339" y="1055"/>
                  </a:cubicBezTo>
                  <a:cubicBezTo>
                    <a:pt x="341" y="1039"/>
                    <a:pt x="319" y="1024"/>
                    <a:pt x="306" y="1024"/>
                  </a:cubicBezTo>
                  <a:cubicBezTo>
                    <a:pt x="281" y="1023"/>
                    <a:pt x="256" y="1023"/>
                    <a:pt x="231" y="1023"/>
                  </a:cubicBezTo>
                  <a:cubicBezTo>
                    <a:pt x="229" y="1023"/>
                    <a:pt x="227" y="1023"/>
                    <a:pt x="225" y="1024"/>
                  </a:cubicBezTo>
                  <a:close/>
                  <a:moveTo>
                    <a:pt x="439" y="55"/>
                  </a:moveTo>
                  <a:cubicBezTo>
                    <a:pt x="589" y="55"/>
                    <a:pt x="738" y="55"/>
                    <a:pt x="888" y="55"/>
                  </a:cubicBezTo>
                  <a:cubicBezTo>
                    <a:pt x="738" y="0"/>
                    <a:pt x="589" y="0"/>
                    <a:pt x="439" y="55"/>
                  </a:cubicBezTo>
                  <a:close/>
                  <a:moveTo>
                    <a:pt x="451" y="488"/>
                  </a:moveTo>
                  <a:cubicBezTo>
                    <a:pt x="461" y="489"/>
                    <a:pt x="461" y="489"/>
                    <a:pt x="464" y="480"/>
                  </a:cubicBezTo>
                  <a:cubicBezTo>
                    <a:pt x="469" y="463"/>
                    <a:pt x="475" y="447"/>
                    <a:pt x="482" y="431"/>
                  </a:cubicBezTo>
                  <a:cubicBezTo>
                    <a:pt x="486" y="421"/>
                    <a:pt x="492" y="411"/>
                    <a:pt x="497" y="401"/>
                  </a:cubicBezTo>
                  <a:cubicBezTo>
                    <a:pt x="499" y="397"/>
                    <a:pt x="502" y="396"/>
                    <a:pt x="506" y="398"/>
                  </a:cubicBezTo>
                  <a:cubicBezTo>
                    <a:pt x="526" y="411"/>
                    <a:pt x="553" y="405"/>
                    <a:pt x="567" y="385"/>
                  </a:cubicBezTo>
                  <a:cubicBezTo>
                    <a:pt x="578" y="370"/>
                    <a:pt x="579" y="370"/>
                    <a:pt x="591" y="384"/>
                  </a:cubicBezTo>
                  <a:cubicBezTo>
                    <a:pt x="603" y="398"/>
                    <a:pt x="623" y="398"/>
                    <a:pt x="635" y="385"/>
                  </a:cubicBezTo>
                  <a:cubicBezTo>
                    <a:pt x="635" y="384"/>
                    <a:pt x="636" y="383"/>
                    <a:pt x="636" y="382"/>
                  </a:cubicBezTo>
                  <a:cubicBezTo>
                    <a:pt x="637" y="365"/>
                    <a:pt x="638" y="348"/>
                    <a:pt x="638" y="331"/>
                  </a:cubicBezTo>
                  <a:cubicBezTo>
                    <a:pt x="585" y="331"/>
                    <a:pt x="532" y="331"/>
                    <a:pt x="478" y="331"/>
                  </a:cubicBezTo>
                  <a:cubicBezTo>
                    <a:pt x="465" y="383"/>
                    <a:pt x="456" y="435"/>
                    <a:pt x="451" y="488"/>
                  </a:cubicBezTo>
                  <a:close/>
                  <a:moveTo>
                    <a:pt x="288" y="851"/>
                  </a:moveTo>
                  <a:cubicBezTo>
                    <a:pt x="286" y="843"/>
                    <a:pt x="280" y="843"/>
                    <a:pt x="273" y="843"/>
                  </a:cubicBezTo>
                  <a:cubicBezTo>
                    <a:pt x="262" y="843"/>
                    <a:pt x="260" y="842"/>
                    <a:pt x="259" y="831"/>
                  </a:cubicBezTo>
                  <a:cubicBezTo>
                    <a:pt x="257" y="812"/>
                    <a:pt x="249" y="796"/>
                    <a:pt x="234" y="783"/>
                  </a:cubicBezTo>
                  <a:cubicBezTo>
                    <a:pt x="229" y="778"/>
                    <a:pt x="223" y="773"/>
                    <a:pt x="217" y="769"/>
                  </a:cubicBezTo>
                  <a:cubicBezTo>
                    <a:pt x="205" y="760"/>
                    <a:pt x="200" y="748"/>
                    <a:pt x="203" y="734"/>
                  </a:cubicBezTo>
                  <a:cubicBezTo>
                    <a:pt x="207" y="718"/>
                    <a:pt x="213" y="704"/>
                    <a:pt x="218" y="689"/>
                  </a:cubicBezTo>
                  <a:cubicBezTo>
                    <a:pt x="219" y="686"/>
                    <a:pt x="220" y="684"/>
                    <a:pt x="221" y="682"/>
                  </a:cubicBezTo>
                  <a:cubicBezTo>
                    <a:pt x="198" y="682"/>
                    <a:pt x="176" y="682"/>
                    <a:pt x="154" y="682"/>
                  </a:cubicBezTo>
                  <a:cubicBezTo>
                    <a:pt x="152" y="739"/>
                    <a:pt x="156" y="795"/>
                    <a:pt x="167" y="851"/>
                  </a:cubicBezTo>
                  <a:cubicBezTo>
                    <a:pt x="208" y="851"/>
                    <a:pt x="248" y="851"/>
                    <a:pt x="288" y="851"/>
                  </a:cubicBezTo>
                  <a:close/>
                  <a:moveTo>
                    <a:pt x="978" y="935"/>
                  </a:moveTo>
                  <a:cubicBezTo>
                    <a:pt x="977" y="934"/>
                    <a:pt x="977" y="933"/>
                    <a:pt x="976" y="933"/>
                  </a:cubicBezTo>
                  <a:cubicBezTo>
                    <a:pt x="972" y="934"/>
                    <a:pt x="967" y="935"/>
                    <a:pt x="963" y="938"/>
                  </a:cubicBezTo>
                  <a:cubicBezTo>
                    <a:pt x="956" y="944"/>
                    <a:pt x="950" y="950"/>
                    <a:pt x="943" y="957"/>
                  </a:cubicBezTo>
                  <a:cubicBezTo>
                    <a:pt x="938" y="962"/>
                    <a:pt x="933" y="968"/>
                    <a:pt x="926" y="973"/>
                  </a:cubicBezTo>
                  <a:cubicBezTo>
                    <a:pt x="917" y="980"/>
                    <a:pt x="909" y="978"/>
                    <a:pt x="904" y="968"/>
                  </a:cubicBezTo>
                  <a:cubicBezTo>
                    <a:pt x="900" y="961"/>
                    <a:pt x="897" y="953"/>
                    <a:pt x="896" y="946"/>
                  </a:cubicBezTo>
                  <a:cubicBezTo>
                    <a:pt x="891" y="917"/>
                    <a:pt x="900" y="890"/>
                    <a:pt x="914" y="865"/>
                  </a:cubicBezTo>
                  <a:cubicBezTo>
                    <a:pt x="915" y="863"/>
                    <a:pt x="916" y="861"/>
                    <a:pt x="918" y="858"/>
                  </a:cubicBezTo>
                  <a:cubicBezTo>
                    <a:pt x="899" y="858"/>
                    <a:pt x="880" y="858"/>
                    <a:pt x="862" y="859"/>
                  </a:cubicBezTo>
                  <a:cubicBezTo>
                    <a:pt x="860" y="859"/>
                    <a:pt x="858" y="862"/>
                    <a:pt x="858" y="863"/>
                  </a:cubicBezTo>
                  <a:cubicBezTo>
                    <a:pt x="851" y="913"/>
                    <a:pt x="842" y="963"/>
                    <a:pt x="831" y="1012"/>
                  </a:cubicBezTo>
                  <a:cubicBezTo>
                    <a:pt x="831" y="1014"/>
                    <a:pt x="831" y="1015"/>
                    <a:pt x="831" y="1016"/>
                  </a:cubicBezTo>
                  <a:cubicBezTo>
                    <a:pt x="832" y="1016"/>
                    <a:pt x="833" y="1016"/>
                    <a:pt x="833" y="1016"/>
                  </a:cubicBezTo>
                  <a:cubicBezTo>
                    <a:pt x="871" y="1016"/>
                    <a:pt x="909" y="1017"/>
                    <a:pt x="947" y="1016"/>
                  </a:cubicBezTo>
                  <a:cubicBezTo>
                    <a:pt x="949" y="1016"/>
                    <a:pt x="952" y="1014"/>
                    <a:pt x="953" y="1012"/>
                  </a:cubicBezTo>
                  <a:cubicBezTo>
                    <a:pt x="956" y="1004"/>
                    <a:pt x="959" y="995"/>
                    <a:pt x="962" y="987"/>
                  </a:cubicBezTo>
                  <a:cubicBezTo>
                    <a:pt x="967" y="970"/>
                    <a:pt x="973" y="952"/>
                    <a:pt x="978" y="935"/>
                  </a:cubicBezTo>
                  <a:close/>
                  <a:moveTo>
                    <a:pt x="561" y="674"/>
                  </a:moveTo>
                  <a:cubicBezTo>
                    <a:pt x="561" y="671"/>
                    <a:pt x="562" y="668"/>
                    <a:pt x="562" y="665"/>
                  </a:cubicBezTo>
                  <a:cubicBezTo>
                    <a:pt x="563" y="652"/>
                    <a:pt x="562" y="642"/>
                    <a:pt x="549" y="635"/>
                  </a:cubicBezTo>
                  <a:cubicBezTo>
                    <a:pt x="545" y="633"/>
                    <a:pt x="542" y="627"/>
                    <a:pt x="541" y="622"/>
                  </a:cubicBezTo>
                  <a:cubicBezTo>
                    <a:pt x="537" y="610"/>
                    <a:pt x="541" y="598"/>
                    <a:pt x="545" y="586"/>
                  </a:cubicBezTo>
                  <a:cubicBezTo>
                    <a:pt x="549" y="575"/>
                    <a:pt x="553" y="564"/>
                    <a:pt x="556" y="552"/>
                  </a:cubicBezTo>
                  <a:cubicBezTo>
                    <a:pt x="558" y="546"/>
                    <a:pt x="558" y="539"/>
                    <a:pt x="556" y="533"/>
                  </a:cubicBezTo>
                  <a:cubicBezTo>
                    <a:pt x="553" y="522"/>
                    <a:pt x="546" y="520"/>
                    <a:pt x="539" y="529"/>
                  </a:cubicBezTo>
                  <a:cubicBezTo>
                    <a:pt x="533" y="536"/>
                    <a:pt x="527" y="544"/>
                    <a:pt x="522" y="552"/>
                  </a:cubicBezTo>
                  <a:cubicBezTo>
                    <a:pt x="511" y="574"/>
                    <a:pt x="501" y="597"/>
                    <a:pt x="491" y="619"/>
                  </a:cubicBezTo>
                  <a:cubicBezTo>
                    <a:pt x="489" y="622"/>
                    <a:pt x="488" y="626"/>
                    <a:pt x="486" y="628"/>
                  </a:cubicBezTo>
                  <a:cubicBezTo>
                    <a:pt x="483" y="633"/>
                    <a:pt x="480" y="633"/>
                    <a:pt x="477" y="628"/>
                  </a:cubicBezTo>
                  <a:cubicBezTo>
                    <a:pt x="476" y="626"/>
                    <a:pt x="475" y="623"/>
                    <a:pt x="474" y="620"/>
                  </a:cubicBezTo>
                  <a:cubicBezTo>
                    <a:pt x="471" y="610"/>
                    <a:pt x="468" y="599"/>
                    <a:pt x="466" y="589"/>
                  </a:cubicBezTo>
                  <a:cubicBezTo>
                    <a:pt x="460" y="564"/>
                    <a:pt x="454" y="540"/>
                    <a:pt x="457" y="515"/>
                  </a:cubicBezTo>
                  <a:cubicBezTo>
                    <a:pt x="458" y="509"/>
                    <a:pt x="459" y="502"/>
                    <a:pt x="460" y="496"/>
                  </a:cubicBezTo>
                  <a:cubicBezTo>
                    <a:pt x="450" y="495"/>
                    <a:pt x="450" y="495"/>
                    <a:pt x="449" y="503"/>
                  </a:cubicBezTo>
                  <a:cubicBezTo>
                    <a:pt x="447" y="546"/>
                    <a:pt x="444" y="590"/>
                    <a:pt x="442" y="634"/>
                  </a:cubicBezTo>
                  <a:cubicBezTo>
                    <a:pt x="441" y="647"/>
                    <a:pt x="442" y="661"/>
                    <a:pt x="442" y="674"/>
                  </a:cubicBezTo>
                  <a:cubicBezTo>
                    <a:pt x="482" y="674"/>
                    <a:pt x="521" y="674"/>
                    <a:pt x="561" y="674"/>
                  </a:cubicBezTo>
                  <a:close/>
                  <a:moveTo>
                    <a:pt x="122" y="1023"/>
                  </a:moveTo>
                  <a:cubicBezTo>
                    <a:pt x="123" y="1025"/>
                    <a:pt x="124" y="1026"/>
                    <a:pt x="124" y="1026"/>
                  </a:cubicBezTo>
                  <a:cubicBezTo>
                    <a:pt x="157" y="1075"/>
                    <a:pt x="195" y="1118"/>
                    <a:pt x="239" y="1156"/>
                  </a:cubicBezTo>
                  <a:cubicBezTo>
                    <a:pt x="241" y="1157"/>
                    <a:pt x="244" y="1158"/>
                    <a:pt x="247" y="1158"/>
                  </a:cubicBezTo>
                  <a:cubicBezTo>
                    <a:pt x="261" y="1159"/>
                    <a:pt x="275" y="1158"/>
                    <a:pt x="289" y="1158"/>
                  </a:cubicBezTo>
                  <a:cubicBezTo>
                    <a:pt x="294" y="1158"/>
                    <a:pt x="300" y="1158"/>
                    <a:pt x="306" y="1158"/>
                  </a:cubicBezTo>
                  <a:cubicBezTo>
                    <a:pt x="306" y="1157"/>
                    <a:pt x="306" y="1157"/>
                    <a:pt x="306" y="1157"/>
                  </a:cubicBezTo>
                  <a:cubicBezTo>
                    <a:pt x="301" y="1151"/>
                    <a:pt x="296" y="1146"/>
                    <a:pt x="291" y="1140"/>
                  </a:cubicBezTo>
                  <a:cubicBezTo>
                    <a:pt x="262" y="1106"/>
                    <a:pt x="239" y="1069"/>
                    <a:pt x="219" y="1029"/>
                  </a:cubicBezTo>
                  <a:cubicBezTo>
                    <a:pt x="218" y="1027"/>
                    <a:pt x="215" y="1023"/>
                    <a:pt x="213" y="1023"/>
                  </a:cubicBezTo>
                  <a:cubicBezTo>
                    <a:pt x="183" y="1023"/>
                    <a:pt x="153" y="1023"/>
                    <a:pt x="122" y="1023"/>
                  </a:cubicBezTo>
                  <a:close/>
                  <a:moveTo>
                    <a:pt x="231" y="323"/>
                  </a:moveTo>
                  <a:cubicBezTo>
                    <a:pt x="231" y="282"/>
                    <a:pt x="236" y="242"/>
                    <a:pt x="246" y="202"/>
                  </a:cubicBezTo>
                  <a:cubicBezTo>
                    <a:pt x="248" y="195"/>
                    <a:pt x="248" y="188"/>
                    <a:pt x="250" y="180"/>
                  </a:cubicBezTo>
                  <a:cubicBezTo>
                    <a:pt x="238" y="179"/>
                    <a:pt x="230" y="179"/>
                    <a:pt x="221" y="187"/>
                  </a:cubicBezTo>
                  <a:cubicBezTo>
                    <a:pt x="180" y="226"/>
                    <a:pt x="144" y="269"/>
                    <a:pt x="113" y="317"/>
                  </a:cubicBezTo>
                  <a:cubicBezTo>
                    <a:pt x="112" y="319"/>
                    <a:pt x="111" y="321"/>
                    <a:pt x="110" y="323"/>
                  </a:cubicBezTo>
                  <a:cubicBezTo>
                    <a:pt x="151" y="323"/>
                    <a:pt x="190" y="323"/>
                    <a:pt x="231" y="323"/>
                  </a:cubicBezTo>
                  <a:close/>
                  <a:moveTo>
                    <a:pt x="996" y="488"/>
                  </a:moveTo>
                  <a:cubicBezTo>
                    <a:pt x="996" y="487"/>
                    <a:pt x="996" y="487"/>
                    <a:pt x="996" y="486"/>
                  </a:cubicBezTo>
                  <a:cubicBezTo>
                    <a:pt x="987" y="435"/>
                    <a:pt x="975" y="384"/>
                    <a:pt x="958" y="335"/>
                  </a:cubicBezTo>
                  <a:cubicBezTo>
                    <a:pt x="957" y="331"/>
                    <a:pt x="955" y="330"/>
                    <a:pt x="952" y="330"/>
                  </a:cubicBezTo>
                  <a:cubicBezTo>
                    <a:pt x="939" y="331"/>
                    <a:pt x="926" y="331"/>
                    <a:pt x="913" y="330"/>
                  </a:cubicBezTo>
                  <a:cubicBezTo>
                    <a:pt x="907" y="330"/>
                    <a:pt x="905" y="333"/>
                    <a:pt x="906" y="338"/>
                  </a:cubicBezTo>
                  <a:cubicBezTo>
                    <a:pt x="908" y="345"/>
                    <a:pt x="910" y="353"/>
                    <a:pt x="914" y="358"/>
                  </a:cubicBezTo>
                  <a:cubicBezTo>
                    <a:pt x="922" y="369"/>
                    <a:pt x="924" y="380"/>
                    <a:pt x="920" y="393"/>
                  </a:cubicBezTo>
                  <a:cubicBezTo>
                    <a:pt x="917" y="404"/>
                    <a:pt x="913" y="414"/>
                    <a:pt x="909" y="425"/>
                  </a:cubicBezTo>
                  <a:cubicBezTo>
                    <a:pt x="902" y="445"/>
                    <a:pt x="902" y="465"/>
                    <a:pt x="914" y="484"/>
                  </a:cubicBezTo>
                  <a:cubicBezTo>
                    <a:pt x="916" y="487"/>
                    <a:pt x="918" y="488"/>
                    <a:pt x="922" y="488"/>
                  </a:cubicBezTo>
                  <a:cubicBezTo>
                    <a:pt x="945" y="488"/>
                    <a:pt x="967" y="488"/>
                    <a:pt x="990" y="488"/>
                  </a:cubicBezTo>
                  <a:cubicBezTo>
                    <a:pt x="992" y="488"/>
                    <a:pt x="994" y="488"/>
                    <a:pt x="996" y="488"/>
                  </a:cubicBezTo>
                  <a:close/>
                  <a:moveTo>
                    <a:pt x="342" y="681"/>
                  </a:moveTo>
                  <a:cubicBezTo>
                    <a:pt x="342" y="682"/>
                    <a:pt x="341" y="682"/>
                    <a:pt x="341" y="683"/>
                  </a:cubicBezTo>
                  <a:cubicBezTo>
                    <a:pt x="345" y="685"/>
                    <a:pt x="349" y="688"/>
                    <a:pt x="353" y="689"/>
                  </a:cubicBezTo>
                  <a:cubicBezTo>
                    <a:pt x="372" y="699"/>
                    <a:pt x="383" y="714"/>
                    <a:pt x="384" y="736"/>
                  </a:cubicBezTo>
                  <a:cubicBezTo>
                    <a:pt x="384" y="740"/>
                    <a:pt x="385" y="744"/>
                    <a:pt x="385" y="748"/>
                  </a:cubicBezTo>
                  <a:cubicBezTo>
                    <a:pt x="385" y="772"/>
                    <a:pt x="385" y="796"/>
                    <a:pt x="384" y="820"/>
                  </a:cubicBezTo>
                  <a:cubicBezTo>
                    <a:pt x="384" y="830"/>
                    <a:pt x="380" y="840"/>
                    <a:pt x="377" y="851"/>
                  </a:cubicBezTo>
                  <a:cubicBezTo>
                    <a:pt x="400" y="851"/>
                    <a:pt x="424" y="851"/>
                    <a:pt x="446" y="851"/>
                  </a:cubicBezTo>
                  <a:cubicBezTo>
                    <a:pt x="442" y="794"/>
                    <a:pt x="438" y="738"/>
                    <a:pt x="434" y="681"/>
                  </a:cubicBezTo>
                  <a:cubicBezTo>
                    <a:pt x="404" y="681"/>
                    <a:pt x="373" y="681"/>
                    <a:pt x="342" y="681"/>
                  </a:cubicBezTo>
                  <a:close/>
                  <a:moveTo>
                    <a:pt x="575" y="1262"/>
                  </a:moveTo>
                  <a:cubicBezTo>
                    <a:pt x="578" y="1259"/>
                    <a:pt x="580" y="1256"/>
                    <a:pt x="582" y="1252"/>
                  </a:cubicBezTo>
                  <a:cubicBezTo>
                    <a:pt x="586" y="1247"/>
                    <a:pt x="589" y="1241"/>
                    <a:pt x="593" y="1235"/>
                  </a:cubicBezTo>
                  <a:cubicBezTo>
                    <a:pt x="600" y="1226"/>
                    <a:pt x="608" y="1224"/>
                    <a:pt x="617" y="1231"/>
                  </a:cubicBezTo>
                  <a:cubicBezTo>
                    <a:pt x="626" y="1238"/>
                    <a:pt x="633" y="1245"/>
                    <a:pt x="641" y="1253"/>
                  </a:cubicBezTo>
                  <a:cubicBezTo>
                    <a:pt x="644" y="1256"/>
                    <a:pt x="647" y="1260"/>
                    <a:pt x="651" y="1262"/>
                  </a:cubicBezTo>
                  <a:cubicBezTo>
                    <a:pt x="652" y="1263"/>
                    <a:pt x="655" y="1264"/>
                    <a:pt x="657" y="1263"/>
                  </a:cubicBezTo>
                  <a:cubicBezTo>
                    <a:pt x="658" y="1263"/>
                    <a:pt x="658" y="1260"/>
                    <a:pt x="658" y="1258"/>
                  </a:cubicBezTo>
                  <a:cubicBezTo>
                    <a:pt x="656" y="1242"/>
                    <a:pt x="655" y="1225"/>
                    <a:pt x="653" y="1209"/>
                  </a:cubicBezTo>
                  <a:cubicBezTo>
                    <a:pt x="652" y="1195"/>
                    <a:pt x="650" y="1180"/>
                    <a:pt x="649" y="1166"/>
                  </a:cubicBezTo>
                  <a:cubicBezTo>
                    <a:pt x="609" y="1166"/>
                    <a:pt x="570" y="1166"/>
                    <a:pt x="530" y="1166"/>
                  </a:cubicBezTo>
                  <a:cubicBezTo>
                    <a:pt x="543" y="1199"/>
                    <a:pt x="557" y="1231"/>
                    <a:pt x="575" y="1262"/>
                  </a:cubicBezTo>
                  <a:close/>
                  <a:moveTo>
                    <a:pt x="977" y="1167"/>
                  </a:moveTo>
                  <a:cubicBezTo>
                    <a:pt x="977" y="1167"/>
                    <a:pt x="976" y="1166"/>
                    <a:pt x="976" y="1165"/>
                  </a:cubicBezTo>
                  <a:cubicBezTo>
                    <a:pt x="947" y="1165"/>
                    <a:pt x="917" y="1165"/>
                    <a:pt x="888" y="1165"/>
                  </a:cubicBezTo>
                  <a:cubicBezTo>
                    <a:pt x="887" y="1165"/>
                    <a:pt x="886" y="1165"/>
                    <a:pt x="885" y="1165"/>
                  </a:cubicBezTo>
                  <a:cubicBezTo>
                    <a:pt x="883" y="1166"/>
                    <a:pt x="881" y="1167"/>
                    <a:pt x="880" y="1169"/>
                  </a:cubicBezTo>
                  <a:cubicBezTo>
                    <a:pt x="872" y="1179"/>
                    <a:pt x="865" y="1189"/>
                    <a:pt x="857" y="1200"/>
                  </a:cubicBezTo>
                  <a:cubicBezTo>
                    <a:pt x="856" y="1202"/>
                    <a:pt x="856" y="1205"/>
                    <a:pt x="857" y="1207"/>
                  </a:cubicBezTo>
                  <a:cubicBezTo>
                    <a:pt x="859" y="1214"/>
                    <a:pt x="858" y="1221"/>
                    <a:pt x="855" y="1227"/>
                  </a:cubicBezTo>
                  <a:cubicBezTo>
                    <a:pt x="853" y="1232"/>
                    <a:pt x="850" y="1236"/>
                    <a:pt x="848" y="1240"/>
                  </a:cubicBezTo>
                  <a:cubicBezTo>
                    <a:pt x="845" y="1248"/>
                    <a:pt x="848" y="1254"/>
                    <a:pt x="856" y="1260"/>
                  </a:cubicBezTo>
                  <a:cubicBezTo>
                    <a:pt x="863" y="1265"/>
                    <a:pt x="869" y="1266"/>
                    <a:pt x="875" y="1261"/>
                  </a:cubicBezTo>
                  <a:cubicBezTo>
                    <a:pt x="898" y="1241"/>
                    <a:pt x="920" y="1222"/>
                    <a:pt x="942" y="1202"/>
                  </a:cubicBezTo>
                  <a:cubicBezTo>
                    <a:pt x="954" y="1191"/>
                    <a:pt x="965" y="1179"/>
                    <a:pt x="977" y="1167"/>
                  </a:cubicBezTo>
                  <a:close/>
                  <a:moveTo>
                    <a:pt x="664" y="1252"/>
                  </a:moveTo>
                  <a:cubicBezTo>
                    <a:pt x="664" y="1252"/>
                    <a:pt x="665" y="1252"/>
                    <a:pt x="666" y="1252"/>
                  </a:cubicBezTo>
                  <a:cubicBezTo>
                    <a:pt x="675" y="1237"/>
                    <a:pt x="689" y="1226"/>
                    <a:pt x="705" y="1219"/>
                  </a:cubicBezTo>
                  <a:cubicBezTo>
                    <a:pt x="722" y="1213"/>
                    <a:pt x="738" y="1207"/>
                    <a:pt x="757" y="1215"/>
                  </a:cubicBezTo>
                  <a:cubicBezTo>
                    <a:pt x="764" y="1198"/>
                    <a:pt x="770" y="1182"/>
                    <a:pt x="777" y="1166"/>
                  </a:cubicBezTo>
                  <a:cubicBezTo>
                    <a:pt x="736" y="1166"/>
                    <a:pt x="696" y="1166"/>
                    <a:pt x="656" y="1166"/>
                  </a:cubicBezTo>
                  <a:cubicBezTo>
                    <a:pt x="658" y="1195"/>
                    <a:pt x="661" y="1224"/>
                    <a:pt x="664" y="1252"/>
                  </a:cubicBezTo>
                  <a:close/>
                  <a:moveTo>
                    <a:pt x="1075" y="1168"/>
                  </a:moveTo>
                  <a:cubicBezTo>
                    <a:pt x="1075" y="1167"/>
                    <a:pt x="1075" y="1166"/>
                    <a:pt x="1074" y="1166"/>
                  </a:cubicBezTo>
                  <a:cubicBezTo>
                    <a:pt x="1074" y="1166"/>
                    <a:pt x="1073" y="1165"/>
                    <a:pt x="1072" y="1165"/>
                  </a:cubicBezTo>
                  <a:cubicBezTo>
                    <a:pt x="1045" y="1165"/>
                    <a:pt x="1018" y="1165"/>
                    <a:pt x="991" y="1166"/>
                  </a:cubicBezTo>
                  <a:cubicBezTo>
                    <a:pt x="989" y="1166"/>
                    <a:pt x="985" y="1167"/>
                    <a:pt x="984" y="1169"/>
                  </a:cubicBezTo>
                  <a:cubicBezTo>
                    <a:pt x="956" y="1200"/>
                    <a:pt x="926" y="1228"/>
                    <a:pt x="895" y="1254"/>
                  </a:cubicBezTo>
                  <a:cubicBezTo>
                    <a:pt x="893" y="1255"/>
                    <a:pt x="892" y="1256"/>
                    <a:pt x="891" y="1257"/>
                  </a:cubicBezTo>
                  <a:cubicBezTo>
                    <a:pt x="899" y="1255"/>
                    <a:pt x="906" y="1251"/>
                    <a:pt x="913" y="1248"/>
                  </a:cubicBezTo>
                  <a:cubicBezTo>
                    <a:pt x="919" y="1245"/>
                    <a:pt x="925" y="1246"/>
                    <a:pt x="930" y="1251"/>
                  </a:cubicBezTo>
                  <a:cubicBezTo>
                    <a:pt x="933" y="1255"/>
                    <a:pt x="936" y="1255"/>
                    <a:pt x="939" y="1252"/>
                  </a:cubicBezTo>
                  <a:cubicBezTo>
                    <a:pt x="968" y="1236"/>
                    <a:pt x="997" y="1221"/>
                    <a:pt x="1024" y="1204"/>
                  </a:cubicBezTo>
                  <a:cubicBezTo>
                    <a:pt x="1042" y="1193"/>
                    <a:pt x="1058" y="1180"/>
                    <a:pt x="1075" y="1168"/>
                  </a:cubicBezTo>
                  <a:close/>
                  <a:moveTo>
                    <a:pt x="433" y="1166"/>
                  </a:moveTo>
                  <a:cubicBezTo>
                    <a:pt x="440" y="1174"/>
                    <a:pt x="445" y="1182"/>
                    <a:pt x="450" y="1190"/>
                  </a:cubicBezTo>
                  <a:cubicBezTo>
                    <a:pt x="461" y="1207"/>
                    <a:pt x="476" y="1218"/>
                    <a:pt x="495" y="1223"/>
                  </a:cubicBezTo>
                  <a:cubicBezTo>
                    <a:pt x="512" y="1228"/>
                    <a:pt x="525" y="1239"/>
                    <a:pt x="536" y="1254"/>
                  </a:cubicBezTo>
                  <a:cubicBezTo>
                    <a:pt x="543" y="1263"/>
                    <a:pt x="553" y="1265"/>
                    <a:pt x="564" y="1267"/>
                  </a:cubicBezTo>
                  <a:cubicBezTo>
                    <a:pt x="565" y="1267"/>
                    <a:pt x="567" y="1266"/>
                    <a:pt x="569" y="1266"/>
                  </a:cubicBezTo>
                  <a:cubicBezTo>
                    <a:pt x="568" y="1264"/>
                    <a:pt x="568" y="1263"/>
                    <a:pt x="567" y="1262"/>
                  </a:cubicBezTo>
                  <a:cubicBezTo>
                    <a:pt x="553" y="1232"/>
                    <a:pt x="539" y="1202"/>
                    <a:pt x="525" y="1171"/>
                  </a:cubicBezTo>
                  <a:cubicBezTo>
                    <a:pt x="523" y="1167"/>
                    <a:pt x="521" y="1165"/>
                    <a:pt x="516" y="1165"/>
                  </a:cubicBezTo>
                  <a:cubicBezTo>
                    <a:pt x="491" y="1166"/>
                    <a:pt x="466" y="1165"/>
                    <a:pt x="441" y="1165"/>
                  </a:cubicBezTo>
                  <a:cubicBezTo>
                    <a:pt x="439" y="1165"/>
                    <a:pt x="437" y="1166"/>
                    <a:pt x="433" y="1166"/>
                  </a:cubicBezTo>
                  <a:close/>
                  <a:moveTo>
                    <a:pt x="324" y="1165"/>
                  </a:moveTo>
                  <a:cubicBezTo>
                    <a:pt x="326" y="1167"/>
                    <a:pt x="326" y="1168"/>
                    <a:pt x="327" y="1169"/>
                  </a:cubicBezTo>
                  <a:cubicBezTo>
                    <a:pt x="347" y="1185"/>
                    <a:pt x="366" y="1202"/>
                    <a:pt x="386" y="1217"/>
                  </a:cubicBezTo>
                  <a:cubicBezTo>
                    <a:pt x="400" y="1227"/>
                    <a:pt x="415" y="1235"/>
                    <a:pt x="430" y="1243"/>
                  </a:cubicBezTo>
                  <a:cubicBezTo>
                    <a:pt x="434" y="1245"/>
                    <a:pt x="448" y="1244"/>
                    <a:pt x="448" y="1242"/>
                  </a:cubicBezTo>
                  <a:cubicBezTo>
                    <a:pt x="449" y="1238"/>
                    <a:pt x="448" y="1233"/>
                    <a:pt x="447" y="1229"/>
                  </a:cubicBezTo>
                  <a:cubicBezTo>
                    <a:pt x="446" y="1223"/>
                    <a:pt x="443" y="1217"/>
                    <a:pt x="442" y="1211"/>
                  </a:cubicBezTo>
                  <a:cubicBezTo>
                    <a:pt x="441" y="1206"/>
                    <a:pt x="443" y="1203"/>
                    <a:pt x="449" y="1204"/>
                  </a:cubicBezTo>
                  <a:cubicBezTo>
                    <a:pt x="450" y="1204"/>
                    <a:pt x="451" y="1204"/>
                    <a:pt x="452" y="1204"/>
                  </a:cubicBezTo>
                  <a:cubicBezTo>
                    <a:pt x="444" y="1192"/>
                    <a:pt x="435" y="1180"/>
                    <a:pt x="427" y="1168"/>
                  </a:cubicBezTo>
                  <a:cubicBezTo>
                    <a:pt x="425" y="1167"/>
                    <a:pt x="422" y="1166"/>
                    <a:pt x="420" y="1166"/>
                  </a:cubicBezTo>
                  <a:cubicBezTo>
                    <a:pt x="405" y="1165"/>
                    <a:pt x="390" y="1165"/>
                    <a:pt x="374" y="1165"/>
                  </a:cubicBezTo>
                  <a:cubicBezTo>
                    <a:pt x="358" y="1165"/>
                    <a:pt x="342" y="1165"/>
                    <a:pt x="324" y="1165"/>
                  </a:cubicBezTo>
                  <a:close/>
                  <a:moveTo>
                    <a:pt x="507" y="323"/>
                  </a:moveTo>
                  <a:cubicBezTo>
                    <a:pt x="492" y="308"/>
                    <a:pt x="491" y="298"/>
                    <a:pt x="505" y="282"/>
                  </a:cubicBezTo>
                  <a:cubicBezTo>
                    <a:pt x="510" y="276"/>
                    <a:pt x="517" y="271"/>
                    <a:pt x="523" y="264"/>
                  </a:cubicBezTo>
                  <a:cubicBezTo>
                    <a:pt x="531" y="256"/>
                    <a:pt x="538" y="248"/>
                    <a:pt x="546" y="240"/>
                  </a:cubicBezTo>
                  <a:cubicBezTo>
                    <a:pt x="549" y="236"/>
                    <a:pt x="553" y="234"/>
                    <a:pt x="557" y="232"/>
                  </a:cubicBezTo>
                  <a:cubicBezTo>
                    <a:pt x="561" y="229"/>
                    <a:pt x="565" y="228"/>
                    <a:pt x="569" y="227"/>
                  </a:cubicBezTo>
                  <a:cubicBezTo>
                    <a:pt x="580" y="222"/>
                    <a:pt x="582" y="216"/>
                    <a:pt x="579" y="206"/>
                  </a:cubicBezTo>
                  <a:cubicBezTo>
                    <a:pt x="576" y="197"/>
                    <a:pt x="573" y="189"/>
                    <a:pt x="570" y="179"/>
                  </a:cubicBezTo>
                  <a:cubicBezTo>
                    <a:pt x="560" y="179"/>
                    <a:pt x="549" y="180"/>
                    <a:pt x="537" y="179"/>
                  </a:cubicBezTo>
                  <a:cubicBezTo>
                    <a:pt x="532" y="179"/>
                    <a:pt x="529" y="181"/>
                    <a:pt x="527" y="186"/>
                  </a:cubicBezTo>
                  <a:cubicBezTo>
                    <a:pt x="508" y="229"/>
                    <a:pt x="493" y="273"/>
                    <a:pt x="481" y="318"/>
                  </a:cubicBezTo>
                  <a:cubicBezTo>
                    <a:pt x="481" y="320"/>
                    <a:pt x="481" y="321"/>
                    <a:pt x="481" y="323"/>
                  </a:cubicBezTo>
                  <a:cubicBezTo>
                    <a:pt x="489" y="323"/>
                    <a:pt x="497" y="323"/>
                    <a:pt x="507" y="323"/>
                  </a:cubicBezTo>
                  <a:close/>
                  <a:moveTo>
                    <a:pt x="421" y="1247"/>
                  </a:moveTo>
                  <a:cubicBezTo>
                    <a:pt x="421" y="1246"/>
                    <a:pt x="420" y="1246"/>
                    <a:pt x="420" y="1245"/>
                  </a:cubicBezTo>
                  <a:cubicBezTo>
                    <a:pt x="381" y="1225"/>
                    <a:pt x="347" y="1199"/>
                    <a:pt x="317" y="1168"/>
                  </a:cubicBezTo>
                  <a:cubicBezTo>
                    <a:pt x="315" y="1167"/>
                    <a:pt x="312" y="1166"/>
                    <a:pt x="309" y="1166"/>
                  </a:cubicBezTo>
                  <a:cubicBezTo>
                    <a:pt x="295" y="1165"/>
                    <a:pt x="280" y="1165"/>
                    <a:pt x="265" y="1165"/>
                  </a:cubicBezTo>
                  <a:cubicBezTo>
                    <a:pt x="261" y="1165"/>
                    <a:pt x="257" y="1165"/>
                    <a:pt x="252" y="1165"/>
                  </a:cubicBezTo>
                  <a:cubicBezTo>
                    <a:pt x="252" y="1167"/>
                    <a:pt x="252" y="1167"/>
                    <a:pt x="253" y="1167"/>
                  </a:cubicBezTo>
                  <a:cubicBezTo>
                    <a:pt x="297" y="1204"/>
                    <a:pt x="346" y="1234"/>
                    <a:pt x="398" y="1257"/>
                  </a:cubicBezTo>
                  <a:cubicBezTo>
                    <a:pt x="399" y="1258"/>
                    <a:pt x="401" y="1258"/>
                    <a:pt x="402" y="1258"/>
                  </a:cubicBezTo>
                  <a:cubicBezTo>
                    <a:pt x="409" y="1254"/>
                    <a:pt x="415" y="1250"/>
                    <a:pt x="421" y="1247"/>
                  </a:cubicBezTo>
                  <a:close/>
                  <a:moveTo>
                    <a:pt x="388" y="181"/>
                  </a:moveTo>
                  <a:cubicBezTo>
                    <a:pt x="388" y="181"/>
                    <a:pt x="387" y="180"/>
                    <a:pt x="387" y="179"/>
                  </a:cubicBezTo>
                  <a:cubicBezTo>
                    <a:pt x="375" y="179"/>
                    <a:pt x="363" y="180"/>
                    <a:pt x="351" y="179"/>
                  </a:cubicBezTo>
                  <a:cubicBezTo>
                    <a:pt x="347" y="179"/>
                    <a:pt x="343" y="181"/>
                    <a:pt x="341" y="184"/>
                  </a:cubicBezTo>
                  <a:cubicBezTo>
                    <a:pt x="331" y="197"/>
                    <a:pt x="326" y="212"/>
                    <a:pt x="324" y="229"/>
                  </a:cubicBezTo>
                  <a:cubicBezTo>
                    <a:pt x="323" y="239"/>
                    <a:pt x="326" y="243"/>
                    <a:pt x="336" y="246"/>
                  </a:cubicBezTo>
                  <a:cubicBezTo>
                    <a:pt x="341" y="248"/>
                    <a:pt x="347" y="249"/>
                    <a:pt x="352" y="252"/>
                  </a:cubicBezTo>
                  <a:cubicBezTo>
                    <a:pt x="361" y="255"/>
                    <a:pt x="363" y="261"/>
                    <a:pt x="362" y="270"/>
                  </a:cubicBezTo>
                  <a:cubicBezTo>
                    <a:pt x="360" y="281"/>
                    <a:pt x="355" y="286"/>
                    <a:pt x="346" y="287"/>
                  </a:cubicBezTo>
                  <a:cubicBezTo>
                    <a:pt x="341" y="287"/>
                    <a:pt x="335" y="286"/>
                    <a:pt x="331" y="287"/>
                  </a:cubicBezTo>
                  <a:cubicBezTo>
                    <a:pt x="327" y="288"/>
                    <a:pt x="321" y="289"/>
                    <a:pt x="319" y="292"/>
                  </a:cubicBezTo>
                  <a:cubicBezTo>
                    <a:pt x="314" y="302"/>
                    <a:pt x="310" y="313"/>
                    <a:pt x="305" y="323"/>
                  </a:cubicBezTo>
                  <a:cubicBezTo>
                    <a:pt x="317" y="323"/>
                    <a:pt x="328" y="323"/>
                    <a:pt x="340" y="324"/>
                  </a:cubicBezTo>
                  <a:cubicBezTo>
                    <a:pt x="344" y="324"/>
                    <a:pt x="347" y="322"/>
                    <a:pt x="349" y="318"/>
                  </a:cubicBezTo>
                  <a:cubicBezTo>
                    <a:pt x="358" y="294"/>
                    <a:pt x="368" y="270"/>
                    <a:pt x="378" y="247"/>
                  </a:cubicBezTo>
                  <a:cubicBezTo>
                    <a:pt x="379" y="245"/>
                    <a:pt x="379" y="244"/>
                    <a:pt x="380" y="242"/>
                  </a:cubicBezTo>
                  <a:cubicBezTo>
                    <a:pt x="377" y="241"/>
                    <a:pt x="376" y="240"/>
                    <a:pt x="374" y="240"/>
                  </a:cubicBezTo>
                  <a:cubicBezTo>
                    <a:pt x="369" y="238"/>
                    <a:pt x="364" y="237"/>
                    <a:pt x="359" y="235"/>
                  </a:cubicBezTo>
                  <a:cubicBezTo>
                    <a:pt x="349" y="233"/>
                    <a:pt x="348" y="229"/>
                    <a:pt x="355" y="222"/>
                  </a:cubicBezTo>
                  <a:cubicBezTo>
                    <a:pt x="360" y="215"/>
                    <a:pt x="367" y="209"/>
                    <a:pt x="373" y="202"/>
                  </a:cubicBezTo>
                  <a:cubicBezTo>
                    <a:pt x="378" y="195"/>
                    <a:pt x="383" y="188"/>
                    <a:pt x="388" y="181"/>
                  </a:cubicBezTo>
                  <a:close/>
                  <a:moveTo>
                    <a:pt x="756" y="488"/>
                  </a:moveTo>
                  <a:cubicBezTo>
                    <a:pt x="756" y="482"/>
                    <a:pt x="755" y="476"/>
                    <a:pt x="754" y="471"/>
                  </a:cubicBezTo>
                  <a:cubicBezTo>
                    <a:pt x="748" y="431"/>
                    <a:pt x="719" y="406"/>
                    <a:pt x="679" y="406"/>
                  </a:cubicBezTo>
                  <a:cubicBezTo>
                    <a:pt x="672" y="406"/>
                    <a:pt x="663" y="405"/>
                    <a:pt x="660" y="414"/>
                  </a:cubicBezTo>
                  <a:cubicBezTo>
                    <a:pt x="657" y="421"/>
                    <a:pt x="662" y="428"/>
                    <a:pt x="667" y="433"/>
                  </a:cubicBezTo>
                  <a:cubicBezTo>
                    <a:pt x="677" y="444"/>
                    <a:pt x="690" y="452"/>
                    <a:pt x="704" y="458"/>
                  </a:cubicBezTo>
                  <a:cubicBezTo>
                    <a:pt x="718" y="464"/>
                    <a:pt x="731" y="470"/>
                    <a:pt x="730" y="488"/>
                  </a:cubicBezTo>
                  <a:cubicBezTo>
                    <a:pt x="739" y="488"/>
                    <a:pt x="748" y="488"/>
                    <a:pt x="756" y="488"/>
                  </a:cubicBezTo>
                  <a:close/>
                  <a:moveTo>
                    <a:pt x="1088" y="172"/>
                  </a:moveTo>
                  <a:cubicBezTo>
                    <a:pt x="1086" y="170"/>
                    <a:pt x="1084" y="169"/>
                    <a:pt x="1083" y="168"/>
                  </a:cubicBezTo>
                  <a:cubicBezTo>
                    <a:pt x="1035" y="127"/>
                    <a:pt x="981" y="93"/>
                    <a:pt x="923" y="68"/>
                  </a:cubicBezTo>
                  <a:cubicBezTo>
                    <a:pt x="914" y="64"/>
                    <a:pt x="906" y="61"/>
                    <a:pt x="896" y="62"/>
                  </a:cubicBezTo>
                  <a:cubicBezTo>
                    <a:pt x="890" y="62"/>
                    <a:pt x="884" y="62"/>
                    <a:pt x="878" y="62"/>
                  </a:cubicBezTo>
                  <a:cubicBezTo>
                    <a:pt x="887" y="70"/>
                    <a:pt x="896" y="76"/>
                    <a:pt x="904" y="83"/>
                  </a:cubicBezTo>
                  <a:cubicBezTo>
                    <a:pt x="906" y="83"/>
                    <a:pt x="908" y="84"/>
                    <a:pt x="910" y="83"/>
                  </a:cubicBezTo>
                  <a:cubicBezTo>
                    <a:pt x="920" y="78"/>
                    <a:pt x="925" y="79"/>
                    <a:pt x="933" y="88"/>
                  </a:cubicBezTo>
                  <a:cubicBezTo>
                    <a:pt x="937" y="94"/>
                    <a:pt x="941" y="100"/>
                    <a:pt x="946" y="106"/>
                  </a:cubicBezTo>
                  <a:cubicBezTo>
                    <a:pt x="958" y="121"/>
                    <a:pt x="974" y="129"/>
                    <a:pt x="994" y="130"/>
                  </a:cubicBezTo>
                  <a:cubicBezTo>
                    <a:pt x="1003" y="131"/>
                    <a:pt x="1013" y="133"/>
                    <a:pt x="1021" y="136"/>
                  </a:cubicBezTo>
                  <a:cubicBezTo>
                    <a:pt x="1041" y="142"/>
                    <a:pt x="1059" y="151"/>
                    <a:pt x="1067" y="172"/>
                  </a:cubicBezTo>
                  <a:cubicBezTo>
                    <a:pt x="1074" y="172"/>
                    <a:pt x="1080" y="172"/>
                    <a:pt x="1088" y="172"/>
                  </a:cubicBezTo>
                  <a:close/>
                  <a:moveTo>
                    <a:pt x="797" y="62"/>
                  </a:moveTo>
                  <a:cubicBezTo>
                    <a:pt x="811" y="76"/>
                    <a:pt x="823" y="89"/>
                    <a:pt x="835" y="102"/>
                  </a:cubicBezTo>
                  <a:cubicBezTo>
                    <a:pt x="837" y="103"/>
                    <a:pt x="838" y="104"/>
                    <a:pt x="840" y="104"/>
                  </a:cubicBezTo>
                  <a:cubicBezTo>
                    <a:pt x="852" y="110"/>
                    <a:pt x="864" y="116"/>
                    <a:pt x="876" y="122"/>
                  </a:cubicBezTo>
                  <a:cubicBezTo>
                    <a:pt x="884" y="125"/>
                    <a:pt x="888" y="125"/>
                    <a:pt x="891" y="116"/>
                  </a:cubicBezTo>
                  <a:cubicBezTo>
                    <a:pt x="894" y="107"/>
                    <a:pt x="898" y="98"/>
                    <a:pt x="901" y="89"/>
                  </a:cubicBezTo>
                  <a:cubicBezTo>
                    <a:pt x="891" y="81"/>
                    <a:pt x="881" y="73"/>
                    <a:pt x="870" y="66"/>
                  </a:cubicBezTo>
                  <a:cubicBezTo>
                    <a:pt x="866" y="64"/>
                    <a:pt x="861" y="62"/>
                    <a:pt x="857" y="62"/>
                  </a:cubicBezTo>
                  <a:cubicBezTo>
                    <a:pt x="842" y="62"/>
                    <a:pt x="828" y="62"/>
                    <a:pt x="813" y="62"/>
                  </a:cubicBezTo>
                  <a:cubicBezTo>
                    <a:pt x="808" y="62"/>
                    <a:pt x="803" y="62"/>
                    <a:pt x="797" y="62"/>
                  </a:cubicBezTo>
                  <a:close/>
                  <a:moveTo>
                    <a:pt x="532" y="160"/>
                  </a:moveTo>
                  <a:cubicBezTo>
                    <a:pt x="530" y="156"/>
                    <a:pt x="527" y="153"/>
                    <a:pt x="526" y="150"/>
                  </a:cubicBezTo>
                  <a:cubicBezTo>
                    <a:pt x="524" y="145"/>
                    <a:pt x="521" y="144"/>
                    <a:pt x="517" y="147"/>
                  </a:cubicBezTo>
                  <a:cubicBezTo>
                    <a:pt x="514" y="148"/>
                    <a:pt x="512" y="150"/>
                    <a:pt x="509" y="152"/>
                  </a:cubicBezTo>
                  <a:cubicBezTo>
                    <a:pt x="502" y="156"/>
                    <a:pt x="496" y="160"/>
                    <a:pt x="489" y="163"/>
                  </a:cubicBezTo>
                  <a:cubicBezTo>
                    <a:pt x="484" y="165"/>
                    <a:pt x="478" y="167"/>
                    <a:pt x="474" y="162"/>
                  </a:cubicBezTo>
                  <a:cubicBezTo>
                    <a:pt x="471" y="157"/>
                    <a:pt x="476" y="153"/>
                    <a:pt x="479" y="150"/>
                  </a:cubicBezTo>
                  <a:cubicBezTo>
                    <a:pt x="487" y="142"/>
                    <a:pt x="495" y="133"/>
                    <a:pt x="502" y="125"/>
                  </a:cubicBezTo>
                  <a:cubicBezTo>
                    <a:pt x="506" y="121"/>
                    <a:pt x="508" y="117"/>
                    <a:pt x="510" y="112"/>
                  </a:cubicBezTo>
                  <a:cubicBezTo>
                    <a:pt x="512" y="107"/>
                    <a:pt x="509" y="104"/>
                    <a:pt x="504" y="105"/>
                  </a:cubicBezTo>
                  <a:cubicBezTo>
                    <a:pt x="500" y="106"/>
                    <a:pt x="495" y="108"/>
                    <a:pt x="491" y="110"/>
                  </a:cubicBezTo>
                  <a:cubicBezTo>
                    <a:pt x="469" y="124"/>
                    <a:pt x="452" y="143"/>
                    <a:pt x="443" y="169"/>
                  </a:cubicBezTo>
                  <a:cubicBezTo>
                    <a:pt x="443" y="170"/>
                    <a:pt x="443" y="171"/>
                    <a:pt x="443" y="173"/>
                  </a:cubicBezTo>
                  <a:cubicBezTo>
                    <a:pt x="467" y="173"/>
                    <a:pt x="490" y="172"/>
                    <a:pt x="513" y="173"/>
                  </a:cubicBezTo>
                  <a:cubicBezTo>
                    <a:pt x="523" y="173"/>
                    <a:pt x="529" y="171"/>
                    <a:pt x="532" y="161"/>
                  </a:cubicBezTo>
                  <a:cubicBezTo>
                    <a:pt x="532" y="160"/>
                    <a:pt x="532" y="160"/>
                    <a:pt x="532" y="160"/>
                  </a:cubicBezTo>
                  <a:close/>
                  <a:moveTo>
                    <a:pt x="540" y="323"/>
                  </a:moveTo>
                  <a:cubicBezTo>
                    <a:pt x="574" y="323"/>
                    <a:pt x="606" y="323"/>
                    <a:pt x="639" y="323"/>
                  </a:cubicBezTo>
                  <a:cubicBezTo>
                    <a:pt x="640" y="300"/>
                    <a:pt x="642" y="276"/>
                    <a:pt x="643" y="253"/>
                  </a:cubicBezTo>
                  <a:cubicBezTo>
                    <a:pt x="642" y="253"/>
                    <a:pt x="641" y="253"/>
                    <a:pt x="640" y="252"/>
                  </a:cubicBezTo>
                  <a:cubicBezTo>
                    <a:pt x="638" y="256"/>
                    <a:pt x="636" y="259"/>
                    <a:pt x="635" y="262"/>
                  </a:cubicBezTo>
                  <a:cubicBezTo>
                    <a:pt x="632" y="269"/>
                    <a:pt x="632" y="276"/>
                    <a:pt x="629" y="283"/>
                  </a:cubicBezTo>
                  <a:cubicBezTo>
                    <a:pt x="622" y="309"/>
                    <a:pt x="606" y="314"/>
                    <a:pt x="586" y="297"/>
                  </a:cubicBezTo>
                  <a:cubicBezTo>
                    <a:pt x="577" y="289"/>
                    <a:pt x="572" y="291"/>
                    <a:pt x="565" y="298"/>
                  </a:cubicBezTo>
                  <a:cubicBezTo>
                    <a:pt x="557" y="306"/>
                    <a:pt x="549" y="314"/>
                    <a:pt x="540" y="323"/>
                  </a:cubicBezTo>
                  <a:close/>
                  <a:moveTo>
                    <a:pt x="763" y="1218"/>
                  </a:moveTo>
                  <a:cubicBezTo>
                    <a:pt x="768" y="1217"/>
                    <a:pt x="773" y="1216"/>
                    <a:pt x="776" y="1214"/>
                  </a:cubicBezTo>
                  <a:cubicBezTo>
                    <a:pt x="781" y="1211"/>
                    <a:pt x="785" y="1208"/>
                    <a:pt x="789" y="1204"/>
                  </a:cubicBezTo>
                  <a:cubicBezTo>
                    <a:pt x="796" y="1198"/>
                    <a:pt x="803" y="1192"/>
                    <a:pt x="810" y="1187"/>
                  </a:cubicBezTo>
                  <a:cubicBezTo>
                    <a:pt x="824" y="1178"/>
                    <a:pt x="835" y="1179"/>
                    <a:pt x="846" y="1191"/>
                  </a:cubicBezTo>
                  <a:cubicBezTo>
                    <a:pt x="848" y="1193"/>
                    <a:pt x="849" y="1194"/>
                    <a:pt x="851" y="1197"/>
                  </a:cubicBezTo>
                  <a:cubicBezTo>
                    <a:pt x="859" y="1186"/>
                    <a:pt x="866" y="1177"/>
                    <a:pt x="873" y="1167"/>
                  </a:cubicBezTo>
                  <a:cubicBezTo>
                    <a:pt x="872" y="1166"/>
                    <a:pt x="872" y="1166"/>
                    <a:pt x="871" y="1166"/>
                  </a:cubicBezTo>
                  <a:cubicBezTo>
                    <a:pt x="844" y="1165"/>
                    <a:pt x="816" y="1165"/>
                    <a:pt x="788" y="1166"/>
                  </a:cubicBezTo>
                  <a:cubicBezTo>
                    <a:pt x="786" y="1166"/>
                    <a:pt x="784" y="1167"/>
                    <a:pt x="784" y="1168"/>
                  </a:cubicBezTo>
                  <a:cubicBezTo>
                    <a:pt x="777" y="1184"/>
                    <a:pt x="770" y="1200"/>
                    <a:pt x="763" y="1218"/>
                  </a:cubicBezTo>
                  <a:close/>
                  <a:moveTo>
                    <a:pt x="534" y="173"/>
                  </a:moveTo>
                  <a:cubicBezTo>
                    <a:pt x="547" y="173"/>
                    <a:pt x="558" y="173"/>
                    <a:pt x="570" y="173"/>
                  </a:cubicBezTo>
                  <a:cubicBezTo>
                    <a:pt x="571" y="173"/>
                    <a:pt x="573" y="172"/>
                    <a:pt x="574" y="171"/>
                  </a:cubicBezTo>
                  <a:cubicBezTo>
                    <a:pt x="580" y="163"/>
                    <a:pt x="586" y="154"/>
                    <a:pt x="592" y="146"/>
                  </a:cubicBezTo>
                  <a:cubicBezTo>
                    <a:pt x="603" y="132"/>
                    <a:pt x="602" y="116"/>
                    <a:pt x="597" y="101"/>
                  </a:cubicBezTo>
                  <a:cubicBezTo>
                    <a:pt x="594" y="93"/>
                    <a:pt x="589" y="93"/>
                    <a:pt x="584" y="99"/>
                  </a:cubicBezTo>
                  <a:cubicBezTo>
                    <a:pt x="581" y="105"/>
                    <a:pt x="578" y="111"/>
                    <a:pt x="575" y="118"/>
                  </a:cubicBezTo>
                  <a:cubicBezTo>
                    <a:pt x="570" y="127"/>
                    <a:pt x="566" y="137"/>
                    <a:pt x="561" y="146"/>
                  </a:cubicBezTo>
                  <a:cubicBezTo>
                    <a:pt x="557" y="151"/>
                    <a:pt x="552" y="157"/>
                    <a:pt x="546" y="158"/>
                  </a:cubicBezTo>
                  <a:cubicBezTo>
                    <a:pt x="539" y="161"/>
                    <a:pt x="537" y="166"/>
                    <a:pt x="534" y="173"/>
                  </a:cubicBezTo>
                  <a:close/>
                  <a:moveTo>
                    <a:pt x="691" y="62"/>
                  </a:moveTo>
                  <a:cubicBezTo>
                    <a:pt x="684" y="62"/>
                    <a:pt x="679" y="62"/>
                    <a:pt x="675" y="62"/>
                  </a:cubicBezTo>
                  <a:cubicBezTo>
                    <a:pt x="673" y="63"/>
                    <a:pt x="671" y="65"/>
                    <a:pt x="670" y="67"/>
                  </a:cubicBezTo>
                  <a:cubicBezTo>
                    <a:pt x="669" y="71"/>
                    <a:pt x="669" y="76"/>
                    <a:pt x="668" y="81"/>
                  </a:cubicBezTo>
                  <a:cubicBezTo>
                    <a:pt x="665" y="91"/>
                    <a:pt x="669" y="98"/>
                    <a:pt x="676" y="104"/>
                  </a:cubicBezTo>
                  <a:cubicBezTo>
                    <a:pt x="680" y="107"/>
                    <a:pt x="685" y="109"/>
                    <a:pt x="690" y="111"/>
                  </a:cubicBezTo>
                  <a:cubicBezTo>
                    <a:pt x="697" y="113"/>
                    <a:pt x="703" y="112"/>
                    <a:pt x="707" y="105"/>
                  </a:cubicBezTo>
                  <a:cubicBezTo>
                    <a:pt x="711" y="101"/>
                    <a:pt x="713" y="95"/>
                    <a:pt x="716" y="91"/>
                  </a:cubicBezTo>
                  <a:cubicBezTo>
                    <a:pt x="721" y="85"/>
                    <a:pt x="719" y="81"/>
                    <a:pt x="715" y="75"/>
                  </a:cubicBezTo>
                  <a:cubicBezTo>
                    <a:pt x="708" y="65"/>
                    <a:pt x="701" y="59"/>
                    <a:pt x="691" y="62"/>
                  </a:cubicBezTo>
                  <a:close/>
                  <a:moveTo>
                    <a:pt x="857" y="488"/>
                  </a:moveTo>
                  <a:cubicBezTo>
                    <a:pt x="856" y="479"/>
                    <a:pt x="850" y="474"/>
                    <a:pt x="845" y="469"/>
                  </a:cubicBezTo>
                  <a:cubicBezTo>
                    <a:pt x="839" y="464"/>
                    <a:pt x="832" y="458"/>
                    <a:pt x="825" y="455"/>
                  </a:cubicBezTo>
                  <a:cubicBezTo>
                    <a:pt x="818" y="451"/>
                    <a:pt x="813" y="454"/>
                    <a:pt x="812" y="462"/>
                  </a:cubicBezTo>
                  <a:cubicBezTo>
                    <a:pt x="811" y="469"/>
                    <a:pt x="811" y="477"/>
                    <a:pt x="812" y="485"/>
                  </a:cubicBezTo>
                  <a:cubicBezTo>
                    <a:pt x="812" y="486"/>
                    <a:pt x="814" y="488"/>
                    <a:pt x="815" y="488"/>
                  </a:cubicBezTo>
                  <a:cubicBezTo>
                    <a:pt x="829" y="488"/>
                    <a:pt x="842" y="488"/>
                    <a:pt x="857" y="488"/>
                  </a:cubicBezTo>
                  <a:close/>
                  <a:moveTo>
                    <a:pt x="670" y="323"/>
                  </a:moveTo>
                  <a:cubicBezTo>
                    <a:pt x="669" y="300"/>
                    <a:pt x="664" y="278"/>
                    <a:pt x="651" y="259"/>
                  </a:cubicBezTo>
                  <a:cubicBezTo>
                    <a:pt x="651" y="259"/>
                    <a:pt x="650" y="259"/>
                    <a:pt x="649" y="260"/>
                  </a:cubicBezTo>
                  <a:cubicBezTo>
                    <a:pt x="648" y="281"/>
                    <a:pt x="647" y="302"/>
                    <a:pt x="646" y="323"/>
                  </a:cubicBezTo>
                  <a:cubicBezTo>
                    <a:pt x="654" y="323"/>
                    <a:pt x="661" y="323"/>
                    <a:pt x="670" y="323"/>
                  </a:cubicBezTo>
                  <a:close/>
                  <a:moveTo>
                    <a:pt x="632" y="801"/>
                  </a:moveTo>
                  <a:cubicBezTo>
                    <a:pt x="632" y="772"/>
                    <a:pt x="632" y="744"/>
                    <a:pt x="632" y="715"/>
                  </a:cubicBezTo>
                  <a:cubicBezTo>
                    <a:pt x="609" y="743"/>
                    <a:pt x="610" y="778"/>
                    <a:pt x="632" y="801"/>
                  </a:cubicBezTo>
                  <a:close/>
                  <a:moveTo>
                    <a:pt x="766" y="63"/>
                  </a:moveTo>
                  <a:cubicBezTo>
                    <a:pt x="784" y="74"/>
                    <a:pt x="790" y="95"/>
                    <a:pt x="802" y="108"/>
                  </a:cubicBezTo>
                  <a:cubicBezTo>
                    <a:pt x="811" y="105"/>
                    <a:pt x="818" y="103"/>
                    <a:pt x="826" y="100"/>
                  </a:cubicBezTo>
                  <a:cubicBezTo>
                    <a:pt x="816" y="91"/>
                    <a:pt x="806" y="82"/>
                    <a:pt x="797" y="72"/>
                  </a:cubicBezTo>
                  <a:cubicBezTo>
                    <a:pt x="789" y="63"/>
                    <a:pt x="779" y="60"/>
                    <a:pt x="766" y="63"/>
                  </a:cubicBezTo>
                  <a:close/>
                  <a:moveTo>
                    <a:pt x="933" y="270"/>
                  </a:moveTo>
                  <a:cubicBezTo>
                    <a:pt x="927" y="289"/>
                    <a:pt x="930" y="309"/>
                    <a:pt x="912" y="323"/>
                  </a:cubicBezTo>
                  <a:cubicBezTo>
                    <a:pt x="927" y="323"/>
                    <a:pt x="940" y="323"/>
                    <a:pt x="954" y="323"/>
                  </a:cubicBezTo>
                  <a:cubicBezTo>
                    <a:pt x="947" y="305"/>
                    <a:pt x="940" y="289"/>
                    <a:pt x="933" y="270"/>
                  </a:cubicBezTo>
                  <a:close/>
                  <a:moveTo>
                    <a:pt x="669" y="331"/>
                  </a:moveTo>
                  <a:cubicBezTo>
                    <a:pt x="661" y="331"/>
                    <a:pt x="653" y="331"/>
                    <a:pt x="645" y="331"/>
                  </a:cubicBezTo>
                  <a:cubicBezTo>
                    <a:pt x="645" y="346"/>
                    <a:pt x="644" y="361"/>
                    <a:pt x="643" y="375"/>
                  </a:cubicBezTo>
                  <a:cubicBezTo>
                    <a:pt x="656" y="363"/>
                    <a:pt x="665" y="349"/>
                    <a:pt x="669" y="331"/>
                  </a:cubicBezTo>
                  <a:close/>
                  <a:moveTo>
                    <a:pt x="664" y="63"/>
                  </a:moveTo>
                  <a:cubicBezTo>
                    <a:pt x="651" y="60"/>
                    <a:pt x="604" y="62"/>
                    <a:pt x="600" y="66"/>
                  </a:cubicBezTo>
                  <a:cubicBezTo>
                    <a:pt x="607" y="66"/>
                    <a:pt x="613" y="67"/>
                    <a:pt x="619" y="67"/>
                  </a:cubicBezTo>
                  <a:cubicBezTo>
                    <a:pt x="634" y="68"/>
                    <a:pt x="649" y="66"/>
                    <a:pt x="661" y="79"/>
                  </a:cubicBezTo>
                  <a:cubicBezTo>
                    <a:pt x="662" y="73"/>
                    <a:pt x="663" y="68"/>
                    <a:pt x="664" y="63"/>
                  </a:cubicBezTo>
                  <a:close/>
                  <a:moveTo>
                    <a:pt x="714" y="63"/>
                  </a:moveTo>
                  <a:cubicBezTo>
                    <a:pt x="718" y="68"/>
                    <a:pt x="721" y="72"/>
                    <a:pt x="724" y="77"/>
                  </a:cubicBezTo>
                  <a:cubicBezTo>
                    <a:pt x="730" y="72"/>
                    <a:pt x="735" y="67"/>
                    <a:pt x="741" y="63"/>
                  </a:cubicBezTo>
                  <a:cubicBezTo>
                    <a:pt x="732" y="63"/>
                    <a:pt x="723" y="63"/>
                    <a:pt x="714" y="63"/>
                  </a:cubicBezTo>
                  <a:close/>
                  <a:moveTo>
                    <a:pt x="389" y="173"/>
                  </a:moveTo>
                  <a:cubicBezTo>
                    <a:pt x="389" y="172"/>
                    <a:pt x="389" y="171"/>
                    <a:pt x="389" y="171"/>
                  </a:cubicBezTo>
                  <a:cubicBezTo>
                    <a:pt x="380" y="168"/>
                    <a:pt x="370" y="170"/>
                    <a:pt x="361" y="173"/>
                  </a:cubicBezTo>
                  <a:cubicBezTo>
                    <a:pt x="370" y="173"/>
                    <a:pt x="380" y="173"/>
                    <a:pt x="389" y="173"/>
                  </a:cubicBezTo>
                  <a:close/>
                </a:path>
              </a:pathLst>
            </a:custGeom>
            <a:solidFill>
              <a:srgbClr val="E1E5E7"/>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1"/>
            <p:cNvSpPr/>
            <p:nvPr/>
          </p:nvSpPr>
          <p:spPr bwMode="black">
            <a:xfrm>
              <a:off x="4145279" y="2249775"/>
              <a:ext cx="657984" cy="408719"/>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accent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dirty="0">
                <a:latin typeface="+mj-lt"/>
              </a:endParaRPr>
            </a:p>
          </p:txBody>
        </p:sp>
        <p:sp>
          <p:nvSpPr>
            <p:cNvPr id="63" name="Freeform 62"/>
            <p:cNvSpPr/>
            <p:nvPr/>
          </p:nvSpPr>
          <p:spPr bwMode="black">
            <a:xfrm flipH="1">
              <a:off x="7351462" y="2249775"/>
              <a:ext cx="657984" cy="408719"/>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accent4"/>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dirty="0">
                <a:latin typeface="+mj-lt"/>
              </a:endParaRPr>
            </a:p>
          </p:txBody>
        </p:sp>
        <p:cxnSp>
          <p:nvCxnSpPr>
            <p:cNvPr id="65" name="Straight Connector 64"/>
            <p:cNvCxnSpPr/>
            <p:nvPr/>
          </p:nvCxnSpPr>
          <p:spPr bwMode="black">
            <a:xfrm flipH="1">
              <a:off x="7789956" y="3810665"/>
              <a:ext cx="626522" cy="0"/>
            </a:xfrm>
            <a:prstGeom prst="line">
              <a:avLst/>
            </a:prstGeom>
            <a:noFill/>
            <a:ln w="12700">
              <a:solidFill>
                <a:schemeClr val="accent5"/>
              </a:solidFill>
              <a:tailEnd type="oval" w="lg" len="lg"/>
            </a:ln>
          </p:spPr>
          <p:style>
            <a:lnRef idx="2">
              <a:schemeClr val="accent1">
                <a:shade val="50000"/>
              </a:schemeClr>
            </a:lnRef>
            <a:fillRef idx="1">
              <a:schemeClr val="accent1"/>
            </a:fillRef>
            <a:effectRef idx="0">
              <a:schemeClr val="accent1"/>
            </a:effectRef>
            <a:fontRef idx="minor">
              <a:schemeClr val="lt1"/>
            </a:fontRef>
          </p:style>
        </p:cxnSp>
        <p:sp>
          <p:nvSpPr>
            <p:cNvPr id="67" name="Freeform 66"/>
            <p:cNvSpPr/>
            <p:nvPr/>
          </p:nvSpPr>
          <p:spPr bwMode="black">
            <a:xfrm flipH="1" flipV="1">
              <a:off x="7351462" y="4994054"/>
              <a:ext cx="657984" cy="377371"/>
            </a:xfrm>
            <a:custGeom>
              <a:avLst/>
              <a:gdLst>
                <a:gd name="connsiteX0" fmla="*/ 0 w 1112520"/>
                <a:gd name="connsiteY0" fmla="*/ 0 h 508000"/>
                <a:gd name="connsiteX1" fmla="*/ 604520 w 1112520"/>
                <a:gd name="connsiteY1" fmla="*/ 0 h 508000"/>
                <a:gd name="connsiteX2" fmla="*/ 1112520 w 1112520"/>
                <a:gd name="connsiteY2" fmla="*/ 508000 h 508000"/>
              </a:gdLst>
              <a:ahLst/>
              <a:cxnLst>
                <a:cxn ang="0">
                  <a:pos x="connsiteX0" y="connsiteY0"/>
                </a:cxn>
                <a:cxn ang="0">
                  <a:pos x="connsiteX1" y="connsiteY1"/>
                </a:cxn>
                <a:cxn ang="0">
                  <a:pos x="connsiteX2" y="connsiteY2"/>
                </a:cxn>
              </a:cxnLst>
              <a:rect l="l" t="t" r="r" b="b"/>
              <a:pathLst>
                <a:path w="1112520" h="508000">
                  <a:moveTo>
                    <a:pt x="0" y="0"/>
                  </a:moveTo>
                  <a:lnTo>
                    <a:pt x="604520" y="0"/>
                  </a:lnTo>
                  <a:lnTo>
                    <a:pt x="1112520" y="508000"/>
                  </a:lnTo>
                </a:path>
              </a:pathLst>
            </a:custGeom>
            <a:noFill/>
            <a:ln w="12700">
              <a:solidFill>
                <a:schemeClr val="accent6"/>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2133" dirty="0">
                <a:latin typeface="+mj-lt"/>
              </a:endParaRPr>
            </a:p>
          </p:txBody>
        </p:sp>
        <p:sp>
          <p:nvSpPr>
            <p:cNvPr id="69" name="Rectangle 68"/>
            <p:cNvSpPr/>
            <p:nvPr/>
          </p:nvSpPr>
          <p:spPr>
            <a:xfrm>
              <a:off x="9469226" y="1863858"/>
              <a:ext cx="2270376" cy="254525"/>
            </a:xfrm>
            <a:prstGeom prst="rect">
              <a:avLst/>
            </a:prstGeom>
            <a:noFill/>
          </p:spPr>
          <p:txBody>
            <a:bodyPr wrap="square" rtlCol="0" anchor="t">
              <a:spAutoFit/>
            </a:bodyPr>
            <a:lstStyle/>
            <a:p>
              <a:r>
                <a:rPr lang="en-US" sz="1200" b="1" dirty="0" smtClean="0">
                  <a:solidFill>
                    <a:schemeClr val="accent6">
                      <a:lumMod val="75000"/>
                    </a:schemeClr>
                  </a:solidFill>
                  <a:latin typeface="Cambria" panose="02040503050406030204" pitchFamily="18" charset="0"/>
                </a:rPr>
                <a:t>17% </a:t>
              </a:r>
              <a:r>
                <a:rPr lang="en-US" sz="1200" dirty="0" smtClean="0">
                  <a:latin typeface="Cambria" panose="02040503050406030204" pitchFamily="18" charset="0"/>
                </a:rPr>
                <a:t>patents published in </a:t>
              </a:r>
              <a:r>
                <a:rPr lang="en-US" sz="1200" b="1" dirty="0" smtClean="0">
                  <a:solidFill>
                    <a:schemeClr val="accent6">
                      <a:lumMod val="75000"/>
                    </a:schemeClr>
                  </a:solidFill>
                  <a:latin typeface="Cambria" panose="02040503050406030204" pitchFamily="18" charset="0"/>
                </a:rPr>
                <a:t>US</a:t>
              </a:r>
              <a:endParaRPr lang="en-IN" sz="1200" dirty="0">
                <a:latin typeface="Cambria" panose="02040503050406030204" pitchFamily="18" charset="0"/>
              </a:endParaRPr>
            </a:p>
          </p:txBody>
        </p:sp>
        <p:sp>
          <p:nvSpPr>
            <p:cNvPr id="71" name="Rectangle 70"/>
            <p:cNvSpPr/>
            <p:nvPr/>
          </p:nvSpPr>
          <p:spPr>
            <a:xfrm>
              <a:off x="9296400" y="5131684"/>
              <a:ext cx="2443202" cy="254525"/>
            </a:xfrm>
            <a:prstGeom prst="rect">
              <a:avLst/>
            </a:prstGeom>
            <a:noFill/>
          </p:spPr>
          <p:txBody>
            <a:bodyPr wrap="square" rtlCol="0" anchor="t">
              <a:spAutoFit/>
            </a:bodyPr>
            <a:lstStyle/>
            <a:p>
              <a:r>
                <a:rPr lang="en-US" sz="1200" b="1" dirty="0" smtClean="0">
                  <a:solidFill>
                    <a:schemeClr val="accent6">
                      <a:lumMod val="75000"/>
                    </a:schemeClr>
                  </a:solidFill>
                  <a:latin typeface="Cambria" panose="02040503050406030204" pitchFamily="18" charset="0"/>
                </a:rPr>
                <a:t>3 % </a:t>
              </a:r>
              <a:r>
                <a:rPr lang="en-US" sz="1200" dirty="0" smtClean="0">
                  <a:latin typeface="Cambria" panose="02040503050406030204" pitchFamily="18" charset="0"/>
                </a:rPr>
                <a:t>patents published in </a:t>
              </a:r>
              <a:r>
                <a:rPr lang="en-US" sz="1200" b="1" dirty="0" smtClean="0">
                  <a:solidFill>
                    <a:schemeClr val="accent6">
                      <a:lumMod val="50000"/>
                    </a:schemeClr>
                  </a:solidFill>
                  <a:latin typeface="Cambria" panose="02040503050406030204" pitchFamily="18" charset="0"/>
                </a:rPr>
                <a:t> </a:t>
              </a:r>
              <a:r>
                <a:rPr lang="en-US" sz="1200" b="1" dirty="0" smtClean="0">
                  <a:solidFill>
                    <a:schemeClr val="accent6">
                      <a:lumMod val="75000"/>
                    </a:schemeClr>
                  </a:solidFill>
                  <a:latin typeface="Cambria" panose="02040503050406030204" pitchFamily="18" charset="0"/>
                </a:rPr>
                <a:t>EP</a:t>
              </a:r>
            </a:p>
          </p:txBody>
        </p:sp>
        <p:sp>
          <p:nvSpPr>
            <p:cNvPr id="72" name="Rectangle 71"/>
            <p:cNvSpPr/>
            <p:nvPr/>
          </p:nvSpPr>
          <p:spPr>
            <a:xfrm>
              <a:off x="8370905" y="3651848"/>
              <a:ext cx="2270376" cy="271494"/>
            </a:xfrm>
            <a:prstGeom prst="rect">
              <a:avLst/>
            </a:prstGeom>
            <a:noFill/>
          </p:spPr>
          <p:txBody>
            <a:bodyPr wrap="square" rtlCol="0" anchor="t">
              <a:spAutoFit/>
            </a:bodyPr>
            <a:lstStyle/>
            <a:p>
              <a:pPr>
                <a:lnSpc>
                  <a:spcPct val="110000"/>
                </a:lnSpc>
              </a:pPr>
              <a:r>
                <a:rPr lang="en-US" sz="1200" b="1" dirty="0" smtClean="0">
                  <a:solidFill>
                    <a:schemeClr val="accent6">
                      <a:lumMod val="75000"/>
                    </a:schemeClr>
                  </a:solidFill>
                  <a:latin typeface="Cambria" panose="02040503050406030204" pitchFamily="18" charset="0"/>
                </a:rPr>
                <a:t>5 %  </a:t>
              </a:r>
              <a:r>
                <a:rPr lang="en-US" sz="1200" dirty="0" smtClean="0">
                  <a:latin typeface="Cambria" panose="02040503050406030204" pitchFamily="18" charset="0"/>
                </a:rPr>
                <a:t>Patents are PCT filings </a:t>
              </a:r>
              <a:endParaRPr lang="id-ID" sz="1200" dirty="0">
                <a:latin typeface="Cambria" panose="02040503050406030204" pitchFamily="18" charset="0"/>
              </a:endParaRPr>
            </a:p>
          </p:txBody>
        </p:sp>
        <p:sp>
          <p:nvSpPr>
            <p:cNvPr id="74" name="Rectangle 73"/>
            <p:cNvSpPr/>
            <p:nvPr/>
          </p:nvSpPr>
          <p:spPr>
            <a:xfrm>
              <a:off x="595274" y="1928802"/>
              <a:ext cx="2270376" cy="254525"/>
            </a:xfrm>
            <a:prstGeom prst="rect">
              <a:avLst/>
            </a:prstGeom>
            <a:noFill/>
          </p:spPr>
          <p:txBody>
            <a:bodyPr wrap="square" rtlCol="0" anchor="t">
              <a:spAutoFit/>
            </a:bodyPr>
            <a:lstStyle/>
            <a:p>
              <a:r>
                <a:rPr lang="en-US" sz="1200" b="1" dirty="0" smtClean="0">
                  <a:solidFill>
                    <a:schemeClr val="accent6">
                      <a:lumMod val="75000"/>
                    </a:schemeClr>
                  </a:solidFill>
                  <a:latin typeface="Cambria" panose="02040503050406030204" pitchFamily="18" charset="0"/>
                </a:rPr>
                <a:t>67% </a:t>
              </a:r>
              <a:r>
                <a:rPr lang="en-US" sz="1200" dirty="0" smtClean="0">
                  <a:latin typeface="Cambria" panose="02040503050406030204" pitchFamily="18" charset="0"/>
                </a:rPr>
                <a:t>patents published in </a:t>
              </a:r>
              <a:r>
                <a:rPr lang="en-US" sz="1200" b="1" dirty="0" smtClean="0">
                  <a:solidFill>
                    <a:schemeClr val="accent6">
                      <a:lumMod val="75000"/>
                    </a:schemeClr>
                  </a:solidFill>
                  <a:latin typeface="Cambria" panose="02040503050406030204" pitchFamily="18" charset="0"/>
                </a:rPr>
                <a:t>CN.</a:t>
              </a:r>
              <a:endParaRPr lang="en-IN" sz="1200" b="1" dirty="0">
                <a:solidFill>
                  <a:srgbClr val="00B050"/>
                </a:solidFill>
                <a:latin typeface="Cambria" panose="02040503050406030204" pitchFamily="18" charset="0"/>
              </a:endParaRPr>
            </a:p>
          </p:txBody>
        </p:sp>
        <p:sp>
          <p:nvSpPr>
            <p:cNvPr id="76" name="Rectangle 75"/>
            <p:cNvSpPr/>
            <p:nvPr/>
          </p:nvSpPr>
          <p:spPr>
            <a:xfrm>
              <a:off x="517683" y="3712784"/>
              <a:ext cx="2270376" cy="254525"/>
            </a:xfrm>
            <a:prstGeom prst="rect">
              <a:avLst/>
            </a:prstGeom>
            <a:noFill/>
          </p:spPr>
          <p:txBody>
            <a:bodyPr wrap="square" rtlCol="0" anchor="t">
              <a:spAutoFit/>
            </a:bodyPr>
            <a:lstStyle/>
            <a:p>
              <a:r>
                <a:rPr lang="en-US" sz="1200" b="1" dirty="0" smtClean="0">
                  <a:solidFill>
                    <a:schemeClr val="accent6">
                      <a:lumMod val="75000"/>
                    </a:schemeClr>
                  </a:solidFill>
                  <a:latin typeface="Cambria" panose="02040503050406030204" pitchFamily="18" charset="0"/>
                </a:rPr>
                <a:t>6 % </a:t>
              </a:r>
              <a:r>
                <a:rPr lang="en-US" sz="1200" dirty="0" smtClean="0">
                  <a:latin typeface="Cambria" panose="02040503050406030204" pitchFamily="18" charset="0"/>
                </a:rPr>
                <a:t>patents published in </a:t>
              </a:r>
              <a:r>
                <a:rPr lang="en-US" sz="1200" b="1" dirty="0" smtClean="0">
                  <a:solidFill>
                    <a:schemeClr val="accent6">
                      <a:lumMod val="75000"/>
                    </a:schemeClr>
                  </a:solidFill>
                  <a:latin typeface="Cambria" panose="02040503050406030204" pitchFamily="18" charset="0"/>
                </a:rPr>
                <a:t>JP.</a:t>
              </a:r>
              <a:endParaRPr lang="en-IN" sz="1200" dirty="0">
                <a:latin typeface="Cambria" panose="02040503050406030204" pitchFamily="18" charset="0"/>
              </a:endParaRPr>
            </a:p>
          </p:txBody>
        </p:sp>
        <p:sp>
          <p:nvSpPr>
            <p:cNvPr id="77" name="Rectangle 76"/>
            <p:cNvSpPr/>
            <p:nvPr/>
          </p:nvSpPr>
          <p:spPr>
            <a:xfrm>
              <a:off x="523836" y="5000636"/>
              <a:ext cx="2599026" cy="254525"/>
            </a:xfrm>
            <a:prstGeom prst="rect">
              <a:avLst/>
            </a:prstGeom>
            <a:noFill/>
          </p:spPr>
          <p:txBody>
            <a:bodyPr wrap="square" rtlCol="0" anchor="t">
              <a:spAutoFit/>
            </a:bodyPr>
            <a:lstStyle/>
            <a:p>
              <a:r>
                <a:rPr lang="en-US" sz="1200" b="1" dirty="0" smtClean="0">
                  <a:solidFill>
                    <a:schemeClr val="accent6">
                      <a:lumMod val="75000"/>
                    </a:schemeClr>
                  </a:solidFill>
                  <a:latin typeface="Cambria" panose="02040503050406030204" pitchFamily="18" charset="0"/>
                </a:rPr>
                <a:t>2 % </a:t>
              </a:r>
              <a:r>
                <a:rPr lang="en-US" sz="1200" dirty="0" smtClean="0">
                  <a:latin typeface="Cambria" panose="02040503050406030204" pitchFamily="18" charset="0"/>
                </a:rPr>
                <a:t>patents published in </a:t>
              </a:r>
              <a:r>
                <a:rPr lang="en-US" sz="1200" b="1" dirty="0" smtClean="0">
                  <a:solidFill>
                    <a:schemeClr val="accent6">
                      <a:lumMod val="75000"/>
                    </a:schemeClr>
                  </a:solidFill>
                  <a:latin typeface="Cambria" panose="02040503050406030204" pitchFamily="18" charset="0"/>
                </a:rPr>
                <a:t>KR.</a:t>
              </a:r>
              <a:endParaRPr lang="en-IN" sz="1200" dirty="0">
                <a:latin typeface="Cambria" panose="02040503050406030204" pitchFamily="18" charset="0"/>
              </a:endParaRPr>
            </a:p>
          </p:txBody>
        </p:sp>
        <p:pic>
          <p:nvPicPr>
            <p:cNvPr id="79" name="Picture 3"/>
            <p:cNvPicPr>
              <a:picLocks noChangeAspect="1" noChangeArrowheads="1"/>
            </p:cNvPicPr>
            <p:nvPr/>
          </p:nvPicPr>
          <p:blipFill>
            <a:blip r:embed="rId2" cstate="print"/>
            <a:srcRect/>
            <a:stretch>
              <a:fillRect/>
            </a:stretch>
          </p:blipFill>
          <p:spPr bwMode="auto">
            <a:xfrm>
              <a:off x="7999006" y="1950096"/>
              <a:ext cx="1016263" cy="638038"/>
            </a:xfrm>
            <a:prstGeom prst="rect">
              <a:avLst/>
            </a:prstGeom>
            <a:noFill/>
            <a:ln w="9525">
              <a:noFill/>
              <a:miter lim="800000"/>
              <a:headEnd/>
              <a:tailEnd/>
            </a:ln>
          </p:spPr>
        </p:pic>
        <p:pic>
          <p:nvPicPr>
            <p:cNvPr id="80" name="Picture 3"/>
            <p:cNvPicPr>
              <a:picLocks noChangeAspect="1" noChangeArrowheads="1"/>
            </p:cNvPicPr>
            <p:nvPr/>
          </p:nvPicPr>
          <p:blipFill>
            <a:blip r:embed="rId3" cstate="print"/>
            <a:srcRect/>
            <a:stretch>
              <a:fillRect/>
            </a:stretch>
          </p:blipFill>
          <p:spPr bwMode="auto">
            <a:xfrm>
              <a:off x="3259679" y="1804729"/>
              <a:ext cx="1178727" cy="785818"/>
            </a:xfrm>
            <a:prstGeom prst="rect">
              <a:avLst/>
            </a:prstGeom>
            <a:noFill/>
            <a:ln w="9525">
              <a:noFill/>
              <a:miter lim="800000"/>
              <a:headEnd/>
              <a:tailEnd/>
            </a:ln>
            <a:effectLst/>
          </p:spPr>
        </p:pic>
        <p:pic>
          <p:nvPicPr>
            <p:cNvPr id="81" name="Picture 6"/>
            <p:cNvPicPr>
              <a:picLocks noChangeAspect="1" noChangeArrowheads="1"/>
            </p:cNvPicPr>
            <p:nvPr/>
          </p:nvPicPr>
          <p:blipFill>
            <a:blip r:embed="rId4" cstate="print"/>
            <a:srcRect/>
            <a:stretch>
              <a:fillRect/>
            </a:stretch>
          </p:blipFill>
          <p:spPr bwMode="auto">
            <a:xfrm>
              <a:off x="8039552" y="4813287"/>
              <a:ext cx="1096917" cy="928694"/>
            </a:xfrm>
            <a:prstGeom prst="rect">
              <a:avLst/>
            </a:prstGeom>
            <a:noFill/>
            <a:ln w="9525">
              <a:noFill/>
              <a:miter lim="800000"/>
              <a:headEnd/>
              <a:tailEnd/>
            </a:ln>
            <a:effectLst/>
          </p:spPr>
        </p:pic>
        <p:pic>
          <p:nvPicPr>
            <p:cNvPr id="82" name="Picture 4"/>
            <p:cNvPicPr>
              <a:picLocks noChangeAspect="1" noChangeArrowheads="1"/>
            </p:cNvPicPr>
            <p:nvPr/>
          </p:nvPicPr>
          <p:blipFill>
            <a:blip r:embed="rId5" cstate="print"/>
            <a:srcRect/>
            <a:stretch>
              <a:fillRect/>
            </a:stretch>
          </p:blipFill>
          <p:spPr bwMode="auto">
            <a:xfrm>
              <a:off x="3108208" y="3242723"/>
              <a:ext cx="814967" cy="1082520"/>
            </a:xfrm>
            <a:prstGeom prst="rect">
              <a:avLst/>
            </a:prstGeom>
            <a:noFill/>
            <a:ln w="9525">
              <a:noFill/>
              <a:miter lim="800000"/>
              <a:headEnd/>
              <a:tailEnd/>
            </a:ln>
            <a:effectLst/>
          </p:spPr>
        </p:pic>
        <p:pic>
          <p:nvPicPr>
            <p:cNvPr id="13313" name="Picture 1"/>
            <p:cNvPicPr>
              <a:picLocks noChangeAspect="1" noChangeArrowheads="1"/>
            </p:cNvPicPr>
            <p:nvPr/>
          </p:nvPicPr>
          <p:blipFill>
            <a:blip r:embed="rId6" cstate="print"/>
            <a:srcRect/>
            <a:stretch>
              <a:fillRect/>
            </a:stretch>
          </p:blipFill>
          <p:spPr bwMode="auto">
            <a:xfrm>
              <a:off x="3167042" y="4643446"/>
              <a:ext cx="628647" cy="982615"/>
            </a:xfrm>
            <a:prstGeom prst="rect">
              <a:avLst/>
            </a:prstGeom>
            <a:noFill/>
            <a:ln w="9525">
              <a:noFill/>
              <a:miter lim="800000"/>
              <a:headEnd/>
              <a:tailEnd/>
            </a:ln>
            <a:effectLst/>
          </p:spPr>
        </p:pic>
      </p:grpSp>
      <p:sp>
        <p:nvSpPr>
          <p:cNvPr id="30" name="TextBox 29"/>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Global Activity</a:t>
            </a:r>
          </a:p>
        </p:txBody>
      </p:sp>
      <p:sp>
        <p:nvSpPr>
          <p:cNvPr id="2" name="TextBox 1"/>
          <p:cNvSpPr txBox="1"/>
          <p:nvPr/>
        </p:nvSpPr>
        <p:spPr>
          <a:xfrm>
            <a:off x="4653967" y="2940003"/>
            <a:ext cx="2459915" cy="830997"/>
          </a:xfrm>
          <a:prstGeom prst="rect">
            <a:avLst/>
          </a:prstGeom>
          <a:noFill/>
        </p:spPr>
        <p:txBody>
          <a:bodyPr wrap="square" rtlCol="0">
            <a:spAutoFit/>
          </a:bodyPr>
          <a:lstStyle/>
          <a:p>
            <a:pPr algn="ctr"/>
            <a:r>
              <a:rPr lang="en-US" sz="1600" dirty="0" smtClean="0">
                <a:latin typeface="Cambria" panose="02040503050406030204" pitchFamily="18" charset="0"/>
              </a:rPr>
              <a:t>362 references published worldwide relate to reduction of salt/sugar </a:t>
            </a:r>
            <a:endParaRPr lang="en-IN" sz="1600" dirty="0">
              <a:latin typeface="Cambria" panose="02040503050406030204" pitchFamily="18" charset="0"/>
            </a:endParaRPr>
          </a:p>
        </p:txBody>
      </p:sp>
    </p:spTree>
    <p:extLst>
      <p:ext uri="{BB962C8B-B14F-4D97-AF65-F5344CB8AC3E}">
        <p14:creationId xmlns:p14="http://schemas.microsoft.com/office/powerpoint/2010/main" val="3016282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2341263317"/>
              </p:ext>
            </p:extLst>
          </p:nvPr>
        </p:nvGraphicFramePr>
        <p:xfrm>
          <a:off x="0" y="1095573"/>
          <a:ext cx="11665527" cy="131511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5668276" y="1011425"/>
            <a:ext cx="3764937" cy="612934"/>
          </a:xfrm>
          <a:prstGeom prst="wedgeRoundRectCallout">
            <a:avLst>
              <a:gd name="adj1" fmla="val 80655"/>
              <a:gd name="adj2" fmla="val -6382"/>
              <a:gd name="adj3" fmla="val 16667"/>
            </a:avLst>
          </a:prstGeom>
          <a:solidFill>
            <a:schemeClr val="accent1">
              <a:lumMod val="40000"/>
              <a:lumOff val="60000"/>
            </a:schemeClr>
          </a:solidFill>
        </p:spPr>
        <p:txBody>
          <a:bodyPr wrap="square" rtlCol="0">
            <a:spAutoFit/>
          </a:bodyPr>
          <a:lstStyle/>
          <a:p>
            <a:pPr algn="ctr"/>
            <a:r>
              <a:rPr lang="en-IN" sz="1000" dirty="0" smtClean="0">
                <a:latin typeface="Cambria" panose="02040503050406030204" pitchFamily="18" charset="0"/>
              </a:rPr>
              <a:t>The company </a:t>
            </a:r>
            <a:r>
              <a:rPr lang="en-IN" sz="1000" dirty="0" err="1" smtClean="0">
                <a:latin typeface="Cambria" panose="02040503050406030204" pitchFamily="18" charset="0"/>
              </a:rPr>
              <a:t>Roquette</a:t>
            </a:r>
            <a:r>
              <a:rPr lang="en-IN" sz="1000" dirty="0" smtClean="0">
                <a:latin typeface="Cambria" panose="02040503050406030204" pitchFamily="18" charset="0"/>
              </a:rPr>
              <a:t> has filed 4 patent references </a:t>
            </a:r>
            <a:r>
              <a:rPr lang="en-IN" sz="1000" dirty="0">
                <a:latin typeface="Cambria" panose="02040503050406030204" pitchFamily="18" charset="0"/>
              </a:rPr>
              <a:t>in the year </a:t>
            </a:r>
            <a:r>
              <a:rPr lang="en-IN" sz="1000" dirty="0" smtClean="0">
                <a:latin typeface="Cambria" panose="02040503050406030204" pitchFamily="18" charset="0"/>
              </a:rPr>
              <a:t>2016. </a:t>
            </a:r>
            <a:r>
              <a:rPr lang="en-IN" sz="1000" dirty="0">
                <a:latin typeface="Cambria" panose="02040503050406030204" pitchFamily="18" charset="0"/>
              </a:rPr>
              <a:t>The patents </a:t>
            </a:r>
            <a:r>
              <a:rPr lang="en-IN" sz="1000" dirty="0" smtClean="0">
                <a:latin typeface="Cambria" panose="02040503050406030204" pitchFamily="18" charset="0"/>
              </a:rPr>
              <a:t>mostly focus </a:t>
            </a:r>
            <a:r>
              <a:rPr lang="en-IN" sz="1000" dirty="0">
                <a:latin typeface="Cambria" panose="02040503050406030204" pitchFamily="18" charset="0"/>
              </a:rPr>
              <a:t>on </a:t>
            </a:r>
            <a:r>
              <a:rPr lang="en-IN" sz="1000" dirty="0" smtClean="0">
                <a:latin typeface="Cambria" panose="02040503050406030204" pitchFamily="18" charset="0"/>
              </a:rPr>
              <a:t>the low sugar high fibre confectionaries which includes Biscuits and jellies mostly.</a:t>
            </a:r>
            <a:endParaRPr lang="en-IN" sz="1000" dirty="0">
              <a:latin typeface="Cambria" panose="02040503050406030204" pitchFamily="18" charset="0"/>
            </a:endParaRPr>
          </a:p>
        </p:txBody>
      </p:sp>
      <p:graphicFrame>
        <p:nvGraphicFramePr>
          <p:cNvPr id="5" name="Chart 4"/>
          <p:cNvGraphicFramePr/>
          <p:nvPr>
            <p:extLst>
              <p:ext uri="{D42A27DB-BD31-4B8C-83A1-F6EECF244321}">
                <p14:modId xmlns:p14="http://schemas.microsoft.com/office/powerpoint/2010/main" val="3302841070"/>
              </p:ext>
            </p:extLst>
          </p:nvPr>
        </p:nvGraphicFramePr>
        <p:xfrm>
          <a:off x="0" y="3003028"/>
          <a:ext cx="12192000" cy="161183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6473969" y="2319608"/>
            <a:ext cx="5586413" cy="612934"/>
          </a:xfrm>
          <a:prstGeom prst="wedgeRoundRectCallout">
            <a:avLst>
              <a:gd name="adj1" fmla="val 48799"/>
              <a:gd name="adj2" fmla="val 31237"/>
              <a:gd name="adj3" fmla="val 16667"/>
            </a:avLst>
          </a:prstGeom>
          <a:solidFill>
            <a:schemeClr val="accent1">
              <a:lumMod val="40000"/>
              <a:lumOff val="60000"/>
            </a:schemeClr>
          </a:solidFill>
        </p:spPr>
        <p:txBody>
          <a:bodyPr wrap="square" rtlCol="0">
            <a:spAutoFit/>
          </a:bodyPr>
          <a:lstStyle/>
          <a:p>
            <a:pPr algn="ctr"/>
            <a:r>
              <a:rPr lang="en-IN" sz="1000" dirty="0" smtClean="0">
                <a:latin typeface="Cambria" panose="02040503050406030204" pitchFamily="18" charset="0"/>
              </a:rPr>
              <a:t>Majority of the patent filings during  the year 2015-2017 focus on reducing the salt or sugar level in confectionaries for reducing health impacts associated with diabetes, cardiovascular diseases and also on improving off taste &amp; </a:t>
            </a:r>
            <a:r>
              <a:rPr lang="en-IN" sz="1000" dirty="0" err="1" smtClean="0">
                <a:latin typeface="Cambria" panose="02040503050406030204" pitchFamily="18" charset="0"/>
              </a:rPr>
              <a:t>flavors</a:t>
            </a:r>
            <a:r>
              <a:rPr lang="en-IN" sz="1000" dirty="0" smtClean="0">
                <a:latin typeface="Cambria" panose="02040503050406030204" pitchFamily="18" charset="0"/>
              </a:rPr>
              <a:t> problems</a:t>
            </a:r>
            <a:endParaRPr lang="en-IN" sz="1000" dirty="0">
              <a:latin typeface="Cambria" panose="02040503050406030204" pitchFamily="18" charset="0"/>
            </a:endParaRPr>
          </a:p>
        </p:txBody>
      </p:sp>
      <p:graphicFrame>
        <p:nvGraphicFramePr>
          <p:cNvPr id="8" name="Chart 7"/>
          <p:cNvGraphicFramePr/>
          <p:nvPr>
            <p:extLst>
              <p:ext uri="{D42A27DB-BD31-4B8C-83A1-F6EECF244321}">
                <p14:modId xmlns:p14="http://schemas.microsoft.com/office/powerpoint/2010/main" val="1943524743"/>
              </p:ext>
            </p:extLst>
          </p:nvPr>
        </p:nvGraphicFramePr>
        <p:xfrm>
          <a:off x="48491" y="4614863"/>
          <a:ext cx="12192000" cy="17145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7305624" y="4393526"/>
            <a:ext cx="4754758" cy="442674"/>
          </a:xfrm>
          <a:prstGeom prst="wedgeRoundRectCallout">
            <a:avLst>
              <a:gd name="adj1" fmla="val 49382"/>
              <a:gd name="adj2" fmla="val -8912"/>
              <a:gd name="adj3" fmla="val 16667"/>
            </a:avLst>
          </a:prstGeom>
          <a:solidFill>
            <a:schemeClr val="accent1">
              <a:lumMod val="40000"/>
              <a:lumOff val="60000"/>
            </a:schemeClr>
          </a:solidFill>
        </p:spPr>
        <p:txBody>
          <a:bodyPr wrap="square" rtlCol="0">
            <a:spAutoFit/>
          </a:bodyPr>
          <a:lstStyle/>
          <a:p>
            <a:pPr algn="ctr"/>
            <a:r>
              <a:rPr lang="en-IN" sz="1000" dirty="0" smtClean="0">
                <a:latin typeface="Cambria" panose="02040503050406030204" pitchFamily="18" charset="0"/>
              </a:rPr>
              <a:t>Majority of the patents published during  2016-2017 focus on replacing sugar with sugar alcohols for reducing the level of sugar in confectionary products.</a:t>
            </a:r>
            <a:endParaRPr lang="en-IN" sz="1000" dirty="0">
              <a:latin typeface="Cambria" panose="02040503050406030204" pitchFamily="18" charset="0"/>
            </a:endParaRPr>
          </a:p>
        </p:txBody>
      </p:sp>
      <p:sp>
        <p:nvSpPr>
          <p:cNvPr id="11" name="TextBox 10"/>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IP trend based on Priority year, Application year and Publication year</a:t>
            </a:r>
          </a:p>
        </p:txBody>
      </p:sp>
    </p:spTree>
    <p:extLst>
      <p:ext uri="{BB962C8B-B14F-4D97-AF65-F5344CB8AC3E}">
        <p14:creationId xmlns:p14="http://schemas.microsoft.com/office/powerpoint/2010/main" val="3976820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367217" y="6445055"/>
            <a:ext cx="1120921" cy="307777"/>
          </a:xfrm>
          <a:prstGeom prst="rect">
            <a:avLst/>
          </a:prstGeom>
          <a:solidFill>
            <a:schemeClr val="bg1"/>
          </a:solidFill>
          <a:ln>
            <a:solidFill>
              <a:schemeClr val="bg1"/>
            </a:solidFill>
          </a:ln>
        </p:spPr>
        <p:txBody>
          <a:bodyPr wrap="square" rtlCol="0">
            <a:spAutoFit/>
          </a:bodyPr>
          <a:lstStyle/>
          <a:p>
            <a:r>
              <a:rPr lang="en-US" sz="1400" i="1" dirty="0">
                <a:solidFill>
                  <a:schemeClr val="bg1"/>
                </a:solidFill>
                <a:hlinkClick r:id="rId2" action="ppaction://hlinksldjump" tooltip="Click to Open"/>
              </a:rPr>
              <a:t>Back to Slide</a:t>
            </a:r>
            <a:endParaRPr lang="en-IN" sz="1400" i="1" dirty="0">
              <a:solidFill>
                <a:schemeClr val="bg1"/>
              </a:solidFill>
            </a:endParaRPr>
          </a:p>
        </p:txBody>
      </p:sp>
      <p:sp>
        <p:nvSpPr>
          <p:cNvPr id="10" name="TextBox 9"/>
          <p:cNvSpPr txBox="1"/>
          <p:nvPr/>
        </p:nvSpPr>
        <p:spPr>
          <a:xfrm>
            <a:off x="-55004" y="6141348"/>
            <a:ext cx="8256895" cy="400110"/>
          </a:xfrm>
          <a:prstGeom prst="rect">
            <a:avLst/>
          </a:prstGeom>
          <a:noFill/>
        </p:spPr>
        <p:txBody>
          <a:bodyPr wrap="square" rtlCol="0">
            <a:spAutoFit/>
          </a:bodyPr>
          <a:lstStyle/>
          <a:p>
            <a:r>
              <a:rPr lang="en-US" sz="1000" dirty="0">
                <a:latin typeface="Arial" pitchFamily="34" charset="0"/>
                <a:cs typeface="Arial" pitchFamily="34" charset="0"/>
              </a:rPr>
              <a:t># Please note that graph was generated using one representative member per patent family.</a:t>
            </a:r>
          </a:p>
          <a:p>
            <a:endParaRPr lang="en-US" sz="1000" dirty="0">
              <a:latin typeface="Arial" pitchFamily="34" charset="0"/>
              <a:cs typeface="Arial" pitchFamily="34" charset="0"/>
            </a:endParaRPr>
          </a:p>
        </p:txBody>
      </p:sp>
      <p:graphicFrame>
        <p:nvGraphicFramePr>
          <p:cNvPr id="11" name="Chart 10"/>
          <p:cNvGraphicFramePr>
            <a:graphicFrameLocks/>
          </p:cNvGraphicFramePr>
          <p:nvPr>
            <p:extLst>
              <p:ext uri="{D42A27DB-BD31-4B8C-83A1-F6EECF244321}">
                <p14:modId xmlns:p14="http://schemas.microsoft.com/office/powerpoint/2010/main" val="3571721473"/>
              </p:ext>
            </p:extLst>
          </p:nvPr>
        </p:nvGraphicFramePr>
        <p:xfrm>
          <a:off x="113131" y="2743199"/>
          <a:ext cx="4795753" cy="28413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629832923"/>
              </p:ext>
            </p:extLst>
          </p:nvPr>
        </p:nvGraphicFramePr>
        <p:xfrm>
          <a:off x="8045369" y="1986807"/>
          <a:ext cx="4631540" cy="2990625"/>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8201891" y="5090615"/>
            <a:ext cx="3990109" cy="461665"/>
          </a:xfrm>
          <a:prstGeom prst="rect">
            <a:avLst/>
          </a:prstGeom>
          <a:solidFill>
            <a:srgbClr val="E6B9B8"/>
          </a:solidFill>
        </p:spPr>
        <p:txBody>
          <a:bodyPr wrap="square" rtlCol="0">
            <a:spAutoFit/>
          </a:bodyPr>
          <a:lstStyle/>
          <a:p>
            <a:r>
              <a:rPr lang="en-US" sz="1200" dirty="0" smtClean="0">
                <a:latin typeface="Arial" panose="020B0604020202020204" pitchFamily="34" charset="0"/>
                <a:cs typeface="Arial" panose="020B0604020202020204" pitchFamily="34" charset="0"/>
              </a:rPr>
              <a:t>The highlighted box represents universities with priority filing in China</a:t>
            </a:r>
            <a:endParaRPr lang="en-IN" sz="1200" dirty="0">
              <a:latin typeface="Arial" panose="020B0604020202020204" pitchFamily="34" charset="0"/>
              <a:cs typeface="Arial" panose="020B0604020202020204" pitchFamily="34" charset="0"/>
            </a:endParaRPr>
          </a:p>
        </p:txBody>
      </p:sp>
      <p:cxnSp>
        <p:nvCxnSpPr>
          <p:cNvPr id="4" name="Straight Arrow Connector 3"/>
          <p:cNvCxnSpPr/>
          <p:nvPr/>
        </p:nvCxnSpPr>
        <p:spPr>
          <a:xfrm flipH="1">
            <a:off x="3267113" y="1986807"/>
            <a:ext cx="611060" cy="5408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679781" y="2165712"/>
            <a:ext cx="731175" cy="83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0" y="40197"/>
            <a:ext cx="906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2000" dirty="0" smtClean="0">
                <a:latin typeface="Cambria" panose="02040503050406030204" pitchFamily="18" charset="0"/>
              </a:rPr>
              <a:t>Geographical Activity- Priority Filings</a:t>
            </a:r>
          </a:p>
        </p:txBody>
      </p:sp>
      <p:pic>
        <p:nvPicPr>
          <p:cNvPr id="15" name="Picture 14"/>
          <p:cNvPicPr>
            <a:picLocks noChangeAspect="1"/>
          </p:cNvPicPr>
          <p:nvPr/>
        </p:nvPicPr>
        <p:blipFill>
          <a:blip r:embed="rId5"/>
          <a:stretch>
            <a:fillRect/>
          </a:stretch>
        </p:blipFill>
        <p:spPr>
          <a:xfrm>
            <a:off x="3898487" y="520428"/>
            <a:ext cx="3878514" cy="2521034"/>
          </a:xfrm>
          <a:prstGeom prst="rect">
            <a:avLst/>
          </a:prstGeom>
        </p:spPr>
      </p:pic>
    </p:spTree>
    <p:extLst>
      <p:ext uri="{BB962C8B-B14F-4D97-AF65-F5344CB8AC3E}">
        <p14:creationId xmlns:p14="http://schemas.microsoft.com/office/powerpoint/2010/main" val="3996791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4004</Words>
  <Application>Microsoft Office PowerPoint</Application>
  <PresentationFormat>Widescreen</PresentationFormat>
  <Paragraphs>623</Paragraphs>
  <Slides>31</Slides>
  <Notes>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31</vt:i4>
      </vt:variant>
    </vt:vector>
  </HeadingPairs>
  <TitlesOfParts>
    <vt:vector size="50" baseType="lpstr">
      <vt:lpstr>맑은 고딕</vt:lpstr>
      <vt:lpstr>Arial</vt:lpstr>
      <vt:lpstr>Arial Unicode MS</vt:lpstr>
      <vt:lpstr>Bebas Neue</vt:lpstr>
      <vt:lpstr>Calibri</vt:lpstr>
      <vt:lpstr>Cambria</vt:lpstr>
      <vt:lpstr>FontAwesome</vt:lpstr>
      <vt:lpstr>linea-basic-10</vt:lpstr>
      <vt:lpstr>linecons</vt:lpstr>
      <vt:lpstr>Montserrat Light</vt:lpstr>
      <vt:lpstr>Poppins Light</vt:lpstr>
      <vt:lpstr>Poppins SemiBold</vt:lpstr>
      <vt:lpstr>Roboto Condensed</vt:lpstr>
      <vt:lpstr>Source Sans Pro</vt:lpstr>
      <vt:lpstr>Times New Roman</vt:lpstr>
      <vt:lpstr>Titillium Web</vt:lpstr>
      <vt:lpstr>Verdana</vt:lpstr>
      <vt:lpstr>Wingdings</vt:lpstr>
      <vt:lpstr>Office Theme</vt:lpstr>
      <vt:lpstr>Sample Landscape analysis  Sugar &amp; Salt Reduction in Confectionary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Landscape Study-Sugar Salt Reduction Confectionary-June 28, 2018</dc:title>
  <dc:creator/>
  <cp:lastModifiedBy/>
  <cp:revision>1</cp:revision>
  <dcterms:created xsi:type="dcterms:W3CDTF">2009-09-15T11:50:27Z</dcterms:created>
  <dcterms:modified xsi:type="dcterms:W3CDTF">2022-08-02T12:31:35Z</dcterms:modified>
</cp:coreProperties>
</file>